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6" r:id="rId3"/>
    <p:sldId id="267" r:id="rId4"/>
    <p:sldId id="295" r:id="rId5"/>
    <p:sldId id="270" r:id="rId6"/>
    <p:sldId id="269" r:id="rId7"/>
    <p:sldId id="257" r:id="rId8"/>
    <p:sldId id="258" r:id="rId9"/>
    <p:sldId id="259" r:id="rId10"/>
    <p:sldId id="271" r:id="rId11"/>
    <p:sldId id="292" r:id="rId12"/>
    <p:sldId id="289" r:id="rId13"/>
    <p:sldId id="272" r:id="rId14"/>
    <p:sldId id="297" r:id="rId15"/>
    <p:sldId id="273" r:id="rId16"/>
    <p:sldId id="274" r:id="rId17"/>
    <p:sldId id="298" r:id="rId18"/>
    <p:sldId id="275" r:id="rId19"/>
    <p:sldId id="290" r:id="rId20"/>
    <p:sldId id="291" r:id="rId21"/>
    <p:sldId id="262" r:id="rId22"/>
    <p:sldId id="277" r:id="rId23"/>
    <p:sldId id="278" r:id="rId24"/>
    <p:sldId id="283" r:id="rId25"/>
    <p:sldId id="279" r:id="rId26"/>
    <p:sldId id="280" r:id="rId27"/>
    <p:sldId id="284" r:id="rId28"/>
    <p:sldId id="282" r:id="rId29"/>
    <p:sldId id="285" r:id="rId30"/>
    <p:sldId id="287" r:id="rId31"/>
    <p:sldId id="288" r:id="rId32"/>
    <p:sldId id="281" r:id="rId33"/>
    <p:sldId id="296" r:id="rId3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_____Microsoft_Excel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Excel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solidFill>
                  <a:srgbClr val="C00000"/>
                </a:solidFill>
              </a:defRPr>
            </a:pPr>
            <a:r>
              <a:rPr lang="ru-RU" sz="2400" dirty="0">
                <a:solidFill>
                  <a:srgbClr val="C00000"/>
                </a:solidFill>
                <a:latin typeface="Monotype Corsiva" pitchFamily="66" charset="0"/>
              </a:rPr>
              <a:t>Количество читающих </a:t>
            </a:r>
          </a:p>
          <a:p>
            <a:pPr>
              <a:defRPr>
                <a:solidFill>
                  <a:srgbClr val="C00000"/>
                </a:solidFill>
              </a:defRPr>
            </a:pPr>
            <a:r>
              <a:rPr lang="ru-RU" sz="2400" dirty="0">
                <a:solidFill>
                  <a:srgbClr val="C00000"/>
                </a:solidFill>
                <a:latin typeface="Monotype Corsiva" pitchFamily="66" charset="0"/>
              </a:rPr>
              <a:t>за </a:t>
            </a:r>
            <a:r>
              <a:rPr lang="ru-RU" sz="2400" dirty="0" smtClean="0">
                <a:solidFill>
                  <a:srgbClr val="C00000"/>
                </a:solidFill>
                <a:latin typeface="Monotype Corsiva" pitchFamily="66" charset="0"/>
              </a:rPr>
              <a:t>2005-2015 гг</a:t>
            </a:r>
            <a:r>
              <a:rPr lang="ru-RU" sz="2400" dirty="0">
                <a:solidFill>
                  <a:srgbClr val="C00000"/>
                </a:solidFill>
                <a:latin typeface="Monotype Corsiva" pitchFamily="66" charset="0"/>
              </a:rPr>
              <a:t>.</a:t>
            </a:r>
          </a:p>
        </c:rich>
      </c:tx>
      <c:layout>
        <c:manualLayout>
          <c:xMode val="edge"/>
          <c:yMode val="edge"/>
          <c:x val="0.24833333333333332"/>
          <c:y val="2.3809523809523808E-2"/>
        </c:manualLayout>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Лист1!$B$1</c:f>
              <c:strCache>
                <c:ptCount val="1"/>
                <c:pt idx="0">
                  <c:v>количество читающих за 2005-2015гг.</c:v>
                </c:pt>
              </c:strCache>
            </c:strRef>
          </c:tx>
          <c:dLbls>
            <c:dLbl>
              <c:idx val="0"/>
              <c:spPr/>
              <c:txPr>
                <a:bodyPr/>
                <a:lstStyle/>
                <a:p>
                  <a:pPr>
                    <a:defRPr sz="1500" b="1" i="0" baseline="0"/>
                  </a:pPr>
                  <a:endParaRPr lang="ru-RU"/>
                </a:p>
              </c:txPr>
              <c:showLegendKey val="0"/>
              <c:showVal val="1"/>
              <c:showCatName val="0"/>
              <c:showSerName val="0"/>
              <c:showPercent val="0"/>
              <c:showBubbleSize val="0"/>
            </c:dLbl>
            <c:dLbl>
              <c:idx val="1"/>
              <c:spPr/>
              <c:txPr>
                <a:bodyPr/>
                <a:lstStyle/>
                <a:p>
                  <a:pPr>
                    <a:defRPr sz="1500" b="1" i="0" baseline="0"/>
                  </a:pPr>
                  <a:endParaRPr lang="ru-RU"/>
                </a:p>
              </c:txPr>
              <c:showLegendKey val="0"/>
              <c:showVal val="1"/>
              <c:showCatName val="0"/>
              <c:showSerName val="0"/>
              <c:showPercent val="0"/>
              <c:showBubbleSize val="0"/>
            </c:dLbl>
            <c:showLegendKey val="0"/>
            <c:showVal val="1"/>
            <c:showCatName val="0"/>
            <c:showSerName val="0"/>
            <c:showPercent val="0"/>
            <c:showBubbleSize val="0"/>
            <c:showLeaderLines val="1"/>
          </c:dLbls>
          <c:cat>
            <c:strRef>
              <c:f>Лист1!$A$2:$A$3</c:f>
              <c:strCache>
                <c:ptCount val="2"/>
                <c:pt idx="0">
                  <c:v>2005 год</c:v>
                </c:pt>
                <c:pt idx="1">
                  <c:v>2015 год</c:v>
                </c:pt>
              </c:strCache>
            </c:strRef>
          </c:cat>
          <c:val>
            <c:numRef>
              <c:f>Лист1!$B$2:$B$3</c:f>
              <c:numCache>
                <c:formatCode>General</c:formatCode>
                <c:ptCount val="2"/>
                <c:pt idx="0">
                  <c:v>570</c:v>
                </c:pt>
                <c:pt idx="1">
                  <c:v>360</c:v>
                </c:pt>
              </c:numCache>
            </c:numRef>
          </c:val>
        </c:ser>
        <c:dLbls>
          <c:showLegendKey val="0"/>
          <c:showVal val="0"/>
          <c:showCatName val="0"/>
          <c:showSerName val="0"/>
          <c:showPercent val="0"/>
          <c:showBubbleSize val="0"/>
          <c:showLeaderLines val="1"/>
        </c:dLbls>
      </c:pie3DChart>
    </c:plotArea>
    <c:legend>
      <c:legendPos val="r"/>
      <c:legendEntry>
        <c:idx val="0"/>
        <c:txPr>
          <a:bodyPr/>
          <a:lstStyle/>
          <a:p>
            <a:pPr>
              <a:defRPr sz="1200" b="1" i="0" baseline="0"/>
            </a:pPr>
            <a:endParaRPr lang="ru-RU"/>
          </a:p>
        </c:txPr>
      </c:legendEntry>
      <c:legendEntry>
        <c:idx val="1"/>
        <c:txPr>
          <a:bodyPr/>
          <a:lstStyle/>
          <a:p>
            <a:pPr>
              <a:defRPr sz="1200" b="1" i="0" baseline="0"/>
            </a:pPr>
            <a:endParaRPr lang="ru-RU"/>
          </a:p>
        </c:txPr>
      </c:legendEntry>
      <c:layout>
        <c:manualLayout>
          <c:xMode val="edge"/>
          <c:yMode val="edge"/>
          <c:x val="0.78818277923592883"/>
          <c:y val="0.54335895513060861"/>
          <c:w val="0.18172462817147858"/>
          <c:h val="0.27780589926259219"/>
        </c:manualLayout>
      </c:layout>
      <c:overlay val="0"/>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400"/>
            </a:pPr>
            <a:r>
              <a:rPr lang="ru-RU" sz="2400" dirty="0">
                <a:solidFill>
                  <a:srgbClr val="FF0000"/>
                </a:solidFill>
                <a:latin typeface="Monotype Corsiva" pitchFamily="66" charset="0"/>
              </a:rPr>
              <a:t>Воспитание интереса и любви к книге </a:t>
            </a:r>
            <a:endParaRPr lang="ru-RU" sz="2400" dirty="0" smtClean="0">
              <a:solidFill>
                <a:srgbClr val="FF0000"/>
              </a:solidFill>
              <a:latin typeface="Monotype Corsiva" pitchFamily="66" charset="0"/>
            </a:endParaRPr>
          </a:p>
          <a:p>
            <a:pPr>
              <a:defRPr sz="2400"/>
            </a:pPr>
            <a:r>
              <a:rPr lang="ru-RU" sz="2400" dirty="0" smtClean="0">
                <a:solidFill>
                  <a:srgbClr val="FF0000"/>
                </a:solidFill>
                <a:latin typeface="Monotype Corsiva" pitchFamily="66" charset="0"/>
              </a:rPr>
              <a:t>средняя </a:t>
            </a:r>
            <a:r>
              <a:rPr lang="ru-RU" sz="2400" dirty="0">
                <a:solidFill>
                  <a:srgbClr val="FF0000"/>
                </a:solidFill>
                <a:latin typeface="Monotype Corsiva" pitchFamily="66" charset="0"/>
              </a:rPr>
              <a:t>группа</a:t>
            </a:r>
          </a:p>
        </c:rich>
      </c:tx>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Лист1!$B$1</c:f>
              <c:strCache>
                <c:ptCount val="1"/>
                <c:pt idx="0">
                  <c:v>Воспитание интереса и любви к книге средняя группа</c:v>
                </c:pt>
              </c:strCache>
            </c:strRef>
          </c:tx>
          <c:dLbls>
            <c:showLegendKey val="0"/>
            <c:showVal val="1"/>
            <c:showCatName val="0"/>
            <c:showSerName val="0"/>
            <c:showPercent val="0"/>
            <c:showBubbleSize val="0"/>
            <c:showLeaderLines val="1"/>
          </c:dLbls>
          <c:cat>
            <c:strRef>
              <c:f>Лист1!$A$2:$A$8</c:f>
              <c:strCache>
                <c:ptCount val="7"/>
                <c:pt idx="0">
                  <c:v>есть домашняя библиотека</c:v>
                </c:pt>
                <c:pt idx="1">
                  <c:v>учитывают возраст</c:v>
                </c:pt>
                <c:pt idx="2">
                  <c:v>читают 2-3 раза в неделю</c:v>
                </c:pt>
                <c:pt idx="3">
                  <c:v>обсуждают поступки героев</c:v>
                </c:pt>
                <c:pt idx="4">
                  <c:v>есть любимые произведения </c:v>
                </c:pt>
                <c:pt idx="5">
                  <c:v>часто покупают книги</c:v>
                </c:pt>
                <c:pt idx="6">
                  <c:v>книга учит различать добро и зло</c:v>
                </c:pt>
              </c:strCache>
            </c:strRef>
          </c:cat>
          <c:val>
            <c:numRef>
              <c:f>Лист1!$B$2:$B$8</c:f>
              <c:numCache>
                <c:formatCode>0%</c:formatCode>
                <c:ptCount val="7"/>
                <c:pt idx="0">
                  <c:v>0.84</c:v>
                </c:pt>
                <c:pt idx="1">
                  <c:v>0.67</c:v>
                </c:pt>
                <c:pt idx="2">
                  <c:v>0.59</c:v>
                </c:pt>
                <c:pt idx="3">
                  <c:v>0.59</c:v>
                </c:pt>
                <c:pt idx="4">
                  <c:v>0.5</c:v>
                </c:pt>
                <c:pt idx="5">
                  <c:v>0.75</c:v>
                </c:pt>
                <c:pt idx="6">
                  <c:v>0.08</c:v>
                </c:pt>
              </c:numCache>
            </c:numRef>
          </c:val>
        </c:ser>
        <c:dLbls>
          <c:showLegendKey val="0"/>
          <c:showVal val="0"/>
          <c:showCatName val="0"/>
          <c:showSerName val="0"/>
          <c:showPercent val="0"/>
          <c:showBubbleSize val="0"/>
          <c:showLeaderLines val="1"/>
        </c:dLbls>
      </c:pie3DChart>
    </c:plotArea>
    <c:legend>
      <c:legendPos val="r"/>
      <c:layout>
        <c:manualLayout>
          <c:xMode val="edge"/>
          <c:yMode val="edge"/>
          <c:x val="0.65238535287255761"/>
          <c:y val="0.24594238220222472"/>
          <c:w val="0.33372575823855349"/>
          <c:h val="0.75405761779777525"/>
        </c:manualLayout>
      </c:layout>
      <c:overlay val="0"/>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ru-RU" sz="2400" dirty="0">
                <a:solidFill>
                  <a:srgbClr val="FF0000"/>
                </a:solidFill>
                <a:latin typeface="Monotype Corsiva" pitchFamily="66" charset="0"/>
              </a:rPr>
              <a:t>Воспитание интереса и любви к книге подготовительная группа</a:t>
            </a:r>
          </a:p>
        </c:rich>
      </c:tx>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Лист1!$B$1</c:f>
              <c:strCache>
                <c:ptCount val="1"/>
                <c:pt idx="0">
                  <c:v>Воспитание интереса и любви к книге подготовительная группа</c:v>
                </c:pt>
              </c:strCache>
            </c:strRef>
          </c:tx>
          <c:dLbls>
            <c:showLegendKey val="0"/>
            <c:showVal val="1"/>
            <c:showCatName val="0"/>
            <c:showSerName val="0"/>
            <c:showPercent val="0"/>
            <c:showBubbleSize val="0"/>
            <c:showLeaderLines val="1"/>
          </c:dLbls>
          <c:cat>
            <c:strRef>
              <c:f>Лист1!$A$2:$A$8</c:f>
              <c:strCache>
                <c:ptCount val="7"/>
                <c:pt idx="0">
                  <c:v>есть домашняя библиотека</c:v>
                </c:pt>
                <c:pt idx="1">
                  <c:v>обращают внимание на содержание</c:v>
                </c:pt>
                <c:pt idx="2">
                  <c:v>читают 2-3 раза в неделю</c:v>
                </c:pt>
                <c:pt idx="3">
                  <c:v>обсуждают поступки героев</c:v>
                </c:pt>
                <c:pt idx="4">
                  <c:v>есть любимые произведения </c:v>
                </c:pt>
                <c:pt idx="5">
                  <c:v>часто покупают книги</c:v>
                </c:pt>
                <c:pt idx="6">
                  <c:v>книга учит различать добро и зло</c:v>
                </c:pt>
              </c:strCache>
            </c:strRef>
          </c:cat>
          <c:val>
            <c:numRef>
              <c:f>Лист1!$B$2:$B$8</c:f>
              <c:numCache>
                <c:formatCode>0%</c:formatCode>
                <c:ptCount val="7"/>
                <c:pt idx="0">
                  <c:v>0.92</c:v>
                </c:pt>
                <c:pt idx="1">
                  <c:v>0.84</c:v>
                </c:pt>
                <c:pt idx="2">
                  <c:v>0.42</c:v>
                </c:pt>
                <c:pt idx="3">
                  <c:v>0.92</c:v>
                </c:pt>
                <c:pt idx="4">
                  <c:v>0.25</c:v>
                </c:pt>
                <c:pt idx="5">
                  <c:v>0.5</c:v>
                </c:pt>
                <c:pt idx="6">
                  <c:v>0.34</c:v>
                </c:pt>
              </c:numCache>
            </c:numRef>
          </c:val>
        </c:ser>
        <c:dLbls>
          <c:showLegendKey val="0"/>
          <c:showVal val="0"/>
          <c:showCatName val="0"/>
          <c:showSerName val="0"/>
          <c:showPercent val="0"/>
          <c:showBubbleSize val="0"/>
          <c:showLeaderLines val="1"/>
        </c:dLbls>
      </c:pie3DChart>
    </c:plotArea>
    <c:legend>
      <c:legendPos val="r"/>
      <c:layout>
        <c:manualLayout>
          <c:xMode val="edge"/>
          <c:yMode val="edge"/>
          <c:x val="0.65238535287255761"/>
          <c:y val="0.24594238220222472"/>
          <c:w val="0.33372575823855349"/>
          <c:h val="0.75405761779777525"/>
        </c:manualLayout>
      </c:layout>
      <c:overlay val="0"/>
    </c:legend>
    <c:plotVisOnly val="1"/>
    <c:dispBlanksAs val="gap"/>
    <c:showDLblsOverMax val="0"/>
  </c:chart>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12.10.2016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12.10.2016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12.10.2016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12.10.2016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12.10.2016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12.10.2016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12.10.2016</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12.10.2016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12.10.2016</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12.10.2016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12.10.2016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t>12.10.2016</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23.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12" Type="http://schemas.openxmlformats.org/officeDocument/2006/relationships/image" Target="../media/image18.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11" Type="http://schemas.openxmlformats.org/officeDocument/2006/relationships/image" Target="../media/image17.jpeg"/><Relationship Id="rId5" Type="http://schemas.openxmlformats.org/officeDocument/2006/relationships/image" Target="../media/image11.jpeg"/><Relationship Id="rId10" Type="http://schemas.openxmlformats.org/officeDocument/2006/relationships/image" Target="../media/image16.jpeg"/><Relationship Id="rId4" Type="http://schemas.openxmlformats.org/officeDocument/2006/relationships/image" Target="../media/image10.jpeg"/><Relationship Id="rId9" Type="http://schemas.openxmlformats.org/officeDocument/2006/relationships/image" Target="../media/image15.jpeg"/></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21.jpeg"/></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gif"/><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image" Target="../media/image33.png"/><Relationship Id="rId1" Type="http://schemas.openxmlformats.org/officeDocument/2006/relationships/slideLayout" Target="../slideLayouts/slideLayout1.xml"/><Relationship Id="rId4" Type="http://schemas.openxmlformats.org/officeDocument/2006/relationships/image" Target="../media/image35.png"/></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1268761"/>
            <a:ext cx="8496943" cy="2376263"/>
          </a:xfrm>
        </p:spPr>
        <p:txBody>
          <a:bodyPr/>
          <a:lstStyle/>
          <a:p>
            <a:pPr marL="182880" indent="0" algn="ctr">
              <a:buNone/>
            </a:pPr>
            <a:r>
              <a:rPr lang="ru-RU" sz="4000" dirty="0" smtClean="0">
                <a:solidFill>
                  <a:srgbClr val="7030A0"/>
                </a:solidFill>
                <a:latin typeface="Monotype Corsiva" pitchFamily="66" charset="0"/>
              </a:rPr>
              <a:t>Воспитательные  аспекты при приобщении дошкольников к художественной литературе</a:t>
            </a:r>
            <a:endParaRPr lang="ru-RU" sz="4000" dirty="0">
              <a:solidFill>
                <a:srgbClr val="7030A0"/>
              </a:solidFill>
              <a:latin typeface="Monotype Corsiva" pitchFamily="66" charset="0"/>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3967" y="3356992"/>
            <a:ext cx="4272475" cy="32043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65723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539552" y="476673"/>
            <a:ext cx="8208911" cy="5457992"/>
          </a:xfrm>
        </p:spPr>
        <p:txBody>
          <a:bodyPr>
            <a:normAutofit/>
          </a:bodyPr>
          <a:lstStyle/>
          <a:p>
            <a:r>
              <a:rPr lang="ru-RU" sz="2800" b="1" dirty="0" smtClean="0">
                <a:solidFill>
                  <a:srgbClr val="7030A0"/>
                </a:solidFill>
                <a:effectLst>
                  <a:reflection blurRad="6350" stA="55000" endA="300" endPos="45500" dir="5400000" sy="-100000" algn="bl" rotWithShape="0"/>
                </a:effectLst>
                <a:latin typeface="Monotype Corsiva" pitchFamily="66" charset="0"/>
                <a:ea typeface="+mj-ea"/>
                <a:cs typeface="+mj-cs"/>
              </a:rPr>
              <a:t>	</a:t>
            </a:r>
            <a:r>
              <a:rPr lang="ru-RU" sz="3200" b="1" dirty="0" smtClean="0">
                <a:solidFill>
                  <a:srgbClr val="7030A0"/>
                </a:solidFill>
                <a:effectLst>
                  <a:reflection blurRad="6350" stA="55000" endA="300" endPos="45500" dir="5400000" sy="-100000" algn="bl" rotWithShape="0"/>
                </a:effectLst>
                <a:latin typeface="Monotype Corsiva" pitchFamily="66" charset="0"/>
                <a:ea typeface="+mj-ea"/>
                <a:cs typeface="+mj-cs"/>
              </a:rPr>
              <a:t>Художественная </a:t>
            </a:r>
            <a:r>
              <a:rPr lang="ru-RU" sz="3200" b="1" dirty="0">
                <a:solidFill>
                  <a:srgbClr val="7030A0"/>
                </a:solidFill>
                <a:effectLst>
                  <a:reflection blurRad="6350" stA="55000" endA="300" endPos="45500" dir="5400000" sy="-100000" algn="bl" rotWithShape="0"/>
                </a:effectLst>
                <a:latin typeface="Monotype Corsiva" pitchFamily="66" charset="0"/>
                <a:ea typeface="+mj-ea"/>
                <a:cs typeface="+mj-cs"/>
              </a:rPr>
              <a:t>литература служит действенным средством всестороннего развития дошкольника, оказывает огромное влияние на формирование грамотной речи, обогащает лексику. Хорошая книга глубоко затрагивает чувства ребёнка, её образы оказывают большое воздействие на формирование личности. Если с детства у ребёнка не воспитана любовь к книге, если чтение не стало его духовной потребностью на всю жизнь — в годы отрочества душа подростка будет пустой.</a:t>
            </a:r>
            <a:endParaRPr lang="ru-RU" sz="3200" dirty="0"/>
          </a:p>
        </p:txBody>
      </p:sp>
    </p:spTree>
    <p:extLst>
      <p:ext uri="{BB962C8B-B14F-4D97-AF65-F5344CB8AC3E}">
        <p14:creationId xmlns:p14="http://schemas.microsoft.com/office/powerpoint/2010/main" val="28431932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395536" y="1484784"/>
            <a:ext cx="8424935" cy="4752527"/>
          </a:xfrm>
        </p:spPr>
        <p:txBody>
          <a:bodyPr>
            <a:normAutofit fontScale="92500" lnSpcReduction="10000"/>
          </a:bodyPr>
          <a:lstStyle/>
          <a:p>
            <a:pPr marL="342900" lvl="0" indent="-342900" algn="just" fontAlgn="base">
              <a:lnSpc>
                <a:spcPct val="90000"/>
              </a:lnSpc>
              <a:spcAft>
                <a:spcPct val="0"/>
              </a:spcAft>
              <a:buClrTx/>
              <a:buSzTx/>
              <a:buFont typeface="Wingdings" pitchFamily="2" charset="2"/>
              <a:buChar char="Ø"/>
              <a:defRPr/>
            </a:pPr>
            <a:r>
              <a:rPr lang="ru-RU" altLang="ru-RU" sz="2000" b="1" kern="0" dirty="0">
                <a:solidFill>
                  <a:srgbClr val="7030A0"/>
                </a:solidFill>
                <a:latin typeface="Monotype Corsiva" pitchFamily="66" charset="0"/>
              </a:rPr>
              <a:t>Построение образовательной деятельности на основе индивидуальных особенностей каждого ребенка, при котором сам ребенок становится активным в выборе содержания своего образования. В отборе художественных текстов учитываются предпочтения и особенности педагогов и детей. </a:t>
            </a:r>
          </a:p>
          <a:p>
            <a:pPr marL="342900" lvl="0" indent="-342900" algn="just" fontAlgn="base">
              <a:lnSpc>
                <a:spcPct val="90000"/>
              </a:lnSpc>
              <a:spcAft>
                <a:spcPct val="0"/>
              </a:spcAft>
              <a:buClrTx/>
              <a:buSzTx/>
              <a:buFont typeface="Wingdings" pitchFamily="2" charset="2"/>
              <a:buChar char="Ø"/>
              <a:defRPr/>
            </a:pPr>
            <a:r>
              <a:rPr lang="ru-RU" altLang="ru-RU" sz="2000" b="1" kern="0" dirty="0">
                <a:solidFill>
                  <a:prstClr val="black"/>
                </a:solidFill>
                <a:latin typeface="Monotype Corsiva" pitchFamily="66" charset="0"/>
              </a:rPr>
              <a:t>Содействие и сотрудничество детей и взрослых. Ребёнок – полноценный участник (субъект) образовательных отношений.</a:t>
            </a:r>
          </a:p>
          <a:p>
            <a:pPr marL="342900" lvl="0" indent="-342900" algn="just" fontAlgn="base">
              <a:lnSpc>
                <a:spcPct val="90000"/>
              </a:lnSpc>
              <a:spcAft>
                <a:spcPct val="0"/>
              </a:spcAft>
              <a:buClrTx/>
              <a:buSzTx/>
              <a:buFont typeface="Wingdings" pitchFamily="2" charset="2"/>
              <a:buChar char="Ø"/>
              <a:defRPr/>
            </a:pPr>
            <a:r>
              <a:rPr lang="ru-RU" altLang="ru-RU" sz="2000" b="1" kern="0" dirty="0">
                <a:solidFill>
                  <a:srgbClr val="7030A0"/>
                </a:solidFill>
                <a:latin typeface="Monotype Corsiva" pitchFamily="66" charset="0"/>
              </a:rPr>
              <a:t>Поддержка инициативы дошкольников.</a:t>
            </a:r>
          </a:p>
          <a:p>
            <a:pPr marL="342900" lvl="0" indent="-342900" algn="just" fontAlgn="base">
              <a:lnSpc>
                <a:spcPct val="90000"/>
              </a:lnSpc>
              <a:spcAft>
                <a:spcPct val="0"/>
              </a:spcAft>
              <a:buClrTx/>
              <a:buSzTx/>
              <a:buFont typeface="Wingdings" pitchFamily="2" charset="2"/>
              <a:buChar char="Ø"/>
              <a:defRPr/>
            </a:pPr>
            <a:r>
              <a:rPr lang="ru-RU" altLang="ru-RU" sz="2000" b="1" kern="0" dirty="0">
                <a:solidFill>
                  <a:prstClr val="black"/>
                </a:solidFill>
                <a:latin typeface="Monotype Corsiva" pitchFamily="66" charset="0"/>
              </a:rPr>
              <a:t>Сотрудничество организации с семьей. Создание по поводу художественной литературы детско-родительских проектов с включением различных видов деятельности, в ходе чего создаются целостные продукты в виде книг самоделок, выставок изобразительного творчества, макетов, плакатов, карт и схем, сценариев викторин, досугов, праздников и др. </a:t>
            </a:r>
          </a:p>
          <a:p>
            <a:pPr marL="342900" lvl="0" indent="-342900" algn="just" fontAlgn="base">
              <a:lnSpc>
                <a:spcPct val="90000"/>
              </a:lnSpc>
              <a:spcAft>
                <a:spcPct val="0"/>
              </a:spcAft>
              <a:buClrTx/>
              <a:buSzTx/>
              <a:buFont typeface="Wingdings" pitchFamily="2" charset="2"/>
              <a:buChar char="Ø"/>
              <a:defRPr/>
            </a:pPr>
            <a:r>
              <a:rPr lang="ru-RU" altLang="ru-RU" sz="2000" b="1" kern="0" dirty="0">
                <a:solidFill>
                  <a:srgbClr val="7030A0"/>
                </a:solidFill>
                <a:latin typeface="Monotype Corsiva" pitchFamily="66" charset="0"/>
              </a:rPr>
              <a:t>Приобщение детей к социокультурным нормам, традициям семьи, общества и государства на произведениях литературы.</a:t>
            </a:r>
          </a:p>
          <a:p>
            <a:pPr marL="342900" lvl="0" indent="-342900" algn="just" fontAlgn="base">
              <a:lnSpc>
                <a:spcPct val="90000"/>
              </a:lnSpc>
              <a:spcAft>
                <a:spcPct val="0"/>
              </a:spcAft>
              <a:buClrTx/>
              <a:buSzTx/>
              <a:buFont typeface="Wingdings" pitchFamily="2" charset="2"/>
              <a:buChar char="Ø"/>
              <a:defRPr/>
            </a:pPr>
            <a:r>
              <a:rPr lang="ru-RU" altLang="ru-RU" sz="2000" b="1" kern="0" dirty="0">
                <a:solidFill>
                  <a:prstClr val="black"/>
                </a:solidFill>
                <a:latin typeface="Monotype Corsiva" pitchFamily="66" charset="0"/>
              </a:rPr>
              <a:t>Формирование познавательных интересов и познавательных действий детей в процессе восприятия художественной литературы.</a:t>
            </a:r>
          </a:p>
          <a:p>
            <a:pPr marL="342900" lvl="0" indent="-342900" algn="just" fontAlgn="base">
              <a:lnSpc>
                <a:spcPct val="90000"/>
              </a:lnSpc>
              <a:spcAft>
                <a:spcPct val="0"/>
              </a:spcAft>
              <a:buClrTx/>
              <a:buSzTx/>
              <a:buFont typeface="Wingdings" pitchFamily="2" charset="2"/>
              <a:buChar char="Ø"/>
              <a:defRPr/>
            </a:pPr>
            <a:r>
              <a:rPr lang="ru-RU" altLang="ru-RU" sz="2000" b="1" kern="0" dirty="0">
                <a:solidFill>
                  <a:srgbClr val="7030A0"/>
                </a:solidFill>
                <a:latin typeface="Monotype Corsiva" pitchFamily="66" charset="0"/>
              </a:rPr>
              <a:t>Возрастная адекватность: соответствие условий, требований, методов возрасту и особенностям развития детей. </a:t>
            </a:r>
          </a:p>
          <a:p>
            <a:endParaRPr lang="ru-RU" dirty="0"/>
          </a:p>
        </p:txBody>
      </p:sp>
      <p:sp>
        <p:nvSpPr>
          <p:cNvPr id="3" name="Заголовок 2"/>
          <p:cNvSpPr>
            <a:spLocks noGrp="1"/>
          </p:cNvSpPr>
          <p:nvPr>
            <p:ph type="ctrTitle"/>
          </p:nvPr>
        </p:nvSpPr>
        <p:spPr>
          <a:xfrm>
            <a:off x="395537" y="260648"/>
            <a:ext cx="8424936" cy="1224135"/>
          </a:xfrm>
        </p:spPr>
        <p:txBody>
          <a:bodyPr/>
          <a:lstStyle/>
          <a:p>
            <a:pPr marL="182880" indent="0" algn="ctr">
              <a:buNone/>
            </a:pPr>
            <a:r>
              <a:rPr lang="ru-RU" sz="4000" dirty="0">
                <a:solidFill>
                  <a:srgbClr val="7030A0"/>
                </a:solidFill>
                <a:effectLst/>
                <a:latin typeface="Monotype Corsiva" pitchFamily="66" charset="0"/>
              </a:rPr>
              <a:t>Основные принципы приобщения детей </a:t>
            </a:r>
            <a:r>
              <a:rPr lang="ru-RU" sz="4000" dirty="0" smtClean="0">
                <a:solidFill>
                  <a:srgbClr val="7030A0"/>
                </a:solidFill>
                <a:effectLst/>
                <a:latin typeface="Monotype Corsiva" pitchFamily="66" charset="0"/>
              </a:rPr>
              <a:t>к художественной </a:t>
            </a:r>
            <a:r>
              <a:rPr lang="ru-RU" sz="4000" dirty="0">
                <a:solidFill>
                  <a:srgbClr val="7030A0"/>
                </a:solidFill>
                <a:effectLst/>
                <a:latin typeface="Monotype Corsiva" pitchFamily="66" charset="0"/>
              </a:rPr>
              <a:t>литературе</a:t>
            </a:r>
            <a:endParaRPr lang="ru-RU" dirty="0"/>
          </a:p>
        </p:txBody>
      </p:sp>
    </p:spTree>
    <p:extLst>
      <p:ext uri="{BB962C8B-B14F-4D97-AF65-F5344CB8AC3E}">
        <p14:creationId xmlns:p14="http://schemas.microsoft.com/office/powerpoint/2010/main" val="42133352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539552" y="332656"/>
            <a:ext cx="8280919" cy="5976663"/>
          </a:xfrm>
        </p:spPr>
        <p:txBody>
          <a:bodyPr/>
          <a:lstStyle/>
          <a:p>
            <a:endParaRPr lang="ru-RU" dirty="0"/>
          </a:p>
        </p:txBody>
      </p:sp>
      <p:sp>
        <p:nvSpPr>
          <p:cNvPr id="6" name="Овал 5"/>
          <p:cNvSpPr/>
          <p:nvPr/>
        </p:nvSpPr>
        <p:spPr>
          <a:xfrm>
            <a:off x="2968889" y="620688"/>
            <a:ext cx="3456384" cy="1728192"/>
          </a:xfrm>
          <a:prstGeom prst="ellipse">
            <a:avLst/>
          </a:prstGeom>
          <a:ln>
            <a:solidFill>
              <a:schemeClr val="tx1"/>
            </a:solidFill>
          </a:ln>
          <a:effectLst>
            <a:glow rad="1397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a:solidFill>
                  <a:srgbClr val="FFFF00"/>
                </a:solidFill>
                <a:latin typeface="Monotype Corsiva" pitchFamily="66" charset="0"/>
              </a:rPr>
              <a:t>Художественная литература  -  могучее средство</a:t>
            </a:r>
            <a:endParaRPr lang="ru-RU" sz="2800" b="1" dirty="0">
              <a:solidFill>
                <a:srgbClr val="FFFF00"/>
              </a:solidFill>
            </a:endParaRPr>
          </a:p>
        </p:txBody>
      </p:sp>
      <p:sp>
        <p:nvSpPr>
          <p:cNvPr id="7" name="Овал 6"/>
          <p:cNvSpPr/>
          <p:nvPr/>
        </p:nvSpPr>
        <p:spPr>
          <a:xfrm>
            <a:off x="755576" y="2524534"/>
            <a:ext cx="3096344" cy="1408522"/>
          </a:xfrm>
          <a:prstGeom prst="ellipse">
            <a:avLst/>
          </a:prstGeom>
          <a:solidFill>
            <a:schemeClr val="accent6">
              <a:lumMod val="50000"/>
            </a:schemeClr>
          </a:solidFill>
          <a:ln>
            <a:solidFill>
              <a:schemeClr val="tx1"/>
            </a:solidFill>
          </a:ln>
          <a:effectLst>
            <a:glow rad="1397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latin typeface="Monotype Corsiva" pitchFamily="66" charset="0"/>
              </a:rPr>
              <a:t>Нравственного воспитания</a:t>
            </a:r>
            <a:endParaRPr lang="ru-RU" sz="2400" dirty="0">
              <a:latin typeface="Monotype Corsiva" pitchFamily="66" charset="0"/>
            </a:endParaRPr>
          </a:p>
        </p:txBody>
      </p:sp>
      <p:sp>
        <p:nvSpPr>
          <p:cNvPr id="8" name="Овал 7"/>
          <p:cNvSpPr/>
          <p:nvPr/>
        </p:nvSpPr>
        <p:spPr>
          <a:xfrm>
            <a:off x="5322845" y="2458470"/>
            <a:ext cx="3216227" cy="1584176"/>
          </a:xfrm>
          <a:prstGeom prst="ellipse">
            <a:avLst/>
          </a:prstGeom>
          <a:solidFill>
            <a:schemeClr val="accent6">
              <a:lumMod val="75000"/>
            </a:schemeClr>
          </a:solidFill>
          <a:ln>
            <a:solidFill>
              <a:schemeClr val="tx1"/>
            </a:solidFill>
          </a:ln>
          <a:effectLst>
            <a:glow rad="1397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latin typeface="Monotype Corsiva" pitchFamily="66" charset="0"/>
              </a:rPr>
              <a:t>Патриотического воспитания</a:t>
            </a:r>
            <a:endParaRPr lang="ru-RU" sz="2400" dirty="0">
              <a:latin typeface="Monotype Corsiva" pitchFamily="66" charset="0"/>
            </a:endParaRPr>
          </a:p>
        </p:txBody>
      </p:sp>
      <p:sp>
        <p:nvSpPr>
          <p:cNvPr id="9" name="Овал 8"/>
          <p:cNvSpPr/>
          <p:nvPr/>
        </p:nvSpPr>
        <p:spPr>
          <a:xfrm>
            <a:off x="3330596" y="4293096"/>
            <a:ext cx="2958259" cy="1584176"/>
          </a:xfrm>
          <a:prstGeom prst="ellipse">
            <a:avLst/>
          </a:prstGeom>
          <a:solidFill>
            <a:srgbClr val="00B050"/>
          </a:solidFill>
          <a:ln>
            <a:solidFill>
              <a:schemeClr val="tx1"/>
            </a:solidFill>
          </a:ln>
          <a:effectLst>
            <a:glow rad="1397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latin typeface="Monotype Corsiva" pitchFamily="66" charset="0"/>
              </a:rPr>
              <a:t>Эстетического воспитания</a:t>
            </a:r>
            <a:endParaRPr lang="ru-RU" sz="2400" dirty="0">
              <a:latin typeface="Monotype Corsiva" pitchFamily="66" charset="0"/>
            </a:endParaRPr>
          </a:p>
        </p:txBody>
      </p:sp>
      <p:sp>
        <p:nvSpPr>
          <p:cNvPr id="10" name="Стрелка вниз 9"/>
          <p:cNvSpPr/>
          <p:nvPr/>
        </p:nvSpPr>
        <p:spPr>
          <a:xfrm rot="2101976">
            <a:off x="3118283" y="2088414"/>
            <a:ext cx="327784" cy="526223"/>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Стрелка вниз 10"/>
          <p:cNvSpPr/>
          <p:nvPr/>
        </p:nvSpPr>
        <p:spPr>
          <a:xfrm rot="19250151">
            <a:off x="6061686" y="2089678"/>
            <a:ext cx="280288" cy="363497"/>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Стрелка вниз 11"/>
          <p:cNvSpPr/>
          <p:nvPr/>
        </p:nvSpPr>
        <p:spPr>
          <a:xfrm>
            <a:off x="4716015" y="2458470"/>
            <a:ext cx="284949" cy="1692188"/>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4371596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395536" y="188640"/>
            <a:ext cx="8352928" cy="6264696"/>
          </a:xfrm>
        </p:spPr>
        <p:txBody>
          <a:bodyPr>
            <a:normAutofit fontScale="92500" lnSpcReduction="20000"/>
          </a:bodyPr>
          <a:lstStyle/>
          <a:p>
            <a:pPr algn="ctr"/>
            <a:r>
              <a:rPr lang="ru-RU" dirty="0" smtClean="0"/>
              <a:t>	</a:t>
            </a:r>
            <a:r>
              <a:rPr lang="ru-RU" sz="3500" b="1" dirty="0" smtClean="0">
                <a:solidFill>
                  <a:srgbClr val="C00000"/>
                </a:solidFill>
                <a:latin typeface="Monotype Corsiva" pitchFamily="66" charset="0"/>
              </a:rPr>
              <a:t>Нравственное воспитание </a:t>
            </a:r>
            <a:r>
              <a:rPr lang="ru-RU" sz="3500" b="1" dirty="0">
                <a:solidFill>
                  <a:srgbClr val="C00000"/>
                </a:solidFill>
                <a:latin typeface="Monotype Corsiva" pitchFamily="66" charset="0"/>
              </a:rPr>
              <a:t>детей. </a:t>
            </a:r>
            <a:endParaRPr lang="ru-RU" sz="3500" b="1" dirty="0" smtClean="0">
              <a:solidFill>
                <a:srgbClr val="C00000"/>
              </a:solidFill>
              <a:latin typeface="Monotype Corsiva" pitchFamily="66" charset="0"/>
            </a:endParaRPr>
          </a:p>
          <a:p>
            <a:pPr algn="just"/>
            <a:r>
              <a:rPr lang="ru-RU" sz="2000" dirty="0" smtClean="0">
                <a:latin typeface="Monotype Corsiva" pitchFamily="66" charset="0"/>
              </a:rPr>
              <a:t>	</a:t>
            </a:r>
            <a:r>
              <a:rPr lang="ru-RU" sz="2100" dirty="0" smtClean="0">
                <a:latin typeface="Monotype Corsiva" pitchFamily="66" charset="0"/>
              </a:rPr>
              <a:t>Для </a:t>
            </a:r>
            <a:r>
              <a:rPr lang="ru-RU" sz="2100" dirty="0">
                <a:latin typeface="Monotype Corsiva" pitchFamily="66" charset="0"/>
              </a:rPr>
              <a:t>формирования любого нравственного качества важно, чтобы оно проходило осознанно. Поэтому нужны знания,  на основе которых у ребенка будут складываться представления о сущности нравственного качества, о его необходимости и о преимуществах овладения им. Художественная литература служит могучим действенным средством нравственного воспитания детей.</a:t>
            </a:r>
          </a:p>
          <a:p>
            <a:pPr algn="just"/>
            <a:r>
              <a:rPr lang="ru-RU" sz="2100" dirty="0">
                <a:latin typeface="Monotype Corsiva" pitchFamily="66" charset="0"/>
              </a:rPr>
              <a:t>Произведения литературы всегда содержат в себе какую-то оценку событий. Нужно, чтобы ребенок сопоставлял свой собственный опыт с той моралью, которую преподносит ему книга. А, поскольку книга-это авторитет, у ребенка будет вырабатываться правильная, этически верная оценка тех событий, которые ему довелось наблюдать самому.</a:t>
            </a:r>
          </a:p>
          <a:p>
            <a:pPr algn="just"/>
            <a:r>
              <a:rPr lang="ru-RU" sz="2100" dirty="0">
                <a:latin typeface="Monotype Corsiva" pitchFamily="66" charset="0"/>
              </a:rPr>
              <a:t>Художественные произведения способствуют развитию чувств и представлений. Ребенок не всегда может увидеть главное в содержании произведений, поэтому после чтения обязательно необходимо провести беседу о прочитанном, обсудить описываемые ситуации, заключающие в себе моральный смысл, сформировать у них умения оценивать поступок литературного героя и те переживания, которые он испытывает при совершении поступка.</a:t>
            </a:r>
          </a:p>
          <a:p>
            <a:pPr algn="just"/>
            <a:r>
              <a:rPr lang="ru-RU" sz="2100" dirty="0">
                <a:latin typeface="Monotype Corsiva" pitchFamily="66" charset="0"/>
              </a:rPr>
              <a:t>В ходе беседы с детьми, оцениваем поступок героя. Даже если герой поступил, например, плохо, нужно постараться вызвать у детей сочувствие к нему, побудить детей переживать вместе, для чего предложить поставить себя на место героя.</a:t>
            </a:r>
          </a:p>
          <a:p>
            <a:pPr algn="just"/>
            <a:r>
              <a:rPr lang="ru-RU" sz="2100" dirty="0">
                <a:latin typeface="Monotype Corsiva" pitchFamily="66" charset="0"/>
              </a:rPr>
              <a:t>Именно художественная литература питаем ум и воображение ребенка, открывая ему новые миры, образы и модели поведения.</a:t>
            </a:r>
          </a:p>
          <a:p>
            <a:pPr algn="just"/>
            <a:r>
              <a:rPr lang="ru-RU" sz="2000" dirty="0" smtClean="0">
                <a:latin typeface="Monotype Corsiva" pitchFamily="66" charset="0"/>
              </a:rPr>
              <a:t>	</a:t>
            </a:r>
            <a:endParaRPr lang="ru-RU" sz="2000" dirty="0" smtClean="0">
              <a:latin typeface="Monotype Corsiva" pitchFamily="66" charset="0"/>
            </a:endParaRPr>
          </a:p>
          <a:p>
            <a:endParaRPr lang="ru-RU" sz="2000" dirty="0">
              <a:latin typeface="Monotype Corsiva" pitchFamily="66" charset="0"/>
            </a:endParaRPr>
          </a:p>
          <a:p>
            <a:endParaRPr lang="ru-RU" sz="2000" dirty="0" smtClean="0">
              <a:latin typeface="Monotype Corsiva" pitchFamily="66" charset="0"/>
            </a:endParaRPr>
          </a:p>
        </p:txBody>
      </p:sp>
    </p:spTree>
    <p:extLst>
      <p:ext uri="{BB962C8B-B14F-4D97-AF65-F5344CB8AC3E}">
        <p14:creationId xmlns:p14="http://schemas.microsoft.com/office/powerpoint/2010/main" val="38506753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323528" y="188640"/>
            <a:ext cx="8496943" cy="6408712"/>
          </a:xfrm>
        </p:spPr>
        <p:txBody>
          <a:bodyPr>
            <a:normAutofit fontScale="77500" lnSpcReduction="20000"/>
          </a:bodyPr>
          <a:lstStyle/>
          <a:p>
            <a:pPr algn="just"/>
            <a:r>
              <a:rPr lang="ru-RU" sz="2600" dirty="0">
                <a:latin typeface="Monotype Corsiva" pitchFamily="66" charset="0"/>
              </a:rPr>
              <a:t>Дети знакомятся с окружающим миром, нравственными нормами, законами жизни и учатся жить по этим законам. Благодаря художественным образам и особому сказочному языку, в детях развивается чувство прекрасного.  </a:t>
            </a:r>
            <a:r>
              <a:rPr lang="ru-RU" sz="2600" dirty="0" smtClean="0">
                <a:latin typeface="Monotype Corsiva" pitchFamily="66" charset="0"/>
              </a:rPr>
              <a:t>Сказка </a:t>
            </a:r>
            <a:r>
              <a:rPr lang="ru-RU" sz="2600" dirty="0">
                <a:latin typeface="Monotype Corsiva" pitchFamily="66" charset="0"/>
              </a:rPr>
              <a:t>является одним из самых доступных средств для духовно-нравственного развития ребенка, которое во все времена использовали и педагоги, и родители. Ребёнок узнаёт о добре и зле, происходит формирование гуманных чувств и социальных эмоций.                   </a:t>
            </a:r>
          </a:p>
          <a:p>
            <a:pPr algn="just"/>
            <a:r>
              <a:rPr lang="ru-RU" sz="2600" dirty="0">
                <a:latin typeface="Monotype Corsiva" pitchFamily="66" charset="0"/>
              </a:rPr>
              <a:t>Материалом для народных сказок всегда служила жизнь народа, его борьба за счастье, его верования и обычаи. Такие нравственные категории, как добро и зло, хорошо и плохо, можно и нельзя, целесообразно формировать своим собственным примером, а также с помощью народных сказок, в том числе о животных.</a:t>
            </a:r>
          </a:p>
          <a:p>
            <a:pPr algn="just"/>
            <a:r>
              <a:rPr lang="ru-RU" sz="2600" dirty="0">
                <a:latin typeface="Monotype Corsiva" pitchFamily="66" charset="0"/>
              </a:rPr>
              <a:t>Сейчас необходимо как можно больше внимания уделять становлению внутреннего мира ребенка, воспитанию в нем созидательного начала.</a:t>
            </a:r>
          </a:p>
          <a:p>
            <a:pPr algn="just"/>
            <a:r>
              <a:rPr lang="ru-RU" sz="2600" dirty="0">
                <a:latin typeface="Monotype Corsiva" pitchFamily="66" charset="0"/>
              </a:rPr>
              <a:t>Ценностью особого рода в этом деле является чтение, так как в процессе общения с книгою человек не только познает прошлое, настоящее и будущее мира, но и учится думать, анализировать, развивается творчески; таким образом, формируется нравственная и культурная основа его личности.</a:t>
            </a:r>
          </a:p>
          <a:p>
            <a:pPr algn="just"/>
            <a:r>
              <a:rPr lang="ru-RU" sz="2600" dirty="0">
                <a:latin typeface="Monotype Corsiva" pitchFamily="66" charset="0"/>
              </a:rPr>
              <a:t>Сопоставление художественных образов, моральная оценка поведения и его мотивов у различных литературных персонажей поможет глубже осмыслить художественные произведения и раскрываемую ими нравственную идею и, следовательно, усилит их воспитательное воздействие на детей. </a:t>
            </a:r>
            <a:endParaRPr lang="ru-RU" sz="2600" dirty="0" smtClean="0">
              <a:latin typeface="Monotype Corsiva" pitchFamily="66" charset="0"/>
            </a:endParaRPr>
          </a:p>
          <a:p>
            <a:pPr algn="just"/>
            <a:r>
              <a:rPr lang="ru-RU" sz="2600" dirty="0" smtClean="0">
                <a:latin typeface="Monotype Corsiva" pitchFamily="66" charset="0"/>
              </a:rPr>
              <a:t>Художественный </a:t>
            </a:r>
            <a:r>
              <a:rPr lang="ru-RU" sz="2600" dirty="0">
                <a:latin typeface="Monotype Corsiva" pitchFamily="66" charset="0"/>
              </a:rPr>
              <a:t>образ вызывает у ребенка положительные эмоции, у него появляется желание быть хотя бы в чем-то похожим на полюбившегося ему героя, а в этом и заключается воспитательное воздействие художественного произведения.</a:t>
            </a:r>
          </a:p>
          <a:p>
            <a:pPr algn="just"/>
            <a:endParaRPr lang="ru-RU" sz="2400" dirty="0">
              <a:latin typeface="Monotype Corsiva" pitchFamily="66" charset="0"/>
            </a:endParaRPr>
          </a:p>
          <a:p>
            <a:endParaRPr lang="ru-RU" dirty="0"/>
          </a:p>
        </p:txBody>
      </p:sp>
    </p:spTree>
    <p:extLst>
      <p:ext uri="{BB962C8B-B14F-4D97-AF65-F5344CB8AC3E}">
        <p14:creationId xmlns:p14="http://schemas.microsoft.com/office/powerpoint/2010/main" val="20981653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611560" y="2348880"/>
            <a:ext cx="7992887" cy="4032447"/>
          </a:xfrm>
        </p:spPr>
        <p:txBody>
          <a:bodyPr>
            <a:normAutofit fontScale="92500" lnSpcReduction="10000"/>
          </a:bodyPr>
          <a:lstStyle/>
          <a:p>
            <a:pPr marL="342900" indent="-342900">
              <a:buFont typeface="Wingdings" pitchFamily="2" charset="2"/>
              <a:buChar char="Ø"/>
            </a:pPr>
            <a:r>
              <a:rPr lang="ru-RU" sz="2400" dirty="0">
                <a:latin typeface="Monotype Corsiva" pitchFamily="66" charset="0"/>
              </a:rPr>
              <a:t>г</a:t>
            </a:r>
            <a:r>
              <a:rPr lang="ru-RU" sz="2400" dirty="0" smtClean="0">
                <a:latin typeface="Monotype Corsiva" pitchFamily="66" charset="0"/>
              </a:rPr>
              <a:t>де дружба </a:t>
            </a:r>
            <a:r>
              <a:rPr lang="ru-RU" sz="2400" dirty="0">
                <a:latin typeface="Monotype Corsiva" pitchFamily="66" charset="0"/>
              </a:rPr>
              <a:t>помогает победить зло;</a:t>
            </a:r>
          </a:p>
          <a:p>
            <a:pPr marL="342900" indent="-342900">
              <a:buFont typeface="Wingdings" pitchFamily="2" charset="2"/>
              <a:buChar char="Ø"/>
            </a:pPr>
            <a:r>
              <a:rPr lang="ru-RU" sz="2400" dirty="0">
                <a:latin typeface="Monotype Corsiva" pitchFamily="66" charset="0"/>
              </a:rPr>
              <a:t>г</a:t>
            </a:r>
            <a:r>
              <a:rPr lang="ru-RU" sz="2400" dirty="0" smtClean="0">
                <a:latin typeface="Monotype Corsiva" pitchFamily="66" charset="0"/>
              </a:rPr>
              <a:t>де зло </a:t>
            </a:r>
            <a:r>
              <a:rPr lang="ru-RU" sz="2400" dirty="0">
                <a:latin typeface="Monotype Corsiva" pitchFamily="66" charset="0"/>
              </a:rPr>
              <a:t>наказуемо;</a:t>
            </a:r>
          </a:p>
          <a:p>
            <a:pPr marL="342900" indent="-342900">
              <a:buFont typeface="Wingdings" pitchFamily="2" charset="2"/>
              <a:buChar char="Ø"/>
            </a:pPr>
            <a:r>
              <a:rPr lang="ru-RU" sz="2400" dirty="0" smtClean="0">
                <a:latin typeface="Monotype Corsiva" pitchFamily="66" charset="0"/>
              </a:rPr>
              <a:t>учит </a:t>
            </a:r>
            <a:r>
              <a:rPr lang="ru-RU" sz="2400" dirty="0">
                <a:latin typeface="Monotype Corsiva" pitchFamily="66" charset="0"/>
              </a:rPr>
              <a:t>быть дружными, трудолюбивыми; </a:t>
            </a:r>
            <a:endParaRPr lang="ru-RU" sz="2400" dirty="0" smtClean="0">
              <a:latin typeface="Monotype Corsiva" pitchFamily="66" charset="0"/>
            </a:endParaRPr>
          </a:p>
          <a:p>
            <a:pPr marL="342900" indent="-342900">
              <a:buFont typeface="Wingdings" pitchFamily="2" charset="2"/>
              <a:buChar char="Ø"/>
            </a:pPr>
            <a:r>
              <a:rPr lang="ru-RU" sz="2400" dirty="0">
                <a:latin typeface="Monotype Corsiva" pitchFamily="66" charset="0"/>
              </a:rPr>
              <a:t>предостерегает: в лес одним нельзя ходить - можно попасть в беду, а уж если так случилось - не отчаивайся, старайся найти выход из сложной ситуации</a:t>
            </a:r>
            <a:r>
              <a:rPr lang="ru-RU" sz="2400" dirty="0" smtClean="0">
                <a:latin typeface="Monotype Corsiva" pitchFamily="66" charset="0"/>
              </a:rPr>
              <a:t>;</a:t>
            </a:r>
          </a:p>
          <a:p>
            <a:pPr marL="342900" indent="-342900">
              <a:buFont typeface="Wingdings" pitchFamily="2" charset="2"/>
              <a:buChar char="Ø"/>
            </a:pPr>
            <a:r>
              <a:rPr lang="ru-RU" sz="2400" dirty="0" smtClean="0">
                <a:latin typeface="Monotype Corsiva" pitchFamily="66" charset="0"/>
              </a:rPr>
              <a:t>наказ </a:t>
            </a:r>
            <a:r>
              <a:rPr lang="ru-RU" sz="2400" dirty="0">
                <a:latin typeface="Monotype Corsiva" pitchFamily="66" charset="0"/>
              </a:rPr>
              <a:t>слушаться родителей, </a:t>
            </a:r>
            <a:r>
              <a:rPr lang="ru-RU" sz="2400" dirty="0" smtClean="0">
                <a:latin typeface="Monotype Corsiva" pitchFamily="66" charset="0"/>
              </a:rPr>
              <a:t>старших;</a:t>
            </a:r>
          </a:p>
          <a:p>
            <a:pPr marL="342900" indent="-342900">
              <a:buFont typeface="Wingdings" pitchFamily="2" charset="2"/>
              <a:buChar char="Ø"/>
            </a:pPr>
            <a:r>
              <a:rPr lang="ru-RU" sz="2400" dirty="0">
                <a:latin typeface="Monotype Corsiva" pitchFamily="66" charset="0"/>
              </a:rPr>
              <a:t>в</a:t>
            </a:r>
            <a:r>
              <a:rPr lang="ru-RU" sz="2400" dirty="0" smtClean="0">
                <a:latin typeface="Monotype Corsiva" pitchFamily="66" charset="0"/>
              </a:rPr>
              <a:t>ысмеиваются страх </a:t>
            </a:r>
            <a:r>
              <a:rPr lang="ru-RU" sz="2400" dirty="0">
                <a:latin typeface="Monotype Corsiva" pitchFamily="66" charset="0"/>
              </a:rPr>
              <a:t>и </a:t>
            </a:r>
            <a:r>
              <a:rPr lang="ru-RU" sz="2400" dirty="0" smtClean="0">
                <a:latin typeface="Monotype Corsiva" pitchFamily="66" charset="0"/>
              </a:rPr>
              <a:t>трусость;</a:t>
            </a:r>
          </a:p>
          <a:p>
            <a:pPr marL="342900" indent="-342900">
              <a:buFont typeface="Wingdings" pitchFamily="2" charset="2"/>
              <a:buChar char="Ø"/>
            </a:pPr>
            <a:r>
              <a:rPr lang="ru-RU" sz="2400" dirty="0">
                <a:latin typeface="Monotype Corsiva" pitchFamily="66" charset="0"/>
              </a:rPr>
              <a:t>вознаграждается </a:t>
            </a:r>
            <a:r>
              <a:rPr lang="ru-RU" sz="2400" dirty="0" smtClean="0">
                <a:latin typeface="Monotype Corsiva" pitchFamily="66" charset="0"/>
              </a:rPr>
              <a:t> трудолюбие;</a:t>
            </a:r>
          </a:p>
          <a:p>
            <a:pPr marL="342900" indent="-342900">
              <a:buFont typeface="Wingdings" pitchFamily="2" charset="2"/>
              <a:buChar char="Ø"/>
            </a:pPr>
            <a:r>
              <a:rPr lang="ru-RU" sz="2400" dirty="0">
                <a:latin typeface="Monotype Corsiva" pitchFamily="66" charset="0"/>
              </a:rPr>
              <a:t>восхваляется </a:t>
            </a:r>
            <a:r>
              <a:rPr lang="ru-RU" sz="2400" dirty="0" smtClean="0">
                <a:latin typeface="Monotype Corsiva" pitchFamily="66" charset="0"/>
              </a:rPr>
              <a:t> мудрость.</a:t>
            </a:r>
          </a:p>
        </p:txBody>
      </p:sp>
      <p:sp>
        <p:nvSpPr>
          <p:cNvPr id="3" name="Заголовок 2"/>
          <p:cNvSpPr>
            <a:spLocks noGrp="1"/>
          </p:cNvSpPr>
          <p:nvPr>
            <p:ph type="ctrTitle"/>
          </p:nvPr>
        </p:nvSpPr>
        <p:spPr>
          <a:xfrm>
            <a:off x="539553" y="332657"/>
            <a:ext cx="8208912" cy="792088"/>
          </a:xfrm>
        </p:spPr>
        <p:txBody>
          <a:bodyPr/>
          <a:lstStyle/>
          <a:p>
            <a:pPr marL="182880" indent="0" algn="ctr">
              <a:buNone/>
            </a:pPr>
            <a:r>
              <a:rPr lang="ru-RU" sz="4000" dirty="0" smtClean="0">
                <a:solidFill>
                  <a:srgbClr val="C00000"/>
                </a:solidFill>
                <a:latin typeface="Monotype Corsiva" pitchFamily="66" charset="0"/>
              </a:rPr>
              <a:t>Задание № 1</a:t>
            </a:r>
            <a:br>
              <a:rPr lang="ru-RU" sz="4000" dirty="0" smtClean="0">
                <a:solidFill>
                  <a:srgbClr val="C00000"/>
                </a:solidFill>
                <a:latin typeface="Monotype Corsiva" pitchFamily="66" charset="0"/>
              </a:rPr>
            </a:br>
            <a:r>
              <a:rPr lang="ru-RU" sz="4000" dirty="0" smtClean="0">
                <a:solidFill>
                  <a:srgbClr val="7030A0"/>
                </a:solidFill>
                <a:latin typeface="Monotype Corsiva" pitchFamily="66" charset="0"/>
              </a:rPr>
              <a:t>Назовите </a:t>
            </a:r>
            <a:r>
              <a:rPr lang="ru-RU" sz="4000" dirty="0">
                <a:solidFill>
                  <a:srgbClr val="7030A0"/>
                </a:solidFill>
                <a:latin typeface="Monotype Corsiva" pitchFamily="66" charset="0"/>
              </a:rPr>
              <a:t>сказки, которые Вы используете в работе с детьми в </a:t>
            </a:r>
            <a:r>
              <a:rPr lang="ru-RU" sz="4000" dirty="0" err="1">
                <a:solidFill>
                  <a:srgbClr val="7030A0"/>
                </a:solidFill>
                <a:latin typeface="Monotype Corsiva" pitchFamily="66" charset="0"/>
              </a:rPr>
              <a:t>доу</a:t>
            </a:r>
            <a:r>
              <a:rPr lang="ru-RU" sz="4000" dirty="0">
                <a:solidFill>
                  <a:srgbClr val="7030A0"/>
                </a:solidFill>
                <a:latin typeface="Monotype Corsiva" pitchFamily="66" charset="0"/>
              </a:rPr>
              <a:t>:</a:t>
            </a:r>
          </a:p>
        </p:txBody>
      </p:sp>
    </p:spTree>
    <p:extLst>
      <p:ext uri="{BB962C8B-B14F-4D97-AF65-F5344CB8AC3E}">
        <p14:creationId xmlns:p14="http://schemas.microsoft.com/office/powerpoint/2010/main" val="11546231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467544" y="404664"/>
            <a:ext cx="8352927" cy="5530001"/>
          </a:xfrm>
        </p:spPr>
        <p:txBody>
          <a:bodyPr>
            <a:normAutofit fontScale="92500" lnSpcReduction="10000"/>
          </a:bodyPr>
          <a:lstStyle/>
          <a:p>
            <a:pPr algn="ctr"/>
            <a:r>
              <a:rPr lang="ru-RU" sz="3600" b="1" dirty="0">
                <a:solidFill>
                  <a:srgbClr val="C00000"/>
                </a:solidFill>
                <a:latin typeface="Monotype Corsiva" pitchFamily="66" charset="0"/>
              </a:rPr>
              <a:t>П</a:t>
            </a:r>
            <a:r>
              <a:rPr lang="ru-RU" sz="3600" b="1" dirty="0" smtClean="0">
                <a:solidFill>
                  <a:srgbClr val="C00000"/>
                </a:solidFill>
                <a:latin typeface="Monotype Corsiva" pitchFamily="66" charset="0"/>
              </a:rPr>
              <a:t>атриотическое воспитание</a:t>
            </a:r>
          </a:p>
          <a:p>
            <a:r>
              <a:rPr lang="ru-RU" sz="2400" dirty="0" smtClean="0">
                <a:solidFill>
                  <a:schemeClr val="tx1"/>
                </a:solidFill>
                <a:latin typeface="Monotype Corsiva" pitchFamily="66" charset="0"/>
              </a:rPr>
              <a:t>	</a:t>
            </a:r>
            <a:r>
              <a:rPr lang="ru-RU" sz="2400" dirty="0">
                <a:solidFill>
                  <a:schemeClr val="tx1"/>
                </a:solidFill>
                <a:latin typeface="Monotype Corsiva" pitchFamily="66" charset="0"/>
              </a:rPr>
              <a:t>В настоящее время проблема патриотического воспитания приобретает острую актуальность. Решить эту задачу можно через художественную литературу. Дошкольный возраст-период становления личности, когда закладываются предпосылки гражданских качеств. </a:t>
            </a:r>
            <a:endParaRPr lang="ru-RU" sz="2400" dirty="0" smtClean="0">
              <a:solidFill>
                <a:schemeClr val="tx1"/>
              </a:solidFill>
              <a:latin typeface="Monotype Corsiva" pitchFamily="66" charset="0"/>
            </a:endParaRPr>
          </a:p>
          <a:p>
            <a:r>
              <a:rPr lang="ru-RU" sz="2400" dirty="0">
                <a:solidFill>
                  <a:schemeClr val="tx1"/>
                </a:solidFill>
                <a:latin typeface="Monotype Corsiva" pitchFamily="66" charset="0"/>
              </a:rPr>
              <a:t>С младенчества ребенок слышит колыбельные, </a:t>
            </a:r>
            <a:r>
              <a:rPr lang="ru-RU" sz="2400" dirty="0" err="1">
                <a:solidFill>
                  <a:schemeClr val="tx1"/>
                </a:solidFill>
                <a:latin typeface="Monotype Corsiva" pitchFamily="66" charset="0"/>
              </a:rPr>
              <a:t>потешки</a:t>
            </a:r>
            <a:r>
              <a:rPr lang="ru-RU" sz="2400" dirty="0">
                <a:solidFill>
                  <a:schemeClr val="tx1"/>
                </a:solidFill>
                <a:latin typeface="Monotype Corsiva" pitchFamily="66" charset="0"/>
              </a:rPr>
              <a:t>, сказки, сложенные русским народом. Загадки, пословицы, поговорки входят в речь ребенка легко; сказки формируют любовь к своему народу, раскрывают их быт, воспитывают интерес к прошлому.</a:t>
            </a:r>
          </a:p>
          <a:p>
            <a:r>
              <a:rPr lang="ru-RU" sz="2400" dirty="0" smtClean="0">
                <a:solidFill>
                  <a:schemeClr val="tx1"/>
                </a:solidFill>
                <a:latin typeface="Monotype Corsiva" pitchFamily="66" charset="0"/>
              </a:rPr>
              <a:t>Воспитание </a:t>
            </a:r>
            <a:r>
              <a:rPr lang="ru-RU" sz="2400" dirty="0">
                <a:solidFill>
                  <a:schemeClr val="tx1"/>
                </a:solidFill>
                <a:latin typeface="Monotype Corsiva" pitchFamily="66" charset="0"/>
              </a:rPr>
              <a:t>любви к своей Родине и уважения к своему народу начинается с раннего детства, и воспитать патриота своей Родины – ответственная и сложная задача, решение которой в дошкольном детстве только начинается. </a:t>
            </a:r>
            <a:endParaRPr lang="ru-RU" sz="2400" dirty="0" smtClean="0">
              <a:solidFill>
                <a:schemeClr val="tx1"/>
              </a:solidFill>
              <a:latin typeface="Monotype Corsiva" pitchFamily="66" charset="0"/>
            </a:endParaRPr>
          </a:p>
          <a:p>
            <a:r>
              <a:rPr lang="ru-RU" sz="2400" dirty="0">
                <a:solidFill>
                  <a:schemeClr val="tx1"/>
                </a:solidFill>
                <a:latin typeface="Monotype Corsiva" pitchFamily="66" charset="0"/>
              </a:rPr>
              <a:t>А формирование любви к Родине через любовь к природе родного края одно из средств воспитания патриота нашей страны. Чувство патриотизма формируется постепенно в процессе накоплений знаний и представлений об окружающем мире. </a:t>
            </a:r>
            <a:endParaRPr lang="ru-RU" sz="2400" dirty="0" smtClean="0">
              <a:solidFill>
                <a:schemeClr val="tx1"/>
              </a:solidFill>
              <a:latin typeface="Monotype Corsiva" pitchFamily="66" charset="0"/>
            </a:endParaRPr>
          </a:p>
        </p:txBody>
      </p:sp>
    </p:spTree>
    <p:extLst>
      <p:ext uri="{BB962C8B-B14F-4D97-AF65-F5344CB8AC3E}">
        <p14:creationId xmlns:p14="http://schemas.microsoft.com/office/powerpoint/2010/main" val="32822247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467544" y="404664"/>
            <a:ext cx="8280919" cy="5976663"/>
          </a:xfrm>
        </p:spPr>
        <p:txBody>
          <a:bodyPr/>
          <a:lstStyle/>
          <a:p>
            <a:r>
              <a:rPr lang="ru-RU" dirty="0">
                <a:solidFill>
                  <a:schemeClr val="tx1"/>
                </a:solidFill>
                <a:latin typeface="Monotype Corsiva" pitchFamily="66" charset="0"/>
              </a:rPr>
              <a:t>Стихи и рассказы о Великой Отечественной Войне – являются одной из важной составляющей патриотического воспитания. Это стихи о подвигах и мужестве солдат, защищавших Родину, о детях и подростках, участвовавших в борьбе с захватчиками.</a:t>
            </a:r>
          </a:p>
          <a:p>
            <a:r>
              <a:rPr lang="ru-RU" dirty="0">
                <a:solidFill>
                  <a:schemeClr val="tx1"/>
                </a:solidFill>
                <a:latin typeface="Monotype Corsiva" pitchFamily="66" charset="0"/>
              </a:rPr>
              <a:t>Рассказы о столице России и о родном городе – отдельный вид специальной детской литературы для патриотического воспитания дошкольников, ребята знакомятся с достопримечательностями, достоинствами и особенностями родного края, города. У них развивается чувство гордости за свой край, своё отечество, Родину.</a:t>
            </a:r>
          </a:p>
          <a:p>
            <a:r>
              <a:rPr lang="ru-RU" dirty="0">
                <a:solidFill>
                  <a:schemeClr val="tx1"/>
                </a:solidFill>
                <a:latin typeface="Monotype Corsiva" pitchFamily="66" charset="0"/>
              </a:rPr>
              <a:t>Возможности воспитания патриотизма у подрастающего поколения не реализуются сами по </a:t>
            </a:r>
            <a:r>
              <a:rPr lang="ru-RU" dirty="0" smtClean="0">
                <a:solidFill>
                  <a:schemeClr val="tx1"/>
                </a:solidFill>
                <a:latin typeface="Monotype Corsiva" pitchFamily="66" charset="0"/>
              </a:rPr>
              <a:t>себе - это </a:t>
            </a:r>
            <a:r>
              <a:rPr lang="ru-RU" dirty="0">
                <a:solidFill>
                  <a:schemeClr val="tx1"/>
                </a:solidFill>
                <a:latin typeface="Monotype Corsiva" pitchFamily="66" charset="0"/>
              </a:rPr>
              <a:t>систематическая и планомерная работа педагога. Планомерная работа, использование разнообразных средств воспитания, совместные усилия педагогов и родителей, ответственность взрослых за свои поступки могут дать положительные результаты и стать основой для дальнейшей работы по патриотическому воспитанию.</a:t>
            </a:r>
          </a:p>
          <a:p>
            <a:endParaRPr lang="ru-RU" sz="2000" dirty="0">
              <a:solidFill>
                <a:schemeClr val="tx1"/>
              </a:solidFill>
              <a:latin typeface="Monotype Corsiva" pitchFamily="66" charset="0"/>
            </a:endParaRPr>
          </a:p>
          <a:p>
            <a:endParaRPr lang="ru-RU" dirty="0"/>
          </a:p>
        </p:txBody>
      </p:sp>
    </p:spTree>
    <p:extLst>
      <p:ext uri="{BB962C8B-B14F-4D97-AF65-F5344CB8AC3E}">
        <p14:creationId xmlns:p14="http://schemas.microsoft.com/office/powerpoint/2010/main" val="19928366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683568" y="2564904"/>
            <a:ext cx="7560839" cy="3369761"/>
          </a:xfrm>
        </p:spPr>
        <p:txBody>
          <a:bodyPr/>
          <a:lstStyle/>
          <a:p>
            <a:endParaRPr lang="ru-RU" dirty="0" smtClean="0"/>
          </a:p>
          <a:p>
            <a:pPr marL="342900" indent="-342900">
              <a:buFont typeface="Wingdings" pitchFamily="2" charset="2"/>
              <a:buChar char="Ø"/>
            </a:pPr>
            <a:r>
              <a:rPr lang="ru-RU" sz="3200" dirty="0" smtClean="0">
                <a:latin typeface="Monotype Corsiva" pitchFamily="66" charset="0"/>
              </a:rPr>
              <a:t> красоту </a:t>
            </a:r>
            <a:r>
              <a:rPr lang="ru-RU" sz="3200" dirty="0">
                <a:latin typeface="Monotype Corsiva" pitchFamily="66" charset="0"/>
              </a:rPr>
              <a:t>родной природы, </a:t>
            </a:r>
            <a:r>
              <a:rPr lang="ru-RU" sz="3200" dirty="0" smtClean="0">
                <a:latin typeface="Monotype Corsiva" pitchFamily="66" charset="0"/>
              </a:rPr>
              <a:t>выражая </a:t>
            </a:r>
            <a:r>
              <a:rPr lang="ru-RU" sz="3200" dirty="0">
                <a:latin typeface="Monotype Corsiva" pitchFamily="66" charset="0"/>
              </a:rPr>
              <a:t>лирическое </a:t>
            </a:r>
            <a:r>
              <a:rPr lang="ru-RU" sz="3200" dirty="0" smtClean="0">
                <a:latin typeface="Monotype Corsiva" pitchFamily="66" charset="0"/>
              </a:rPr>
              <a:t>чувство;</a:t>
            </a:r>
          </a:p>
          <a:p>
            <a:pPr marL="342900" indent="-342900">
              <a:buFont typeface="Wingdings" pitchFamily="2" charset="2"/>
              <a:buChar char="Ø"/>
            </a:pPr>
            <a:r>
              <a:rPr lang="ru-RU" sz="3200" dirty="0" smtClean="0">
                <a:latin typeface="Monotype Corsiva" pitchFamily="66" charset="0"/>
              </a:rPr>
              <a:t>подвиги </a:t>
            </a:r>
            <a:r>
              <a:rPr lang="ru-RU" sz="3200" dirty="0">
                <a:latin typeface="Monotype Corsiva" pitchFamily="66" charset="0"/>
              </a:rPr>
              <a:t>и </a:t>
            </a:r>
            <a:r>
              <a:rPr lang="ru-RU" sz="3200" dirty="0" smtClean="0">
                <a:latin typeface="Monotype Corsiva" pitchFamily="66" charset="0"/>
              </a:rPr>
              <a:t>мужество </a:t>
            </a:r>
            <a:r>
              <a:rPr lang="ru-RU" sz="3200" dirty="0">
                <a:latin typeface="Monotype Corsiva" pitchFamily="66" charset="0"/>
              </a:rPr>
              <a:t>солдат, защищавших </a:t>
            </a:r>
            <a:r>
              <a:rPr lang="ru-RU" sz="3200" dirty="0" smtClean="0">
                <a:latin typeface="Monotype Corsiva" pitchFamily="66" charset="0"/>
              </a:rPr>
              <a:t>Родину, </a:t>
            </a:r>
            <a:r>
              <a:rPr lang="ru-RU" sz="3200" dirty="0">
                <a:latin typeface="Monotype Corsiva" pitchFamily="66" charset="0"/>
              </a:rPr>
              <a:t>участвовавших в борьбе с захватчиками.</a:t>
            </a:r>
          </a:p>
        </p:txBody>
      </p:sp>
      <p:sp>
        <p:nvSpPr>
          <p:cNvPr id="3" name="Заголовок 2"/>
          <p:cNvSpPr>
            <a:spLocks noGrp="1"/>
          </p:cNvSpPr>
          <p:nvPr>
            <p:ph type="ctrTitle"/>
          </p:nvPr>
        </p:nvSpPr>
        <p:spPr>
          <a:xfrm>
            <a:off x="323529" y="260648"/>
            <a:ext cx="8424936" cy="2016224"/>
          </a:xfrm>
        </p:spPr>
        <p:txBody>
          <a:bodyPr/>
          <a:lstStyle/>
          <a:p>
            <a:pPr marL="182880" indent="0" algn="ctr">
              <a:buNone/>
            </a:pPr>
            <a:r>
              <a:rPr lang="ru-RU" sz="4000" dirty="0" smtClean="0">
                <a:solidFill>
                  <a:srgbClr val="C00000"/>
                </a:solidFill>
                <a:latin typeface="Monotype Corsiva" pitchFamily="66" charset="0"/>
              </a:rPr>
              <a:t>Задание № 2</a:t>
            </a:r>
            <a:br>
              <a:rPr lang="ru-RU" sz="4000" dirty="0" smtClean="0">
                <a:solidFill>
                  <a:srgbClr val="C00000"/>
                </a:solidFill>
                <a:latin typeface="Monotype Corsiva" pitchFamily="66" charset="0"/>
              </a:rPr>
            </a:br>
            <a:r>
              <a:rPr lang="ru-RU" sz="4000" dirty="0" smtClean="0">
                <a:solidFill>
                  <a:srgbClr val="7030A0"/>
                </a:solidFill>
                <a:latin typeface="Monotype Corsiva" pitchFamily="66" charset="0"/>
              </a:rPr>
              <a:t>Назовите поэтов и писателей, которые  раскрывали в своих  произведениях:</a:t>
            </a:r>
            <a:br>
              <a:rPr lang="ru-RU" sz="4000" dirty="0" smtClean="0">
                <a:solidFill>
                  <a:srgbClr val="7030A0"/>
                </a:solidFill>
                <a:latin typeface="Monotype Corsiva" pitchFamily="66" charset="0"/>
              </a:rPr>
            </a:br>
            <a:endParaRPr lang="ru-RU" sz="4000" dirty="0">
              <a:solidFill>
                <a:srgbClr val="C00000"/>
              </a:solidFill>
              <a:latin typeface="Monotype Corsiva" pitchFamily="66" charset="0"/>
            </a:endParaRPr>
          </a:p>
        </p:txBody>
      </p:sp>
    </p:spTree>
    <p:extLst>
      <p:ext uri="{BB962C8B-B14F-4D97-AF65-F5344CB8AC3E}">
        <p14:creationId xmlns:p14="http://schemas.microsoft.com/office/powerpoint/2010/main" val="28947931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539552" y="260648"/>
            <a:ext cx="8136903" cy="6120680"/>
          </a:xfrm>
        </p:spPr>
        <p:txBody>
          <a:bodyPr>
            <a:normAutofit fontScale="77500" lnSpcReduction="20000"/>
          </a:bodyPr>
          <a:lstStyle/>
          <a:p>
            <a:pPr algn="ctr"/>
            <a:r>
              <a:rPr lang="ru-RU" sz="3300" b="1" dirty="0" smtClean="0">
                <a:solidFill>
                  <a:srgbClr val="C00000"/>
                </a:solidFill>
                <a:latin typeface="Monotype Corsiva" pitchFamily="66" charset="0"/>
              </a:rPr>
              <a:t>Эстетическое воспитание</a:t>
            </a:r>
          </a:p>
          <a:p>
            <a:pPr algn="just"/>
            <a:r>
              <a:rPr lang="ru-RU" sz="2000" b="1" dirty="0" smtClean="0">
                <a:solidFill>
                  <a:schemeClr val="tx1"/>
                </a:solidFill>
                <a:latin typeface="Monotype Corsiva" pitchFamily="66" charset="0"/>
              </a:rPr>
              <a:t>	</a:t>
            </a:r>
            <a:r>
              <a:rPr lang="ru-RU" sz="2300" dirty="0" smtClean="0">
                <a:solidFill>
                  <a:schemeClr val="tx1"/>
                </a:solidFill>
                <a:latin typeface="Monotype Corsiva" pitchFamily="66" charset="0"/>
              </a:rPr>
              <a:t>Эстетическое воспитание – это целенаправленный , систематический процесс воздействия на личность ребенка с целью развития у него </a:t>
            </a:r>
            <a:r>
              <a:rPr lang="ru-RU" sz="2300" dirty="0" smtClean="0">
                <a:solidFill>
                  <a:schemeClr val="tx1"/>
                </a:solidFill>
                <a:latin typeface="Monotype Corsiva" pitchFamily="66" charset="0"/>
              </a:rPr>
              <a:t>способности </a:t>
            </a:r>
            <a:r>
              <a:rPr lang="ru-RU" sz="2300" dirty="0" smtClean="0">
                <a:solidFill>
                  <a:schemeClr val="tx1"/>
                </a:solidFill>
                <a:latin typeface="Monotype Corsiva" pitchFamily="66" charset="0"/>
              </a:rPr>
              <a:t>видеть красоту окружающего мира, искусства и создавать ее. </a:t>
            </a:r>
          </a:p>
          <a:p>
            <a:pPr algn="just"/>
            <a:r>
              <a:rPr lang="ru-RU" sz="2300" dirty="0" smtClean="0">
                <a:solidFill>
                  <a:schemeClr val="tx1"/>
                </a:solidFill>
                <a:latin typeface="Monotype Corsiva" pitchFamily="66" charset="0"/>
              </a:rPr>
              <a:t>Художественная литература является одним  из наиболее действенных  средств воспитания образности, эмоциональности</a:t>
            </a:r>
            <a:r>
              <a:rPr lang="ru-RU" sz="2300" dirty="0" smtClean="0">
                <a:solidFill>
                  <a:schemeClr val="tx1"/>
                </a:solidFill>
                <a:latin typeface="Monotype Corsiva" pitchFamily="66" charset="0"/>
              </a:rPr>
              <a:t>.</a:t>
            </a:r>
          </a:p>
          <a:p>
            <a:pPr algn="just"/>
            <a:r>
              <a:rPr lang="ru-RU" sz="2300" dirty="0">
                <a:solidFill>
                  <a:schemeClr val="tx1"/>
                </a:solidFill>
                <a:latin typeface="Monotype Corsiva" pitchFamily="66" charset="0"/>
              </a:rPr>
              <a:t>Средствами художественной литературы воспитываем любовь к природе. Величие и неповторимая красота природы привлекают внимание человека с самого раннего возраста. Звучные песни птиц в лесу, пестрые и нежные цветы в поле, журчание горного ручья, красота осеннего леса, пушистые белые снежинки, ласковый шум волны-все это живо интересует детей, пробуждает в них чувство прекрасного. Разнообразные явления природы: гром, молния, шторм, снегопад, перелет птиц, мороз, град и так далее, оказывают сильное воздействие на впечатлительное сердце ребенка, развивают любознательность. </a:t>
            </a:r>
            <a:endParaRPr lang="ru-RU" sz="2300" dirty="0" smtClean="0">
              <a:solidFill>
                <a:schemeClr val="tx1"/>
              </a:solidFill>
              <a:latin typeface="Monotype Corsiva" pitchFamily="66" charset="0"/>
            </a:endParaRPr>
          </a:p>
          <a:p>
            <a:pPr algn="just"/>
            <a:r>
              <a:rPr lang="ru-RU" sz="2300" dirty="0" smtClean="0">
                <a:solidFill>
                  <a:schemeClr val="tx1"/>
                </a:solidFill>
                <a:latin typeface="Monotype Corsiva" pitchFamily="66" charset="0"/>
              </a:rPr>
              <a:t>Художественное </a:t>
            </a:r>
            <a:r>
              <a:rPr lang="ru-RU" sz="2300" dirty="0" smtClean="0">
                <a:solidFill>
                  <a:schemeClr val="tx1"/>
                </a:solidFill>
                <a:latin typeface="Monotype Corsiva" pitchFamily="66" charset="0"/>
              </a:rPr>
              <a:t>слово помогает ребенку понять красоту звучащей родной речи, оно учит его эстетическому восприятию окружающего. Книга расширяет кругозор ребенка , вводит его  в богатый мир образов, отражающих жизнь, развивает эмоционально-познавательную деятельность, активное отношение к жизни, прививает любовь к искусству, развивает вкус.</a:t>
            </a:r>
          </a:p>
          <a:p>
            <a:pPr algn="just"/>
            <a:r>
              <a:rPr lang="ru-RU" sz="2300" dirty="0" smtClean="0">
                <a:solidFill>
                  <a:schemeClr val="tx1"/>
                </a:solidFill>
                <a:latin typeface="Monotype Corsiva" pitchFamily="66" charset="0"/>
              </a:rPr>
              <a:t>Из книги ребенок  узнает много новых слов, образных выражений, его речь обогащается эмоциональной и поэтической лексикой. </a:t>
            </a:r>
          </a:p>
          <a:p>
            <a:pPr algn="just"/>
            <a:r>
              <a:rPr lang="ru-RU" sz="2300" dirty="0" smtClean="0">
                <a:solidFill>
                  <a:schemeClr val="tx1"/>
                </a:solidFill>
                <a:latin typeface="Monotype Corsiva" pitchFamily="66" charset="0"/>
              </a:rPr>
              <a:t>Литература помогает детям излагать свое отношение  к прослушанному, используя сравнения, метафоры, эпитеты и другие средства образной </a:t>
            </a:r>
            <a:r>
              <a:rPr lang="ru-RU" sz="2300" dirty="0" smtClean="0">
                <a:solidFill>
                  <a:schemeClr val="tx1"/>
                </a:solidFill>
                <a:latin typeface="Monotype Corsiva" pitchFamily="66" charset="0"/>
              </a:rPr>
              <a:t>выразительности</a:t>
            </a:r>
            <a:r>
              <a:rPr lang="ru-RU" sz="2300" dirty="0">
                <a:solidFill>
                  <a:schemeClr val="tx1"/>
                </a:solidFill>
                <a:latin typeface="Monotype Corsiva" pitchFamily="66" charset="0"/>
              </a:rPr>
              <a:t>, помогает ребенку разобраться, лучше понять те или иные явления природы, развивает эстетическое отношение к природе.</a:t>
            </a:r>
          </a:p>
          <a:p>
            <a:endParaRPr lang="ru-RU" dirty="0" smtClean="0">
              <a:solidFill>
                <a:schemeClr val="tx1"/>
              </a:solidFill>
              <a:latin typeface="Monotype Corsiva" pitchFamily="66" charset="0"/>
            </a:endParaRPr>
          </a:p>
          <a:p>
            <a:endParaRPr lang="ru-RU" b="1" dirty="0">
              <a:solidFill>
                <a:schemeClr val="tx1"/>
              </a:solidFill>
              <a:latin typeface="Monotype Corsiva" pitchFamily="66" charset="0"/>
            </a:endParaRPr>
          </a:p>
        </p:txBody>
      </p:sp>
    </p:spTree>
    <p:extLst>
      <p:ext uri="{BB962C8B-B14F-4D97-AF65-F5344CB8AC3E}">
        <p14:creationId xmlns:p14="http://schemas.microsoft.com/office/powerpoint/2010/main" val="21933985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539552" y="1484785"/>
            <a:ext cx="8352927" cy="4449880"/>
          </a:xfrm>
        </p:spPr>
        <p:txBody>
          <a:bodyPr>
            <a:normAutofit/>
          </a:bodyPr>
          <a:lstStyle/>
          <a:p>
            <a:r>
              <a:rPr lang="ru-RU" dirty="0" smtClean="0"/>
              <a:t>	</a:t>
            </a:r>
            <a:r>
              <a:rPr lang="ru-RU" sz="3200" dirty="0" smtClean="0">
                <a:solidFill>
                  <a:schemeClr val="tx1"/>
                </a:solidFill>
                <a:latin typeface="Monotype Corsiva" pitchFamily="66" charset="0"/>
              </a:rPr>
              <a:t>Одной </a:t>
            </a:r>
            <a:r>
              <a:rPr lang="ru-RU" sz="3200" dirty="0">
                <a:solidFill>
                  <a:schemeClr val="tx1"/>
                </a:solidFill>
                <a:latin typeface="Monotype Corsiva" pitchFamily="66" charset="0"/>
              </a:rPr>
              <a:t>из главных проблем нашего времени является приобщение ребенка к чтению. </a:t>
            </a:r>
            <a:endParaRPr lang="ru-RU" sz="3200" dirty="0" smtClean="0">
              <a:solidFill>
                <a:schemeClr val="tx1"/>
              </a:solidFill>
              <a:latin typeface="Monotype Corsiva" pitchFamily="66" charset="0"/>
            </a:endParaRPr>
          </a:p>
          <a:p>
            <a:r>
              <a:rPr lang="ru-RU" sz="3200" dirty="0">
                <a:solidFill>
                  <a:schemeClr val="tx1"/>
                </a:solidFill>
                <a:latin typeface="Monotype Corsiva" pitchFamily="66" charset="0"/>
              </a:rPr>
              <a:t>	</a:t>
            </a:r>
            <a:r>
              <a:rPr lang="ru-RU" sz="3200" dirty="0" smtClean="0">
                <a:solidFill>
                  <a:schemeClr val="tx1"/>
                </a:solidFill>
                <a:latin typeface="Monotype Corsiva" pitchFamily="66" charset="0"/>
              </a:rPr>
              <a:t>К </a:t>
            </a:r>
            <a:r>
              <a:rPr lang="ru-RU" sz="3200" dirty="0">
                <a:solidFill>
                  <a:schemeClr val="tx1"/>
                </a:solidFill>
                <a:latin typeface="Monotype Corsiva" pitchFamily="66" charset="0"/>
              </a:rPr>
              <a:t>сожалению, в наш век информатизации, интерес к чтению стал падать. И уже в дошкольном возрасте дети предпочитают книге просмотр телевизора и видеофильмов, компьютерные игры. </a:t>
            </a:r>
            <a:endParaRPr lang="ru-RU" sz="3200" dirty="0" smtClean="0">
              <a:solidFill>
                <a:schemeClr val="tx1"/>
              </a:solidFill>
              <a:latin typeface="Monotype Corsiva" pitchFamily="66" charset="0"/>
            </a:endParaRPr>
          </a:p>
          <a:p>
            <a:r>
              <a:rPr lang="ru-RU" sz="3200" dirty="0">
                <a:solidFill>
                  <a:schemeClr val="tx1"/>
                </a:solidFill>
                <a:latin typeface="Monotype Corsiva" pitchFamily="66" charset="0"/>
              </a:rPr>
              <a:t>	</a:t>
            </a:r>
            <a:r>
              <a:rPr lang="ru-RU" sz="3200" dirty="0" smtClean="0">
                <a:solidFill>
                  <a:schemeClr val="tx1"/>
                </a:solidFill>
                <a:latin typeface="Monotype Corsiva" pitchFamily="66" charset="0"/>
              </a:rPr>
              <a:t>Как </a:t>
            </a:r>
            <a:r>
              <a:rPr lang="ru-RU" sz="3200" dirty="0">
                <a:solidFill>
                  <a:schemeClr val="tx1"/>
                </a:solidFill>
                <a:latin typeface="Monotype Corsiva" pitchFamily="66" charset="0"/>
              </a:rPr>
              <a:t>результат, </a:t>
            </a:r>
            <a:r>
              <a:rPr lang="ru-RU" sz="3200" dirty="0" smtClean="0">
                <a:solidFill>
                  <a:schemeClr val="tx1"/>
                </a:solidFill>
                <a:latin typeface="Monotype Corsiva" pitchFamily="66" charset="0"/>
              </a:rPr>
              <a:t>уже младшие школьники </a:t>
            </a:r>
            <a:r>
              <a:rPr lang="ru-RU" sz="3200" dirty="0">
                <a:solidFill>
                  <a:schemeClr val="tx1"/>
                </a:solidFill>
                <a:latin typeface="Monotype Corsiva" pitchFamily="66" charset="0"/>
              </a:rPr>
              <a:t>не любят, не хотят читать.</a:t>
            </a:r>
          </a:p>
        </p:txBody>
      </p:sp>
      <p:sp>
        <p:nvSpPr>
          <p:cNvPr id="3" name="Заголовок 2"/>
          <p:cNvSpPr>
            <a:spLocks noGrp="1"/>
          </p:cNvSpPr>
          <p:nvPr>
            <p:ph type="ctrTitle"/>
          </p:nvPr>
        </p:nvSpPr>
        <p:spPr>
          <a:xfrm>
            <a:off x="539553" y="260649"/>
            <a:ext cx="8352928" cy="864096"/>
          </a:xfrm>
        </p:spPr>
        <p:txBody>
          <a:bodyPr/>
          <a:lstStyle/>
          <a:p>
            <a:pPr marL="182880" indent="0" algn="ctr">
              <a:buNone/>
            </a:pPr>
            <a:r>
              <a:rPr lang="ru-RU" sz="4000" dirty="0" smtClean="0">
                <a:solidFill>
                  <a:srgbClr val="7030A0"/>
                </a:solidFill>
                <a:latin typeface="Monotype Corsiva" pitchFamily="66" charset="0"/>
              </a:rPr>
              <a:t>Актуальность</a:t>
            </a:r>
            <a:endParaRPr lang="ru-RU" sz="4000" dirty="0">
              <a:solidFill>
                <a:srgbClr val="7030A0"/>
              </a:solidFill>
              <a:latin typeface="Monotype Corsiva" pitchFamily="66" charset="0"/>
            </a:endParaRPr>
          </a:p>
        </p:txBody>
      </p:sp>
    </p:spTree>
    <p:extLst>
      <p:ext uri="{BB962C8B-B14F-4D97-AF65-F5344CB8AC3E}">
        <p14:creationId xmlns:p14="http://schemas.microsoft.com/office/powerpoint/2010/main" val="35165798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a:xfrm>
            <a:off x="323528" y="332656"/>
            <a:ext cx="8280919" cy="3456383"/>
          </a:xfrm>
        </p:spPr>
        <p:txBody>
          <a:bodyPr/>
          <a:lstStyle/>
          <a:p>
            <a:pPr marL="182880" indent="0" algn="ctr">
              <a:buNone/>
            </a:pPr>
            <a:r>
              <a:rPr lang="ru-RU" sz="3600" dirty="0" smtClean="0">
                <a:solidFill>
                  <a:srgbClr val="C00000"/>
                </a:solidFill>
                <a:latin typeface="Monotype Corsiva" pitchFamily="66" charset="0"/>
              </a:rPr>
              <a:t>Задание № 3</a:t>
            </a:r>
            <a:br>
              <a:rPr lang="ru-RU" sz="3600" dirty="0" smtClean="0">
                <a:solidFill>
                  <a:srgbClr val="C00000"/>
                </a:solidFill>
                <a:latin typeface="Monotype Corsiva" pitchFamily="66" charset="0"/>
              </a:rPr>
            </a:br>
            <a:r>
              <a:rPr lang="ru-RU" sz="3600" dirty="0" smtClean="0">
                <a:solidFill>
                  <a:srgbClr val="C00000"/>
                </a:solidFill>
                <a:latin typeface="Monotype Corsiva" pitchFamily="66" charset="0"/>
              </a:rPr>
              <a:t/>
            </a:r>
            <a:br>
              <a:rPr lang="ru-RU" sz="3600" dirty="0" smtClean="0">
                <a:solidFill>
                  <a:srgbClr val="C00000"/>
                </a:solidFill>
                <a:latin typeface="Monotype Corsiva" pitchFamily="66" charset="0"/>
              </a:rPr>
            </a:br>
            <a:r>
              <a:rPr lang="ru-RU" sz="4000" dirty="0" smtClean="0">
                <a:solidFill>
                  <a:srgbClr val="7030A0"/>
                </a:solidFill>
                <a:latin typeface="Monotype Corsiva" pitchFamily="66" charset="0"/>
              </a:rPr>
              <a:t>Назовите </a:t>
            </a:r>
            <a:r>
              <a:rPr lang="ru-RU" sz="4000" dirty="0">
                <a:solidFill>
                  <a:srgbClr val="7030A0"/>
                </a:solidFill>
                <a:latin typeface="Monotype Corsiva" pitchFamily="66" charset="0"/>
              </a:rPr>
              <a:t>сравнения, метафоры, эпитеты и другие средства образной </a:t>
            </a:r>
            <a:r>
              <a:rPr lang="ru-RU" sz="4000" dirty="0" smtClean="0">
                <a:solidFill>
                  <a:srgbClr val="7030A0"/>
                </a:solidFill>
                <a:latin typeface="Monotype Corsiva" pitchFamily="66" charset="0"/>
              </a:rPr>
              <a:t>выразительности, которые Вам встречались в произведениях.</a:t>
            </a:r>
            <a:r>
              <a:rPr lang="ru-RU" sz="4000" dirty="0">
                <a:solidFill>
                  <a:srgbClr val="7030A0"/>
                </a:solidFill>
                <a:latin typeface="Monotype Corsiva" pitchFamily="66" charset="0"/>
              </a:rPr>
              <a:t/>
            </a:r>
            <a:br>
              <a:rPr lang="ru-RU" sz="4000" dirty="0">
                <a:solidFill>
                  <a:srgbClr val="7030A0"/>
                </a:solidFill>
                <a:latin typeface="Monotype Corsiva" pitchFamily="66" charset="0"/>
              </a:rPr>
            </a:br>
            <a:endParaRPr lang="ru-RU" sz="4000" dirty="0">
              <a:solidFill>
                <a:srgbClr val="7030A0"/>
              </a:solidFill>
              <a:latin typeface="Monotype Corsiva" pitchFamily="66" charset="0"/>
            </a:endParaRPr>
          </a:p>
        </p:txBody>
      </p:sp>
    </p:spTree>
    <p:extLst>
      <p:ext uri="{BB962C8B-B14F-4D97-AF65-F5344CB8AC3E}">
        <p14:creationId xmlns:p14="http://schemas.microsoft.com/office/powerpoint/2010/main" val="11846768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descr="https://ds01.infourok.ru/uploads/ex/0d2a/000047c1-b23a0fa0/img9.jpg"/>
          <p:cNvPicPr>
            <a:picLocks noGrp="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395536" y="731838"/>
            <a:ext cx="8352928" cy="5577482"/>
          </a:xfrm>
          <a:prstGeom prst="rect">
            <a:avLst/>
          </a:prstGeom>
          <a:noFill/>
          <a:ln>
            <a:noFill/>
          </a:ln>
        </p:spPr>
      </p:pic>
    </p:spTree>
    <p:extLst>
      <p:ext uri="{BB962C8B-B14F-4D97-AF65-F5344CB8AC3E}">
        <p14:creationId xmlns:p14="http://schemas.microsoft.com/office/powerpoint/2010/main" val="28099243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467544" y="1268760"/>
            <a:ext cx="8280919" cy="4896543"/>
          </a:xfrm>
        </p:spPr>
        <p:txBody>
          <a:bodyPr/>
          <a:lstStyle/>
          <a:p>
            <a:pPr algn="ctr"/>
            <a:r>
              <a:rPr lang="ru-RU" b="1" dirty="0" smtClean="0">
                <a:solidFill>
                  <a:srgbClr val="C00000"/>
                </a:solidFill>
                <a:latin typeface="Monotype Corsiva" pitchFamily="66" charset="0"/>
              </a:rPr>
              <a:t>Создание   Центров книги</a:t>
            </a:r>
          </a:p>
          <a:p>
            <a:pPr algn="ctr"/>
            <a:endParaRPr lang="ru-RU" b="1" dirty="0">
              <a:solidFill>
                <a:srgbClr val="C00000"/>
              </a:solidFill>
              <a:latin typeface="Monotype Corsiva" pitchFamily="66" charset="0"/>
            </a:endParaRPr>
          </a:p>
        </p:txBody>
      </p:sp>
      <p:sp>
        <p:nvSpPr>
          <p:cNvPr id="3" name="Заголовок 2"/>
          <p:cNvSpPr>
            <a:spLocks noGrp="1"/>
          </p:cNvSpPr>
          <p:nvPr>
            <p:ph type="ctrTitle"/>
          </p:nvPr>
        </p:nvSpPr>
        <p:spPr>
          <a:xfrm>
            <a:off x="467545" y="332657"/>
            <a:ext cx="8352928" cy="720079"/>
          </a:xfrm>
        </p:spPr>
        <p:txBody>
          <a:bodyPr/>
          <a:lstStyle/>
          <a:p>
            <a:pPr marL="182880" indent="0" algn="ctr">
              <a:buNone/>
            </a:pPr>
            <a:r>
              <a:rPr lang="ru-RU" sz="4000" dirty="0" smtClean="0">
                <a:solidFill>
                  <a:srgbClr val="7030A0"/>
                </a:solidFill>
                <a:latin typeface="Monotype Corsiva" pitchFamily="66" charset="0"/>
              </a:rPr>
              <a:t>Развивающая среда</a:t>
            </a:r>
            <a:endParaRPr lang="ru-RU" sz="4000" dirty="0">
              <a:solidFill>
                <a:srgbClr val="7030A0"/>
              </a:solidFill>
              <a:latin typeface="Monotype Corsiva" pitchFamily="66" charset="0"/>
            </a:endParaRPr>
          </a:p>
        </p:txBody>
      </p:sp>
      <p:pic>
        <p:nvPicPr>
          <p:cNvPr id="1026" name="Picture 2" descr="F:\м.о воспитателей\уголки\IMG_610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772816"/>
            <a:ext cx="3088449" cy="2061264"/>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F:\м.о воспитателей\уголки\IMG_610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1772816"/>
            <a:ext cx="2447751" cy="206126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м.о воспитателей\уголки\IMG_6117.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0061" y="3874654"/>
            <a:ext cx="1926035" cy="2550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14471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052736"/>
            <a:ext cx="8280920" cy="5400600"/>
          </a:xfrm>
        </p:spPr>
        <p:txBody>
          <a:bodyPr/>
          <a:lstStyle/>
          <a:p>
            <a:endParaRPr lang="ru-RU" dirty="0"/>
          </a:p>
        </p:txBody>
      </p:sp>
      <p:sp>
        <p:nvSpPr>
          <p:cNvPr id="3" name="Объект 2"/>
          <p:cNvSpPr>
            <a:spLocks noGrp="1"/>
          </p:cNvSpPr>
          <p:nvPr>
            <p:ph sz="quarter" idx="13"/>
          </p:nvPr>
        </p:nvSpPr>
        <p:spPr>
          <a:xfrm>
            <a:off x="539552" y="332656"/>
            <a:ext cx="8136904" cy="648072"/>
          </a:xfrm>
        </p:spPr>
        <p:txBody>
          <a:bodyPr>
            <a:noAutofit/>
          </a:bodyPr>
          <a:lstStyle/>
          <a:p>
            <a:pPr marL="45720" indent="0" algn="ctr">
              <a:buNone/>
            </a:pPr>
            <a:r>
              <a:rPr lang="ru-RU" sz="4000" b="1" dirty="0" smtClean="0">
                <a:solidFill>
                  <a:srgbClr val="7030A0"/>
                </a:solidFill>
                <a:latin typeface="Monotype Corsiva" pitchFamily="66" charset="0"/>
              </a:rPr>
              <a:t>Разнообразие книг</a:t>
            </a:r>
            <a:endParaRPr lang="ru-RU" sz="4000" b="1" dirty="0">
              <a:solidFill>
                <a:srgbClr val="7030A0"/>
              </a:solidFill>
              <a:latin typeface="Monotype Corsiva" pitchFamily="66" charset="0"/>
            </a:endParaRPr>
          </a:p>
        </p:txBody>
      </p:sp>
      <p:pic>
        <p:nvPicPr>
          <p:cNvPr id="2050" name="Picture 2" descr="F:\м.о воспитателей\книга\IMG_615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4159" y="1196752"/>
            <a:ext cx="2097641" cy="1493633"/>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F:\м.о воспитателей\книга\IMG_615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4248" y="4902941"/>
            <a:ext cx="1928680" cy="134318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F:\м.о воспитателей\книга\IMG_615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6016" y="2933868"/>
            <a:ext cx="1418848" cy="1684882"/>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F:\м.о воспитателей\книга\IMG_6155.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359" y="2910622"/>
            <a:ext cx="1429369" cy="163356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F:\м.о воспитателей\книга\IMG_6156.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17528" y="1196752"/>
            <a:ext cx="2146032" cy="1504139"/>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F:\м.о воспитателей\книга\IMG_6157.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43812" y="2944016"/>
            <a:ext cx="1526359" cy="1617214"/>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F:\м.о воспитателей\книга\IMG_6158.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4159" y="4869160"/>
            <a:ext cx="2005433" cy="1347400"/>
          </a:xfrm>
          <a:prstGeom prst="rect">
            <a:avLst/>
          </a:prstGeom>
          <a:noFill/>
          <a:extLst>
            <a:ext uri="{909E8E84-426E-40DD-AFC4-6F175D3DCCD1}">
              <a14:hiddenFill xmlns:a14="http://schemas.microsoft.com/office/drawing/2010/main">
                <a:solidFill>
                  <a:srgbClr val="FFFFFF"/>
                </a:solidFill>
              </a14:hiddenFill>
            </a:ext>
          </a:extLst>
        </p:spPr>
      </p:pic>
      <p:pic>
        <p:nvPicPr>
          <p:cNvPr id="2057" name="Picture 9" descr="F:\м.о воспитателей\книга\IMG_6159.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81945" y="2939646"/>
            <a:ext cx="1729077" cy="1679104"/>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F:\м.о воспитателей\книга\IMG_6160.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87824" y="4727144"/>
            <a:ext cx="1423638" cy="1690570"/>
          </a:xfrm>
          <a:prstGeom prst="rect">
            <a:avLst/>
          </a:prstGeom>
          <a:noFill/>
          <a:extLst>
            <a:ext uri="{909E8E84-426E-40DD-AFC4-6F175D3DCCD1}">
              <a14:hiddenFill xmlns:a14="http://schemas.microsoft.com/office/drawing/2010/main">
                <a:solidFill>
                  <a:srgbClr val="FFFFFF"/>
                </a:solidFill>
              </a14:hiddenFill>
            </a:ext>
          </a:extLst>
        </p:spPr>
      </p:pic>
      <p:pic>
        <p:nvPicPr>
          <p:cNvPr id="2059" name="Picture 11" descr="F:\м.о воспитателей\книга\IMG_6161.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614626" y="4898729"/>
            <a:ext cx="1998792" cy="1347400"/>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F:\м.о воспитателей\книга\IMG_6151.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131840" y="1207258"/>
            <a:ext cx="2676590" cy="14936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50139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467544" y="1268760"/>
            <a:ext cx="8208911" cy="4968551"/>
          </a:xfrm>
        </p:spPr>
        <p:txBody>
          <a:bodyPr/>
          <a:lstStyle/>
          <a:p>
            <a:r>
              <a:rPr lang="ru-RU" dirty="0" smtClean="0"/>
              <a:t>          </a:t>
            </a:r>
            <a:endParaRPr lang="ru-RU" dirty="0"/>
          </a:p>
        </p:txBody>
      </p:sp>
      <p:sp>
        <p:nvSpPr>
          <p:cNvPr id="3" name="Заголовок 2"/>
          <p:cNvSpPr>
            <a:spLocks noGrp="1"/>
          </p:cNvSpPr>
          <p:nvPr>
            <p:ph type="ctrTitle"/>
          </p:nvPr>
        </p:nvSpPr>
        <p:spPr>
          <a:xfrm>
            <a:off x="467545" y="332657"/>
            <a:ext cx="8280920" cy="576064"/>
          </a:xfrm>
        </p:spPr>
        <p:txBody>
          <a:bodyPr/>
          <a:lstStyle/>
          <a:p>
            <a:pPr marL="182880" indent="0" algn="ctr">
              <a:buNone/>
            </a:pPr>
            <a:r>
              <a:rPr lang="ru-RU" sz="4000" dirty="0" smtClean="0">
                <a:solidFill>
                  <a:srgbClr val="7030A0"/>
                </a:solidFill>
                <a:latin typeface="Monotype Corsiva" pitchFamily="66" charset="0"/>
              </a:rPr>
              <a:t>Рассматривание книг детьми</a:t>
            </a:r>
            <a:endParaRPr lang="ru-RU" sz="4000" dirty="0">
              <a:solidFill>
                <a:srgbClr val="7030A0"/>
              </a:solidFill>
              <a:latin typeface="Monotype Corsiva" pitchFamily="66"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484784"/>
            <a:ext cx="2729407" cy="2091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13499" y="1484784"/>
            <a:ext cx="2169319" cy="21564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9792" y="4077072"/>
            <a:ext cx="3998367" cy="24365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17006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323528" y="1052736"/>
            <a:ext cx="8568952" cy="5112567"/>
          </a:xfrm>
        </p:spPr>
        <p:txBody>
          <a:bodyPr/>
          <a:lstStyle/>
          <a:p>
            <a:endParaRPr lang="ru-RU" dirty="0"/>
          </a:p>
        </p:txBody>
      </p:sp>
      <p:sp>
        <p:nvSpPr>
          <p:cNvPr id="3" name="Заголовок 2"/>
          <p:cNvSpPr>
            <a:spLocks noGrp="1"/>
          </p:cNvSpPr>
          <p:nvPr>
            <p:ph type="ctrTitle"/>
          </p:nvPr>
        </p:nvSpPr>
        <p:spPr>
          <a:xfrm>
            <a:off x="323529" y="260649"/>
            <a:ext cx="8568952" cy="648072"/>
          </a:xfrm>
        </p:spPr>
        <p:txBody>
          <a:bodyPr/>
          <a:lstStyle/>
          <a:p>
            <a:pPr marL="182880" indent="0" algn="ctr">
              <a:buNone/>
            </a:pPr>
            <a:r>
              <a:rPr lang="ru-RU" sz="4000" dirty="0" smtClean="0">
                <a:solidFill>
                  <a:srgbClr val="7030A0"/>
                </a:solidFill>
                <a:latin typeface="Monotype Corsiva" pitchFamily="66" charset="0"/>
              </a:rPr>
              <a:t>Тематические  выставки</a:t>
            </a:r>
            <a:endParaRPr lang="ru-RU" sz="4000" dirty="0">
              <a:solidFill>
                <a:srgbClr val="7030A0"/>
              </a:solidFill>
              <a:latin typeface="Monotype Corsiva" pitchFamily="66" charset="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412776"/>
            <a:ext cx="3457993"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8" y="3068960"/>
            <a:ext cx="3749624" cy="28109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140330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395536" y="1268760"/>
            <a:ext cx="8280919" cy="4968551"/>
          </a:xfrm>
        </p:spPr>
        <p:txBody>
          <a:bodyPr/>
          <a:lstStyle/>
          <a:p>
            <a:endParaRPr lang="ru-RU" dirty="0"/>
          </a:p>
        </p:txBody>
      </p:sp>
      <p:sp>
        <p:nvSpPr>
          <p:cNvPr id="3" name="Заголовок 2"/>
          <p:cNvSpPr>
            <a:spLocks noGrp="1"/>
          </p:cNvSpPr>
          <p:nvPr>
            <p:ph type="ctrTitle"/>
          </p:nvPr>
        </p:nvSpPr>
        <p:spPr>
          <a:xfrm>
            <a:off x="395537" y="260649"/>
            <a:ext cx="8280920" cy="648072"/>
          </a:xfrm>
        </p:spPr>
        <p:txBody>
          <a:bodyPr/>
          <a:lstStyle/>
          <a:p>
            <a:pPr marL="182880" indent="0" algn="ctr">
              <a:buNone/>
            </a:pPr>
            <a:r>
              <a:rPr lang="ru-RU" sz="4000" dirty="0" smtClean="0">
                <a:solidFill>
                  <a:srgbClr val="7030A0"/>
                </a:solidFill>
                <a:latin typeface="Monotype Corsiva" pitchFamily="66" charset="0"/>
              </a:rPr>
              <a:t>Экскурсии  в библиотеку</a:t>
            </a:r>
            <a:endParaRPr lang="ru-RU" sz="4000" dirty="0">
              <a:solidFill>
                <a:srgbClr val="7030A0"/>
              </a:solidFill>
              <a:latin typeface="Monotype Corsiva" pitchFamily="66"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421159"/>
            <a:ext cx="3888432" cy="29149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3524505"/>
            <a:ext cx="3995489" cy="2649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147054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395536" y="1412776"/>
            <a:ext cx="8280919" cy="4824535"/>
          </a:xfrm>
        </p:spPr>
        <p:txBody>
          <a:bodyPr/>
          <a:lstStyle/>
          <a:p>
            <a:endParaRPr lang="ru-RU" dirty="0"/>
          </a:p>
        </p:txBody>
      </p:sp>
      <p:sp>
        <p:nvSpPr>
          <p:cNvPr id="3" name="Заголовок 2"/>
          <p:cNvSpPr>
            <a:spLocks noGrp="1"/>
          </p:cNvSpPr>
          <p:nvPr>
            <p:ph type="ctrTitle"/>
          </p:nvPr>
        </p:nvSpPr>
        <p:spPr>
          <a:xfrm>
            <a:off x="395537" y="332657"/>
            <a:ext cx="8280920" cy="720080"/>
          </a:xfrm>
        </p:spPr>
        <p:txBody>
          <a:bodyPr/>
          <a:lstStyle/>
          <a:p>
            <a:pPr marL="182880" indent="0" algn="ctr">
              <a:buNone/>
            </a:pPr>
            <a:r>
              <a:rPr lang="ru-RU" sz="4000" dirty="0" smtClean="0">
                <a:solidFill>
                  <a:srgbClr val="7030A0"/>
                </a:solidFill>
                <a:latin typeface="Monotype Corsiva" pitchFamily="66" charset="0"/>
              </a:rPr>
              <a:t>Театрализованная деятельность</a:t>
            </a:r>
            <a:endParaRPr lang="ru-RU" sz="4000" dirty="0">
              <a:solidFill>
                <a:srgbClr val="7030A0"/>
              </a:solidFill>
              <a:latin typeface="Monotype Corsiva" pitchFamily="66"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412775"/>
            <a:ext cx="3888432" cy="2916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3212976"/>
            <a:ext cx="4073449" cy="3027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8616604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251520" y="1052736"/>
            <a:ext cx="8712968" cy="5112567"/>
          </a:xfrm>
        </p:spPr>
        <p:txBody>
          <a:bodyPr/>
          <a:lstStyle/>
          <a:p>
            <a:pPr lvl="0">
              <a:spcBef>
                <a:spcPts val="0"/>
              </a:spcBef>
              <a:spcAft>
                <a:spcPts val="0"/>
              </a:spcAft>
              <a:buClrTx/>
              <a:buSzTx/>
            </a:pPr>
            <a:r>
              <a:rPr lang="ru-RU" sz="2000" dirty="0" smtClean="0">
                <a:solidFill>
                  <a:prstClr val="black"/>
                </a:solidFill>
                <a:latin typeface="Calibri"/>
              </a:rPr>
              <a:t>	</a:t>
            </a:r>
            <a:r>
              <a:rPr lang="ru-RU" sz="2400" dirty="0" smtClean="0">
                <a:solidFill>
                  <a:prstClr val="black"/>
                </a:solidFill>
                <a:latin typeface="Monotype Corsiva" pitchFamily="66" charset="0"/>
              </a:rPr>
              <a:t>Поверхностный </a:t>
            </a:r>
            <a:r>
              <a:rPr lang="ru-RU" sz="2400" dirty="0">
                <a:solidFill>
                  <a:prstClr val="black"/>
                </a:solidFill>
                <a:latin typeface="Monotype Corsiva" pitchFamily="66" charset="0"/>
              </a:rPr>
              <a:t>интерес родителей к ознакомлению детей </a:t>
            </a:r>
          </a:p>
          <a:p>
            <a:pPr lvl="0">
              <a:spcBef>
                <a:spcPts val="0"/>
              </a:spcBef>
              <a:spcAft>
                <a:spcPts val="0"/>
              </a:spcAft>
              <a:buClrTx/>
              <a:buSzTx/>
            </a:pPr>
            <a:r>
              <a:rPr lang="ru-RU" sz="2400" dirty="0">
                <a:solidFill>
                  <a:prstClr val="black"/>
                </a:solidFill>
                <a:latin typeface="Monotype Corsiva" pitchFamily="66" charset="0"/>
              </a:rPr>
              <a:t>с художественной </a:t>
            </a:r>
            <a:r>
              <a:rPr lang="ru-RU" sz="2400" dirty="0" smtClean="0">
                <a:solidFill>
                  <a:prstClr val="black"/>
                </a:solidFill>
                <a:latin typeface="Monotype Corsiva" pitchFamily="66" charset="0"/>
              </a:rPr>
              <a:t>литературой</a:t>
            </a:r>
            <a:r>
              <a:rPr lang="ru-RU" sz="2400" dirty="0">
                <a:solidFill>
                  <a:prstClr val="black"/>
                </a:solidFill>
                <a:latin typeface="Monotype Corsiva" pitchFamily="66" charset="0"/>
              </a:rPr>
              <a:t>;</a:t>
            </a:r>
            <a:endParaRPr lang="ru-RU" sz="2400" dirty="0">
              <a:solidFill>
                <a:prstClr val="black"/>
              </a:solidFill>
              <a:latin typeface="Monotype Corsiva" pitchFamily="66" charset="0"/>
            </a:endParaRPr>
          </a:p>
          <a:p>
            <a:pPr lvl="0">
              <a:spcBef>
                <a:spcPts val="0"/>
              </a:spcBef>
              <a:spcAft>
                <a:spcPts val="0"/>
              </a:spcAft>
              <a:buClrTx/>
              <a:buSzTx/>
            </a:pPr>
            <a:r>
              <a:rPr lang="ru-RU" sz="2400" dirty="0" smtClean="0">
                <a:solidFill>
                  <a:prstClr val="black"/>
                </a:solidFill>
                <a:latin typeface="Monotype Corsiva" pitchFamily="66" charset="0"/>
              </a:rPr>
              <a:t>	Не достаточное </a:t>
            </a:r>
            <a:r>
              <a:rPr lang="ru-RU" sz="2400" dirty="0">
                <a:solidFill>
                  <a:prstClr val="black"/>
                </a:solidFill>
                <a:latin typeface="Monotype Corsiva" pitchFamily="66" charset="0"/>
              </a:rPr>
              <a:t>внимание уделяется чтению </a:t>
            </a:r>
            <a:endParaRPr lang="ru-RU" sz="2400" dirty="0" smtClean="0">
              <a:solidFill>
                <a:prstClr val="black"/>
              </a:solidFill>
              <a:latin typeface="Monotype Corsiva" pitchFamily="66" charset="0"/>
            </a:endParaRPr>
          </a:p>
          <a:p>
            <a:pPr lvl="0">
              <a:spcBef>
                <a:spcPts val="0"/>
              </a:spcBef>
              <a:spcAft>
                <a:spcPts val="0"/>
              </a:spcAft>
              <a:buClrTx/>
              <a:buSzTx/>
            </a:pPr>
            <a:r>
              <a:rPr lang="ru-RU" sz="2400" dirty="0" smtClean="0">
                <a:solidFill>
                  <a:prstClr val="black"/>
                </a:solidFill>
                <a:latin typeface="Monotype Corsiva" pitchFamily="66" charset="0"/>
              </a:rPr>
              <a:t>художественной литературы </a:t>
            </a:r>
            <a:r>
              <a:rPr lang="ru-RU" sz="2400" dirty="0">
                <a:solidFill>
                  <a:prstClr val="black"/>
                </a:solidFill>
                <a:latin typeface="Monotype Corsiva" pitchFamily="66" charset="0"/>
              </a:rPr>
              <a:t>родителями </a:t>
            </a:r>
            <a:r>
              <a:rPr lang="ru-RU" sz="2400" dirty="0" smtClean="0">
                <a:solidFill>
                  <a:prstClr val="black"/>
                </a:solidFill>
                <a:latin typeface="Monotype Corsiva" pitchFamily="66" charset="0"/>
              </a:rPr>
              <a:t>детям; </a:t>
            </a:r>
            <a:endParaRPr lang="ru-RU" sz="2400" dirty="0" smtClean="0">
              <a:solidFill>
                <a:prstClr val="black"/>
              </a:solidFill>
              <a:latin typeface="Monotype Corsiva" pitchFamily="66" charset="0"/>
            </a:endParaRPr>
          </a:p>
          <a:p>
            <a:pPr lvl="0">
              <a:spcBef>
                <a:spcPts val="0"/>
              </a:spcBef>
              <a:spcAft>
                <a:spcPts val="0"/>
              </a:spcAft>
              <a:buClrTx/>
              <a:buSzTx/>
            </a:pPr>
            <a:r>
              <a:rPr lang="ru-RU" sz="2400" dirty="0" smtClean="0">
                <a:solidFill>
                  <a:prstClr val="black"/>
                </a:solidFill>
                <a:latin typeface="Monotype Corsiva" pitchFamily="66" charset="0"/>
              </a:rPr>
              <a:t>	Замена </a:t>
            </a:r>
            <a:r>
              <a:rPr lang="ru-RU" sz="2400" dirty="0">
                <a:solidFill>
                  <a:prstClr val="black"/>
                </a:solidFill>
                <a:latin typeface="Monotype Corsiva" pitchFamily="66" charset="0"/>
              </a:rPr>
              <a:t>книги на мультфильмы </a:t>
            </a:r>
            <a:r>
              <a:rPr lang="ru-RU" sz="2400" dirty="0" smtClean="0">
                <a:solidFill>
                  <a:prstClr val="black"/>
                </a:solidFill>
                <a:latin typeface="Monotype Corsiva" pitchFamily="66" charset="0"/>
              </a:rPr>
              <a:t>и </a:t>
            </a:r>
            <a:r>
              <a:rPr lang="ru-RU" sz="2400" dirty="0" smtClean="0">
                <a:solidFill>
                  <a:prstClr val="black"/>
                </a:solidFill>
                <a:latin typeface="Monotype Corsiva" pitchFamily="66" charset="0"/>
              </a:rPr>
              <a:t>компьютер</a:t>
            </a:r>
            <a:r>
              <a:rPr lang="ru-RU" sz="2400" dirty="0">
                <a:solidFill>
                  <a:prstClr val="black"/>
                </a:solidFill>
                <a:latin typeface="Monotype Corsiva" pitchFamily="66" charset="0"/>
              </a:rPr>
              <a:t>-</a:t>
            </a:r>
            <a:endParaRPr lang="ru-RU" sz="2400" dirty="0" smtClean="0">
              <a:solidFill>
                <a:prstClr val="black"/>
              </a:solidFill>
              <a:latin typeface="Monotype Corsiva" pitchFamily="66" charset="0"/>
            </a:endParaRPr>
          </a:p>
          <a:p>
            <a:pPr lvl="0">
              <a:spcBef>
                <a:spcPts val="0"/>
              </a:spcBef>
              <a:spcAft>
                <a:spcPts val="0"/>
              </a:spcAft>
              <a:buClrTx/>
              <a:buSzTx/>
            </a:pPr>
            <a:r>
              <a:rPr lang="ru-RU" sz="2400" dirty="0" smtClean="0">
                <a:solidFill>
                  <a:prstClr val="black"/>
                </a:solidFill>
                <a:latin typeface="Monotype Corsiva" pitchFamily="66" charset="0"/>
              </a:rPr>
              <a:t>всё </a:t>
            </a:r>
            <a:r>
              <a:rPr lang="ru-RU" sz="2400" dirty="0">
                <a:solidFill>
                  <a:prstClr val="black"/>
                </a:solidFill>
                <a:latin typeface="Monotype Corsiva" pitchFamily="66" charset="0"/>
              </a:rPr>
              <a:t>это приводит к серьёзной проблеме: </a:t>
            </a:r>
          </a:p>
          <a:p>
            <a:pPr marL="636588" lvl="1" indent="-179388" algn="l">
              <a:spcBef>
                <a:spcPts val="0"/>
              </a:spcBef>
              <a:spcAft>
                <a:spcPts val="0"/>
              </a:spcAft>
              <a:buClrTx/>
              <a:buSzTx/>
              <a:buFont typeface="Wingdings" pitchFamily="2" charset="2"/>
              <a:buChar char="§"/>
            </a:pPr>
            <a:r>
              <a:rPr lang="ru-RU" sz="2400" dirty="0">
                <a:solidFill>
                  <a:prstClr val="black"/>
                </a:solidFill>
                <a:latin typeface="Monotype Corsiva" pitchFamily="66" charset="0"/>
              </a:rPr>
              <a:t>у детей падает интерес книге, </a:t>
            </a:r>
          </a:p>
          <a:p>
            <a:pPr marL="636588" lvl="1" indent="-179388" algn="l">
              <a:spcBef>
                <a:spcPts val="0"/>
              </a:spcBef>
              <a:spcAft>
                <a:spcPts val="0"/>
              </a:spcAft>
              <a:buClrTx/>
              <a:buSzTx/>
              <a:buFont typeface="Wingdings" pitchFamily="2" charset="2"/>
              <a:buChar char="§"/>
            </a:pPr>
            <a:r>
              <a:rPr lang="ru-RU" sz="2400" dirty="0">
                <a:solidFill>
                  <a:prstClr val="black"/>
                </a:solidFill>
                <a:latin typeface="Monotype Corsiva" pitchFamily="66" charset="0"/>
              </a:rPr>
              <a:t>плохо развивается речь, </a:t>
            </a:r>
          </a:p>
          <a:p>
            <a:pPr marL="636588" lvl="1" indent="-179388" algn="l">
              <a:spcBef>
                <a:spcPts val="0"/>
              </a:spcBef>
              <a:spcAft>
                <a:spcPts val="0"/>
              </a:spcAft>
              <a:buClrTx/>
              <a:buSzTx/>
              <a:buFont typeface="Wingdings" pitchFamily="2" charset="2"/>
              <a:buChar char="§"/>
            </a:pPr>
            <a:r>
              <a:rPr lang="ru-RU" sz="2400" dirty="0">
                <a:solidFill>
                  <a:prstClr val="black"/>
                </a:solidFill>
                <a:latin typeface="Monotype Corsiva" pitchFamily="66" charset="0"/>
              </a:rPr>
              <a:t>познавательная активность. </a:t>
            </a:r>
          </a:p>
          <a:p>
            <a:pPr lvl="0">
              <a:spcBef>
                <a:spcPts val="0"/>
              </a:spcBef>
              <a:spcAft>
                <a:spcPts val="0"/>
              </a:spcAft>
              <a:buClrTx/>
              <a:buSzTx/>
            </a:pPr>
            <a:r>
              <a:rPr lang="ru-RU" sz="2400" dirty="0" smtClean="0">
                <a:solidFill>
                  <a:prstClr val="black"/>
                </a:solidFill>
                <a:latin typeface="Monotype Corsiva" pitchFamily="66" charset="0"/>
              </a:rPr>
              <a:t>Поэтому партнёрское </a:t>
            </a:r>
            <a:r>
              <a:rPr lang="ru-RU" sz="2400" dirty="0">
                <a:solidFill>
                  <a:prstClr val="black"/>
                </a:solidFill>
                <a:latin typeface="Monotype Corsiva" pitchFamily="66" charset="0"/>
              </a:rPr>
              <a:t>сотрудничество дошкольного учреждения и семьи поможет приобщить дошкольников к </a:t>
            </a:r>
            <a:r>
              <a:rPr lang="ru-RU" sz="2400" dirty="0" smtClean="0">
                <a:solidFill>
                  <a:prstClr val="black"/>
                </a:solidFill>
                <a:latin typeface="Monotype Corsiva" pitchFamily="66" charset="0"/>
              </a:rPr>
              <a:t>книге. </a:t>
            </a:r>
            <a:endParaRPr lang="ru-RU" sz="2400" dirty="0">
              <a:solidFill>
                <a:prstClr val="black"/>
              </a:solidFill>
              <a:latin typeface="Monotype Corsiva" pitchFamily="66" charset="0"/>
            </a:endParaRPr>
          </a:p>
          <a:p>
            <a:pPr lvl="0">
              <a:spcBef>
                <a:spcPts val="0"/>
              </a:spcBef>
              <a:spcAft>
                <a:spcPts val="0"/>
              </a:spcAft>
              <a:buClrTx/>
              <a:buSzTx/>
            </a:pPr>
            <a:r>
              <a:rPr lang="ru-RU" sz="2400" dirty="0" smtClean="0">
                <a:solidFill>
                  <a:prstClr val="black"/>
                </a:solidFill>
                <a:latin typeface="Monotype Corsiva" pitchFamily="66" charset="0"/>
              </a:rPr>
              <a:t>Для этого необходимо углубить </a:t>
            </a:r>
            <a:r>
              <a:rPr lang="ru-RU" sz="2400" dirty="0">
                <a:solidFill>
                  <a:prstClr val="black"/>
                </a:solidFill>
                <a:latin typeface="Monotype Corsiva" pitchFamily="66" charset="0"/>
              </a:rPr>
              <a:t>работу в этом направлении.</a:t>
            </a:r>
          </a:p>
          <a:p>
            <a:endParaRPr lang="ru-RU" sz="2400" dirty="0">
              <a:latin typeface="Monotype Corsiva" pitchFamily="66" charset="0"/>
            </a:endParaRPr>
          </a:p>
        </p:txBody>
      </p:sp>
      <p:sp>
        <p:nvSpPr>
          <p:cNvPr id="3" name="Заголовок 2"/>
          <p:cNvSpPr>
            <a:spLocks noGrp="1"/>
          </p:cNvSpPr>
          <p:nvPr>
            <p:ph type="ctrTitle"/>
          </p:nvPr>
        </p:nvSpPr>
        <p:spPr>
          <a:xfrm>
            <a:off x="251521" y="260649"/>
            <a:ext cx="8568952" cy="648071"/>
          </a:xfrm>
        </p:spPr>
        <p:txBody>
          <a:bodyPr/>
          <a:lstStyle/>
          <a:p>
            <a:pPr marL="182880" indent="0" algn="ctr">
              <a:buNone/>
            </a:pPr>
            <a:r>
              <a:rPr lang="ru-RU" sz="4000" dirty="0" smtClean="0">
                <a:solidFill>
                  <a:srgbClr val="7030A0"/>
                </a:solidFill>
                <a:latin typeface="Monotype Corsiva" pitchFamily="66" charset="0"/>
              </a:rPr>
              <a:t>Работа с родителями</a:t>
            </a:r>
            <a:endParaRPr lang="ru-RU" sz="4000" dirty="0">
              <a:solidFill>
                <a:srgbClr val="7030A0"/>
              </a:solidFill>
              <a:latin typeface="Monotype Corsiva" pitchFamily="66" charset="0"/>
            </a:endParaRPr>
          </a:p>
        </p:txBody>
      </p:sp>
      <p:pic>
        <p:nvPicPr>
          <p:cNvPr id="4" name="Рисунок 3" descr="mother-reading-to-children.jpeg"/>
          <p:cNvPicPr>
            <a:picLocks noChangeAspect="1"/>
          </p:cNvPicPr>
          <p:nvPr/>
        </p:nvPicPr>
        <p:blipFill>
          <a:blip r:embed="rId2" cstate="email">
            <a:clrChange>
              <a:clrFrom>
                <a:srgbClr val="FFFFFF"/>
              </a:clrFrom>
              <a:clrTo>
                <a:srgbClr val="FFFFFF">
                  <a:alpha val="0"/>
                </a:srgbClr>
              </a:clrTo>
            </a:clrChange>
          </a:blip>
          <a:stretch>
            <a:fillRect/>
          </a:stretch>
        </p:blipFill>
        <p:spPr>
          <a:xfrm>
            <a:off x="6732240" y="1736034"/>
            <a:ext cx="2177355" cy="2276872"/>
          </a:xfrm>
          <a:prstGeom prst="rect">
            <a:avLst/>
          </a:prstGeom>
        </p:spPr>
      </p:pic>
    </p:spTree>
    <p:extLst>
      <p:ext uri="{BB962C8B-B14F-4D97-AF65-F5344CB8AC3E}">
        <p14:creationId xmlns:p14="http://schemas.microsoft.com/office/powerpoint/2010/main" val="18482473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539552" y="1340769"/>
            <a:ext cx="8136903" cy="4593896"/>
          </a:xfrm>
        </p:spPr>
        <p:txBody>
          <a:bodyPr/>
          <a:lstStyle/>
          <a:p>
            <a:endParaRPr lang="ru-RU" dirty="0"/>
          </a:p>
        </p:txBody>
      </p:sp>
      <p:sp>
        <p:nvSpPr>
          <p:cNvPr id="3" name="Заголовок 2"/>
          <p:cNvSpPr>
            <a:spLocks noGrp="1"/>
          </p:cNvSpPr>
          <p:nvPr>
            <p:ph type="ctrTitle"/>
          </p:nvPr>
        </p:nvSpPr>
        <p:spPr>
          <a:xfrm>
            <a:off x="539553" y="332657"/>
            <a:ext cx="8136904" cy="720080"/>
          </a:xfrm>
        </p:spPr>
        <p:txBody>
          <a:bodyPr/>
          <a:lstStyle/>
          <a:p>
            <a:pPr marL="182880" indent="0" algn="ctr">
              <a:buNone/>
            </a:pPr>
            <a:r>
              <a:rPr lang="ru-RU" sz="4000" dirty="0" smtClean="0">
                <a:solidFill>
                  <a:srgbClr val="7030A0"/>
                </a:solidFill>
                <a:latin typeface="Monotype Corsiva" pitchFamily="66" charset="0"/>
              </a:rPr>
              <a:t>Формы работы с родителями</a:t>
            </a:r>
            <a:endParaRPr lang="ru-RU" sz="4000" dirty="0">
              <a:solidFill>
                <a:srgbClr val="7030A0"/>
              </a:solidFill>
              <a:latin typeface="Monotype Corsiva" pitchFamily="66"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412776"/>
            <a:ext cx="3744415" cy="28070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8" y="2834410"/>
            <a:ext cx="3960440" cy="307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9816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1043607" y="1628800"/>
            <a:ext cx="7488833" cy="4104456"/>
          </a:xfrm>
        </p:spPr>
        <p:txBody>
          <a:bodyPr/>
          <a:lstStyle/>
          <a:p>
            <a:endParaRPr lang="ru-RU" dirty="0"/>
          </a:p>
        </p:txBody>
      </p:sp>
      <p:sp>
        <p:nvSpPr>
          <p:cNvPr id="3" name="Заголовок 2"/>
          <p:cNvSpPr>
            <a:spLocks noGrp="1"/>
          </p:cNvSpPr>
          <p:nvPr>
            <p:ph type="ctrTitle"/>
          </p:nvPr>
        </p:nvSpPr>
        <p:spPr>
          <a:xfrm>
            <a:off x="323529" y="332657"/>
            <a:ext cx="8496944" cy="864096"/>
          </a:xfrm>
        </p:spPr>
        <p:txBody>
          <a:bodyPr/>
          <a:lstStyle/>
          <a:p>
            <a:pPr marL="182880" indent="0" algn="ctr">
              <a:buNone/>
            </a:pPr>
            <a:r>
              <a:rPr lang="ru-RU" sz="4000" dirty="0" smtClean="0">
                <a:solidFill>
                  <a:srgbClr val="7030A0"/>
                </a:solidFill>
                <a:latin typeface="Monotype Corsiva" pitchFamily="66" charset="0"/>
              </a:rPr>
              <a:t>Статистические данные</a:t>
            </a:r>
            <a:endParaRPr lang="ru-RU" sz="4000" dirty="0">
              <a:solidFill>
                <a:srgbClr val="7030A0"/>
              </a:solidFill>
              <a:latin typeface="Monotype Corsiva" pitchFamily="66" charset="0"/>
            </a:endParaRPr>
          </a:p>
        </p:txBody>
      </p:sp>
      <p:graphicFrame>
        <p:nvGraphicFramePr>
          <p:cNvPr id="4" name="Диаграмма 3"/>
          <p:cNvGraphicFramePr/>
          <p:nvPr>
            <p:extLst>
              <p:ext uri="{D42A27DB-BD31-4B8C-83A1-F6EECF244321}">
                <p14:modId xmlns:p14="http://schemas.microsoft.com/office/powerpoint/2010/main" val="1230120038"/>
              </p:ext>
            </p:extLst>
          </p:nvPr>
        </p:nvGraphicFramePr>
        <p:xfrm>
          <a:off x="1828800" y="1828800"/>
          <a:ext cx="6055568" cy="383244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065664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32656"/>
            <a:ext cx="8424935" cy="576064"/>
          </a:xfrm>
        </p:spPr>
        <p:txBody>
          <a:bodyPr/>
          <a:lstStyle/>
          <a:p>
            <a:pPr marL="0" indent="0" algn="ctr">
              <a:buNone/>
            </a:pPr>
            <a:r>
              <a:rPr lang="ru-RU" sz="4000" dirty="0" smtClean="0">
                <a:solidFill>
                  <a:srgbClr val="7030A0"/>
                </a:solidFill>
                <a:latin typeface="Monotype Corsiva" pitchFamily="66" charset="0"/>
              </a:rPr>
              <a:t>Советы родителям</a:t>
            </a:r>
            <a:endParaRPr lang="ru-RU" sz="4000" dirty="0">
              <a:solidFill>
                <a:srgbClr val="7030A0"/>
              </a:solidFill>
              <a:latin typeface="Monotype Corsiva" pitchFamily="66" charset="0"/>
            </a:endParaRPr>
          </a:p>
        </p:txBody>
      </p:sp>
      <p:sp>
        <p:nvSpPr>
          <p:cNvPr id="4" name="Объект 3"/>
          <p:cNvSpPr>
            <a:spLocks noGrp="1"/>
          </p:cNvSpPr>
          <p:nvPr>
            <p:ph sz="quarter" idx="14"/>
          </p:nvPr>
        </p:nvSpPr>
        <p:spPr>
          <a:xfrm>
            <a:off x="3563888" y="1196752"/>
            <a:ext cx="5256584" cy="5184576"/>
          </a:xfrm>
        </p:spPr>
        <p:txBody>
          <a:bodyPr>
            <a:normAutofit fontScale="62500" lnSpcReduction="20000"/>
          </a:bodyPr>
          <a:lstStyle/>
          <a:p>
            <a:pPr marL="177800" indent="-177800">
              <a:buFontTx/>
              <a:buBlip>
                <a:blip r:embed="rId2"/>
              </a:buBlip>
            </a:pPr>
            <a:r>
              <a:rPr lang="ru-RU" sz="2100" dirty="0">
                <a:solidFill>
                  <a:prstClr val="black"/>
                </a:solidFill>
                <a:latin typeface="Monotype Corsiva" pitchFamily="66" charset="0"/>
              </a:rPr>
              <a:t>Регулярно читать малышу вслух считалки, детские стишки с часто повторяющимися фразами, книжки с яркими иллюстрациями;</a:t>
            </a:r>
          </a:p>
          <a:p>
            <a:pPr marL="177800" indent="-177800">
              <a:buFontTx/>
              <a:buBlip>
                <a:blip r:embed="rId2"/>
              </a:buBlip>
            </a:pPr>
            <a:r>
              <a:rPr lang="ru-RU" sz="2100" dirty="0">
                <a:solidFill>
                  <a:prstClr val="black"/>
                </a:solidFill>
                <a:latin typeface="Monotype Corsiva" pitchFamily="66" charset="0"/>
              </a:rPr>
              <a:t>Использовать каждую свободную минутку для  общения: разговаривать с малышом, отвечать на его вопросы о книгах и обо всем остальном;</a:t>
            </a:r>
          </a:p>
          <a:p>
            <a:pPr marL="177800" indent="-177800">
              <a:buFontTx/>
              <a:buBlip>
                <a:blip r:embed="rId2"/>
              </a:buBlip>
            </a:pPr>
            <a:r>
              <a:rPr lang="ru-RU" sz="2100" dirty="0">
                <a:solidFill>
                  <a:prstClr val="black"/>
                </a:solidFill>
                <a:latin typeface="Monotype Corsiva" pitchFamily="66" charset="0"/>
              </a:rPr>
              <a:t>Читать книги, интересные ребенку: про животных, игрушки, динозавров, сказки, приключения;</a:t>
            </a:r>
          </a:p>
          <a:p>
            <a:pPr marL="177800" indent="-177800">
              <a:buFontTx/>
              <a:buBlip>
                <a:blip r:embed="rId2"/>
              </a:buBlip>
            </a:pPr>
            <a:r>
              <a:rPr lang="ru-RU" sz="2100" dirty="0">
                <a:solidFill>
                  <a:prstClr val="black"/>
                </a:solidFill>
                <a:latin typeface="Monotype Corsiva" pitchFamily="66" charset="0"/>
              </a:rPr>
              <a:t>Разрешать ребенку свободно пользоваться карандашами, красками, </a:t>
            </a:r>
            <a:r>
              <a:rPr lang="ru-RU" sz="2100" dirty="0" smtClean="0">
                <a:solidFill>
                  <a:prstClr val="black"/>
                </a:solidFill>
                <a:latin typeface="Monotype Corsiva" pitchFamily="66" charset="0"/>
              </a:rPr>
              <a:t>пластилином;</a:t>
            </a:r>
          </a:p>
          <a:p>
            <a:pPr marL="177800" indent="-177800">
              <a:buFontTx/>
              <a:buBlip>
                <a:blip r:embed="rId2"/>
              </a:buBlip>
            </a:pPr>
            <a:r>
              <a:rPr lang="ru-RU" sz="2100" dirty="0" smtClean="0">
                <a:solidFill>
                  <a:prstClr val="black"/>
                </a:solidFill>
                <a:latin typeface="Monotype Corsiva" pitchFamily="66" charset="0"/>
              </a:rPr>
              <a:t>Записывать </a:t>
            </a:r>
            <a:r>
              <a:rPr lang="ru-RU" sz="2100" dirty="0">
                <a:solidFill>
                  <a:prstClr val="black"/>
                </a:solidFill>
                <a:latin typeface="Monotype Corsiva" pitchFamily="66" charset="0"/>
              </a:rPr>
              <a:t>истории, которые Ваш малыш будет рассказывать, сочинять их вместе с ним, делать маленькие книжки, авторами которых будете Вы и Ваш ребенок;</a:t>
            </a:r>
          </a:p>
          <a:p>
            <a:pPr marL="177800" indent="-177800">
              <a:buFontTx/>
              <a:buBlip>
                <a:blip r:embed="rId2"/>
              </a:buBlip>
            </a:pPr>
            <a:r>
              <a:rPr lang="ru-RU" sz="2100" dirty="0">
                <a:solidFill>
                  <a:prstClr val="black"/>
                </a:solidFill>
                <a:latin typeface="Monotype Corsiva" pitchFamily="66" charset="0"/>
              </a:rPr>
              <a:t>Устраивать своему ребенку походы в цирк, театр, зоопарк и т.д. Обязательно обменивайтесь с ним своими впечатлениями;</a:t>
            </a:r>
          </a:p>
          <a:p>
            <a:pPr marL="177800" indent="-177800">
              <a:buFontTx/>
              <a:buBlip>
                <a:blip r:embed="rId2"/>
              </a:buBlip>
            </a:pPr>
            <a:r>
              <a:rPr lang="ru-RU" sz="2100" dirty="0">
                <a:solidFill>
                  <a:prstClr val="black"/>
                </a:solidFill>
                <a:latin typeface="Monotype Corsiva" pitchFamily="66" charset="0"/>
              </a:rPr>
              <a:t>Создать в семье доброжелательную обстановку ко всем творческим начинаниям Вашего ребенка;</a:t>
            </a:r>
          </a:p>
          <a:p>
            <a:pPr marL="177800" indent="-177800">
              <a:buFontTx/>
              <a:buBlip>
                <a:blip r:embed="rId2"/>
              </a:buBlip>
            </a:pPr>
            <a:r>
              <a:rPr lang="ru-RU" sz="2100" dirty="0">
                <a:solidFill>
                  <a:prstClr val="black"/>
                </a:solidFill>
                <a:latin typeface="Monotype Corsiva" pitchFamily="66" charset="0"/>
              </a:rPr>
              <a:t>Всегда иметь дома достаточно "материала" для чтения;</a:t>
            </a:r>
          </a:p>
          <a:p>
            <a:pPr marL="177800" indent="-177800">
              <a:buFontTx/>
              <a:buBlip>
                <a:blip r:embed="rId2"/>
              </a:buBlip>
            </a:pPr>
            <a:r>
              <a:rPr lang="ru-RU" sz="2100" dirty="0">
                <a:solidFill>
                  <a:prstClr val="black"/>
                </a:solidFill>
                <a:latin typeface="Monotype Corsiva" pitchFamily="66" charset="0"/>
              </a:rPr>
              <a:t>Подавать ребенку пример, читая книги, газеты, журналы.</a:t>
            </a:r>
          </a:p>
          <a:p>
            <a:pPr marL="177800" indent="-177800">
              <a:buFontTx/>
              <a:buBlip>
                <a:blip r:embed="rId2"/>
              </a:buBlip>
            </a:pPr>
            <a:r>
              <a:rPr lang="ru-RU" sz="2100" dirty="0">
                <a:solidFill>
                  <a:prstClr val="black"/>
                </a:solidFill>
                <a:latin typeface="Monotype Corsiva" pitchFamily="66" charset="0"/>
              </a:rPr>
              <a:t>Отвечая на вопросы малыша, делайте ссылку на прочитанное, чтобы показать ему, что книга — источник знаний;</a:t>
            </a:r>
          </a:p>
          <a:p>
            <a:pPr marL="177800" indent="-177800">
              <a:buFontTx/>
              <a:buBlip>
                <a:blip r:embed="rId2"/>
              </a:buBlip>
            </a:pPr>
            <a:r>
              <a:rPr lang="ru-RU" sz="2100" dirty="0">
                <a:solidFill>
                  <a:prstClr val="black"/>
                </a:solidFill>
                <a:latin typeface="Monotype Corsiva" pitchFamily="66" charset="0"/>
              </a:rPr>
              <a:t>Познакомьте малыша с библиотекой задолго до школы;</a:t>
            </a:r>
          </a:p>
          <a:p>
            <a:pPr marL="177800" indent="-177800">
              <a:buFontTx/>
              <a:buBlip>
                <a:blip r:embed="rId2"/>
              </a:buBlip>
            </a:pPr>
            <a:r>
              <a:rPr lang="ru-RU" sz="2100" dirty="0">
                <a:solidFill>
                  <a:prstClr val="black"/>
                </a:solidFill>
                <a:latin typeface="Monotype Corsiva" pitchFamily="66" charset="0"/>
              </a:rPr>
              <a:t>Берите его время от времени с собой в библиотеку, чтобы он видел огромное количество книг, мог брать их с полки и рассматривать, выбрать несколько книг домой;</a:t>
            </a:r>
          </a:p>
          <a:p>
            <a:pPr marL="177800" indent="-177800">
              <a:buFontTx/>
              <a:buBlip>
                <a:blip r:embed="rId2"/>
              </a:buBlip>
            </a:pPr>
            <a:r>
              <a:rPr lang="ru-RU" sz="2100" dirty="0">
                <a:solidFill>
                  <a:prstClr val="black"/>
                </a:solidFill>
                <a:latin typeface="Monotype Corsiva" pitchFamily="66" charset="0"/>
              </a:rPr>
              <a:t>Сделайте чтение приятным времяпрепровождением;</a:t>
            </a:r>
          </a:p>
          <a:p>
            <a:pPr marL="177800" indent="-177800">
              <a:buFontTx/>
              <a:buBlip>
                <a:blip r:embed="rId2"/>
              </a:buBlip>
            </a:pPr>
            <a:r>
              <a:rPr lang="ru-RU" sz="2100" dirty="0">
                <a:solidFill>
                  <a:prstClr val="black"/>
                </a:solidFill>
                <a:latin typeface="Monotype Corsiva" pitchFamily="66" charset="0"/>
              </a:rPr>
              <a:t>Дарите ребенку книги.    </a:t>
            </a:r>
          </a:p>
          <a:p>
            <a:pPr marL="45720" indent="0">
              <a:buNone/>
            </a:pPr>
            <a:endParaRPr lang="ru-RU" dirty="0"/>
          </a:p>
        </p:txBody>
      </p:sp>
      <p:pic>
        <p:nvPicPr>
          <p:cNvPr id="5" name="Picture 2" descr="brd_borders_0327"/>
          <p:cNvPicPr>
            <a:picLocks noGrp="1" noChangeAspect="1" noChangeArrowheads="1"/>
          </p:cNvPicPr>
          <p:nvPr>
            <p:ph sz="quarter" idx="13"/>
          </p:nvPr>
        </p:nvPicPr>
        <p:blipFill>
          <a:blip r:embed="rId3" cstate="email">
            <a:clrChange>
              <a:clrFrom>
                <a:srgbClr val="FFFFFF"/>
              </a:clrFrom>
              <a:clrTo>
                <a:srgbClr val="FFFFFF">
                  <a:alpha val="0"/>
                </a:srgbClr>
              </a:clrTo>
            </a:clrChange>
          </a:blip>
          <a:srcRect/>
          <a:stretch>
            <a:fillRect/>
          </a:stretch>
        </p:blipFill>
        <p:spPr bwMode="auto">
          <a:xfrm>
            <a:off x="179512" y="1124744"/>
            <a:ext cx="3229192" cy="2980101"/>
          </a:xfrm>
          <a:prstGeom prst="rect">
            <a:avLst/>
          </a:prstGeom>
          <a:noFill/>
          <a:ln w="9525">
            <a:noFill/>
            <a:miter lim="800000"/>
            <a:headEnd/>
            <a:tailEnd/>
          </a:ln>
        </p:spPr>
      </p:pic>
      <p:sp>
        <p:nvSpPr>
          <p:cNvPr id="6" name="Прямоугольник 5"/>
          <p:cNvSpPr/>
          <p:nvPr/>
        </p:nvSpPr>
        <p:spPr>
          <a:xfrm>
            <a:off x="1763688" y="1628800"/>
            <a:ext cx="1368152" cy="1384995"/>
          </a:xfrm>
          <a:prstGeom prst="rect">
            <a:avLst/>
          </a:prstGeom>
        </p:spPr>
        <p:txBody>
          <a:bodyPr wrap="square">
            <a:spAutoFit/>
          </a:bodyPr>
          <a:lstStyle/>
          <a:p>
            <a:pPr lvl="0" algn="ctr"/>
            <a:r>
              <a:rPr lang="ru-RU" sz="1400" b="1" kern="10" dirty="0">
                <a:ln w="9525">
                  <a:noFill/>
                  <a:round/>
                  <a:headEnd/>
                  <a:tailEnd/>
                </a:ln>
                <a:solidFill>
                  <a:srgbClr val="C00000"/>
                </a:solidFill>
                <a:effectLst>
                  <a:outerShdw dist="45791" dir="2021404" algn="ctr" rotWithShape="0">
                    <a:srgbClr val="E7F3FF">
                      <a:alpha val="80000"/>
                    </a:srgbClr>
                  </a:outerShdw>
                </a:effectLst>
                <a:latin typeface="Monotype Corsiva" pitchFamily="66" charset="0"/>
              </a:rPr>
              <a:t>Хотите, </a:t>
            </a:r>
          </a:p>
          <a:p>
            <a:pPr lvl="0" algn="ctr"/>
            <a:r>
              <a:rPr lang="ru-RU" sz="1400" b="1" kern="10" dirty="0">
                <a:ln w="9525">
                  <a:noFill/>
                  <a:round/>
                  <a:headEnd/>
                  <a:tailEnd/>
                </a:ln>
                <a:solidFill>
                  <a:srgbClr val="C00000"/>
                </a:solidFill>
                <a:effectLst>
                  <a:outerShdw dist="45791" dir="2021404" algn="ctr" rotWithShape="0">
                    <a:srgbClr val="E7F3FF">
                      <a:alpha val="80000"/>
                    </a:srgbClr>
                  </a:outerShdw>
                </a:effectLst>
                <a:latin typeface="Monotype Corsiva" pitchFamily="66" charset="0"/>
              </a:rPr>
              <a:t>чтобы ваш ребёнок</a:t>
            </a:r>
          </a:p>
          <a:p>
            <a:pPr lvl="0" algn="ctr"/>
            <a:r>
              <a:rPr lang="ru-RU" sz="1400" b="1" kern="10" dirty="0">
                <a:ln w="9525">
                  <a:noFill/>
                  <a:round/>
                  <a:headEnd/>
                  <a:tailEnd/>
                </a:ln>
                <a:solidFill>
                  <a:srgbClr val="C00000"/>
                </a:solidFill>
                <a:effectLst>
                  <a:outerShdw dist="45791" dir="2021404" algn="ctr" rotWithShape="0">
                    <a:srgbClr val="E7F3FF">
                      <a:alpha val="80000"/>
                    </a:srgbClr>
                  </a:outerShdw>
                </a:effectLst>
                <a:latin typeface="Monotype Corsiva" pitchFamily="66" charset="0"/>
              </a:rPr>
              <a:t>много и </a:t>
            </a:r>
          </a:p>
          <a:p>
            <a:pPr lvl="0" algn="ctr"/>
            <a:r>
              <a:rPr lang="ru-RU" sz="1400" b="1" kern="10" dirty="0">
                <a:ln w="9525">
                  <a:noFill/>
                  <a:round/>
                  <a:headEnd/>
                  <a:tailEnd/>
                </a:ln>
                <a:solidFill>
                  <a:srgbClr val="C00000"/>
                </a:solidFill>
                <a:effectLst>
                  <a:outerShdw dist="45791" dir="2021404" algn="ctr" rotWithShape="0">
                    <a:srgbClr val="E7F3FF">
                      <a:alpha val="80000"/>
                    </a:srgbClr>
                  </a:outerShdw>
                </a:effectLst>
                <a:latin typeface="Monotype Corsiva" pitchFamily="66" charset="0"/>
              </a:rPr>
              <a:t>с удовольствием</a:t>
            </a:r>
          </a:p>
          <a:p>
            <a:pPr lvl="0" algn="ctr"/>
            <a:r>
              <a:rPr lang="ru-RU" sz="1400" b="1" kern="10" dirty="0">
                <a:ln w="9525">
                  <a:noFill/>
                  <a:round/>
                  <a:headEnd/>
                  <a:tailEnd/>
                </a:ln>
                <a:solidFill>
                  <a:srgbClr val="C00000"/>
                </a:solidFill>
                <a:effectLst>
                  <a:outerShdw dist="45791" dir="2021404" algn="ctr" rotWithShape="0">
                    <a:srgbClr val="E7F3FF">
                      <a:alpha val="80000"/>
                    </a:srgbClr>
                  </a:outerShdw>
                </a:effectLst>
                <a:latin typeface="Monotype Corsiva" pitchFamily="66" charset="0"/>
              </a:rPr>
              <a:t>читал?</a:t>
            </a:r>
          </a:p>
        </p:txBody>
      </p:sp>
    </p:spTree>
    <p:extLst>
      <p:ext uri="{BB962C8B-B14F-4D97-AF65-F5344CB8AC3E}">
        <p14:creationId xmlns:p14="http://schemas.microsoft.com/office/powerpoint/2010/main" val="165479185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467544" y="1340768"/>
            <a:ext cx="8352927" cy="4896543"/>
          </a:xfrm>
        </p:spPr>
        <p:txBody>
          <a:bodyPr>
            <a:normAutofit/>
          </a:bodyPr>
          <a:lstStyle/>
          <a:p>
            <a:pPr lvl="0">
              <a:spcBef>
                <a:spcPts val="0"/>
              </a:spcBef>
              <a:spcAft>
                <a:spcPts val="0"/>
              </a:spcAft>
              <a:buClrTx/>
              <a:buSzTx/>
            </a:pPr>
            <a:r>
              <a:rPr lang="ru-RU" sz="2000" b="1" dirty="0">
                <a:solidFill>
                  <a:srgbClr val="FF0000"/>
                </a:solidFill>
                <a:latin typeface="Monotype Corsiva" pitchFamily="66" charset="0"/>
              </a:rPr>
              <a:t>В результате у детей:</a:t>
            </a:r>
          </a:p>
          <a:p>
            <a:pPr marL="800100" lvl="1" indent="-342900" algn="l">
              <a:spcBef>
                <a:spcPts val="0"/>
              </a:spcBef>
              <a:spcAft>
                <a:spcPts val="0"/>
              </a:spcAft>
              <a:buClrTx/>
              <a:buSzTx/>
              <a:buFont typeface="+mj-lt"/>
              <a:buAutoNum type="arabicPeriod"/>
            </a:pPr>
            <a:r>
              <a:rPr lang="ru-RU" dirty="0" smtClean="0">
                <a:solidFill>
                  <a:prstClr val="black"/>
                </a:solidFill>
                <a:latin typeface="Monotype Corsiva" pitchFamily="66" charset="0"/>
              </a:rPr>
              <a:t>Сформируется </a:t>
            </a:r>
            <a:r>
              <a:rPr lang="ru-RU" dirty="0">
                <a:solidFill>
                  <a:prstClr val="black"/>
                </a:solidFill>
                <a:latin typeface="Monotype Corsiva" pitchFamily="66" charset="0"/>
              </a:rPr>
              <a:t>устойчивый интерес к книге, как произведению искусства, источнику познавательной информации;</a:t>
            </a:r>
          </a:p>
          <a:p>
            <a:pPr marL="800100" lvl="1" indent="-342900" algn="l">
              <a:spcBef>
                <a:spcPts val="0"/>
              </a:spcBef>
              <a:spcAft>
                <a:spcPts val="0"/>
              </a:spcAft>
              <a:buClrTx/>
              <a:buSzTx/>
              <a:buFont typeface="+mj-lt"/>
              <a:buAutoNum type="arabicPeriod"/>
            </a:pPr>
            <a:r>
              <a:rPr lang="ru-RU" dirty="0" smtClean="0">
                <a:solidFill>
                  <a:prstClr val="black"/>
                </a:solidFill>
                <a:latin typeface="Monotype Corsiva" pitchFamily="66" charset="0"/>
              </a:rPr>
              <a:t>Повысится </a:t>
            </a:r>
            <a:r>
              <a:rPr lang="ru-RU" dirty="0">
                <a:solidFill>
                  <a:prstClr val="black"/>
                </a:solidFill>
                <a:latin typeface="Monotype Corsiva" pitchFamily="66" charset="0"/>
              </a:rPr>
              <a:t>познавательный интерес к истории появления, создания, совершенствования книги;</a:t>
            </a:r>
          </a:p>
          <a:p>
            <a:pPr marL="800100" lvl="1" indent="-342900" algn="l">
              <a:spcBef>
                <a:spcPts val="0"/>
              </a:spcBef>
              <a:spcAft>
                <a:spcPts val="0"/>
              </a:spcAft>
              <a:buClrTx/>
              <a:buSzTx/>
              <a:buFont typeface="+mj-lt"/>
              <a:buAutoNum type="arabicPeriod"/>
            </a:pPr>
            <a:r>
              <a:rPr lang="ru-RU" dirty="0" smtClean="0">
                <a:solidFill>
                  <a:prstClr val="black"/>
                </a:solidFill>
                <a:latin typeface="Monotype Corsiva" pitchFamily="66" charset="0"/>
              </a:rPr>
              <a:t>Расширится </a:t>
            </a:r>
            <a:r>
              <a:rPr lang="ru-RU" dirty="0">
                <a:solidFill>
                  <a:prstClr val="black"/>
                </a:solidFill>
                <a:latin typeface="Monotype Corsiva" pitchFamily="66" charset="0"/>
              </a:rPr>
              <a:t>их литературный опыт;</a:t>
            </a:r>
          </a:p>
          <a:p>
            <a:pPr marL="800100" lvl="1" indent="-342900" algn="l">
              <a:spcBef>
                <a:spcPts val="0"/>
              </a:spcBef>
              <a:spcAft>
                <a:spcPts val="0"/>
              </a:spcAft>
              <a:buClrTx/>
              <a:buSzTx/>
              <a:buFont typeface="+mj-lt"/>
              <a:buAutoNum type="arabicPeriod"/>
            </a:pPr>
            <a:r>
              <a:rPr lang="ru-RU" dirty="0" smtClean="0">
                <a:solidFill>
                  <a:prstClr val="black"/>
                </a:solidFill>
                <a:latin typeface="Monotype Corsiva" pitchFamily="66" charset="0"/>
              </a:rPr>
              <a:t>Проявится </a:t>
            </a:r>
            <a:r>
              <a:rPr lang="ru-RU" dirty="0">
                <a:solidFill>
                  <a:prstClr val="black"/>
                </a:solidFill>
                <a:latin typeface="Monotype Corsiva" pitchFamily="66" charset="0"/>
              </a:rPr>
              <a:t>инициатива </a:t>
            </a:r>
            <a:r>
              <a:rPr lang="ru-RU" dirty="0" smtClean="0">
                <a:solidFill>
                  <a:prstClr val="black"/>
                </a:solidFill>
                <a:latin typeface="Monotype Corsiva" pitchFamily="66" charset="0"/>
              </a:rPr>
              <a:t> в </a:t>
            </a:r>
            <a:r>
              <a:rPr lang="ru-RU" dirty="0">
                <a:solidFill>
                  <a:prstClr val="black"/>
                </a:solidFill>
                <a:latin typeface="Monotype Corsiva" pitchFamily="66" charset="0"/>
              </a:rPr>
              <a:t>создании авторской книги.</a:t>
            </a:r>
          </a:p>
          <a:p>
            <a:pPr lvl="0">
              <a:spcBef>
                <a:spcPts val="0"/>
              </a:spcBef>
              <a:spcAft>
                <a:spcPts val="0"/>
              </a:spcAft>
              <a:buClrTx/>
              <a:buSzTx/>
            </a:pPr>
            <a:r>
              <a:rPr lang="ru-RU" sz="2000" b="1" dirty="0">
                <a:solidFill>
                  <a:srgbClr val="FF0000"/>
                </a:solidFill>
                <a:latin typeface="Monotype Corsiva" pitchFamily="66" charset="0"/>
              </a:rPr>
              <a:t>У родителей:</a:t>
            </a:r>
          </a:p>
          <a:p>
            <a:pPr marL="800100" lvl="1" indent="-342900" algn="l">
              <a:spcBef>
                <a:spcPts val="0"/>
              </a:spcBef>
              <a:spcAft>
                <a:spcPts val="0"/>
              </a:spcAft>
              <a:buClrTx/>
              <a:buSzTx/>
              <a:buFont typeface="+mj-lt"/>
              <a:buAutoNum type="arabicPeriod"/>
            </a:pPr>
            <a:r>
              <a:rPr lang="ru-RU" dirty="0" smtClean="0">
                <a:solidFill>
                  <a:prstClr val="black"/>
                </a:solidFill>
                <a:latin typeface="Monotype Corsiva" pitchFamily="66" charset="0"/>
              </a:rPr>
              <a:t>Повысится </a:t>
            </a:r>
            <a:r>
              <a:rPr lang="ru-RU" dirty="0">
                <a:solidFill>
                  <a:prstClr val="black"/>
                </a:solidFill>
                <a:latin typeface="Monotype Corsiva" pitchFamily="66" charset="0"/>
              </a:rPr>
              <a:t>компетентность в вопросах воспитания грамотного читателя;</a:t>
            </a:r>
          </a:p>
          <a:p>
            <a:pPr marL="800100" lvl="1" indent="-342900" algn="l">
              <a:spcBef>
                <a:spcPts val="0"/>
              </a:spcBef>
              <a:spcAft>
                <a:spcPts val="0"/>
              </a:spcAft>
              <a:buClrTx/>
              <a:buSzTx/>
              <a:buFont typeface="+mj-lt"/>
              <a:buAutoNum type="arabicPeriod"/>
            </a:pPr>
            <a:r>
              <a:rPr lang="ru-RU" dirty="0" smtClean="0">
                <a:solidFill>
                  <a:prstClr val="black"/>
                </a:solidFill>
                <a:latin typeface="Monotype Corsiva" pitchFamily="66" charset="0"/>
              </a:rPr>
              <a:t>Сформируется </a:t>
            </a:r>
            <a:r>
              <a:rPr lang="ru-RU" dirty="0">
                <a:solidFill>
                  <a:prstClr val="black"/>
                </a:solidFill>
                <a:latin typeface="Monotype Corsiva" pitchFamily="66" charset="0"/>
              </a:rPr>
              <a:t>интерес возрождения традиций семейного чтения. </a:t>
            </a:r>
          </a:p>
          <a:p>
            <a:pPr lvl="0">
              <a:spcBef>
                <a:spcPts val="0"/>
              </a:spcBef>
              <a:spcAft>
                <a:spcPts val="0"/>
              </a:spcAft>
              <a:buClrTx/>
              <a:buSzTx/>
            </a:pPr>
            <a:r>
              <a:rPr lang="ru-RU" sz="2000" b="1" dirty="0">
                <a:solidFill>
                  <a:srgbClr val="FF0000"/>
                </a:solidFill>
                <a:latin typeface="Monotype Corsiva" pitchFamily="66" charset="0"/>
              </a:rPr>
              <a:t>У педагогов:</a:t>
            </a:r>
          </a:p>
          <a:p>
            <a:pPr lvl="1" algn="l">
              <a:spcBef>
                <a:spcPts val="0"/>
              </a:spcBef>
              <a:spcAft>
                <a:spcPts val="0"/>
              </a:spcAft>
              <a:buClrTx/>
              <a:buSzTx/>
            </a:pPr>
            <a:r>
              <a:rPr lang="ru-RU" dirty="0" smtClean="0">
                <a:solidFill>
                  <a:prstClr val="black"/>
                </a:solidFill>
                <a:latin typeface="Monotype Corsiva" pitchFamily="66" charset="0"/>
              </a:rPr>
              <a:t>1.   Расширятся </a:t>
            </a:r>
            <a:r>
              <a:rPr lang="ru-RU" dirty="0">
                <a:solidFill>
                  <a:prstClr val="black"/>
                </a:solidFill>
                <a:latin typeface="Monotype Corsiva" pitchFamily="66" charset="0"/>
              </a:rPr>
              <a:t>партнерские отношения </a:t>
            </a:r>
          </a:p>
          <a:p>
            <a:pPr marL="800100" lvl="1" indent="-342900" algn="l">
              <a:spcBef>
                <a:spcPts val="0"/>
              </a:spcBef>
              <a:spcAft>
                <a:spcPts val="0"/>
              </a:spcAft>
              <a:buClrTx/>
              <a:buSzTx/>
            </a:pPr>
            <a:r>
              <a:rPr lang="ru-RU" dirty="0">
                <a:solidFill>
                  <a:prstClr val="black"/>
                </a:solidFill>
                <a:latin typeface="Monotype Corsiva" pitchFamily="66" charset="0"/>
              </a:rPr>
              <a:t>      с семьями воспитанников </a:t>
            </a:r>
            <a:r>
              <a:rPr lang="ru-RU" dirty="0" smtClean="0">
                <a:solidFill>
                  <a:prstClr val="black"/>
                </a:solidFill>
                <a:latin typeface="Monotype Corsiva" pitchFamily="66" charset="0"/>
              </a:rPr>
              <a:t>.</a:t>
            </a:r>
            <a:r>
              <a:rPr lang="ru-RU" dirty="0">
                <a:solidFill>
                  <a:prstClr val="black"/>
                </a:solidFill>
                <a:latin typeface="Monotype Corsiva" pitchFamily="66" charset="0"/>
              </a:rPr>
              <a:t/>
            </a:r>
            <a:br>
              <a:rPr lang="ru-RU" dirty="0">
                <a:solidFill>
                  <a:prstClr val="black"/>
                </a:solidFill>
                <a:latin typeface="Monotype Corsiva" pitchFamily="66" charset="0"/>
              </a:rPr>
            </a:br>
            <a:endParaRPr lang="ru-RU" dirty="0">
              <a:solidFill>
                <a:prstClr val="black"/>
              </a:solidFill>
              <a:latin typeface="Monotype Corsiva" pitchFamily="66" charset="0"/>
            </a:endParaRPr>
          </a:p>
          <a:p>
            <a:endParaRPr lang="ru-RU" dirty="0"/>
          </a:p>
        </p:txBody>
      </p:sp>
      <p:sp>
        <p:nvSpPr>
          <p:cNvPr id="3" name="Заголовок 2"/>
          <p:cNvSpPr>
            <a:spLocks noGrp="1"/>
          </p:cNvSpPr>
          <p:nvPr>
            <p:ph type="ctrTitle"/>
          </p:nvPr>
        </p:nvSpPr>
        <p:spPr>
          <a:xfrm>
            <a:off x="467544" y="332657"/>
            <a:ext cx="8352927" cy="720080"/>
          </a:xfrm>
        </p:spPr>
        <p:txBody>
          <a:bodyPr/>
          <a:lstStyle/>
          <a:p>
            <a:pPr marL="182880" indent="0" algn="ctr">
              <a:buNone/>
            </a:pPr>
            <a:r>
              <a:rPr lang="ru-RU" sz="4000" dirty="0" smtClean="0">
                <a:solidFill>
                  <a:srgbClr val="7030A0"/>
                </a:solidFill>
                <a:latin typeface="Monotype Corsiva" pitchFamily="66" charset="0"/>
              </a:rPr>
              <a:t>Предполагаемый результат:</a:t>
            </a:r>
            <a:endParaRPr lang="ru-RU" sz="4000" dirty="0">
              <a:solidFill>
                <a:srgbClr val="7030A0"/>
              </a:solidFill>
              <a:latin typeface="Monotype Corsiva" pitchFamily="66" charset="0"/>
            </a:endParaRPr>
          </a:p>
        </p:txBody>
      </p:sp>
      <p:grpSp>
        <p:nvGrpSpPr>
          <p:cNvPr id="8" name="Группа 7"/>
          <p:cNvGrpSpPr/>
          <p:nvPr/>
        </p:nvGrpSpPr>
        <p:grpSpPr>
          <a:xfrm>
            <a:off x="5868144" y="4509120"/>
            <a:ext cx="2462808" cy="1872208"/>
            <a:chOff x="5004048" y="3356992"/>
            <a:chExt cx="3326904" cy="3334466"/>
          </a:xfrm>
        </p:grpSpPr>
        <p:pic>
          <p:nvPicPr>
            <p:cNvPr id="9" name="Picture 2" descr="http://media0.webgarden.name/images/media0:54bd7cac3dce9.png/2011_skola%20%28227%29.png"/>
            <p:cNvPicPr>
              <a:picLocks noChangeAspect="1" noChangeArrowheads="1"/>
            </p:cNvPicPr>
            <p:nvPr/>
          </p:nvPicPr>
          <p:blipFill>
            <a:blip r:embed="rId2" cstate="email"/>
            <a:srcRect/>
            <a:stretch>
              <a:fillRect/>
            </a:stretch>
          </p:blipFill>
          <p:spPr bwMode="auto">
            <a:xfrm>
              <a:off x="5004048" y="3356992"/>
              <a:ext cx="3326904" cy="3334466"/>
            </a:xfrm>
            <a:prstGeom prst="rect">
              <a:avLst/>
            </a:prstGeom>
            <a:noFill/>
          </p:spPr>
        </p:pic>
        <p:pic>
          <p:nvPicPr>
            <p:cNvPr id="10" name="Рисунок 9" descr="reading26.gif"/>
            <p:cNvPicPr>
              <a:picLocks noChangeAspect="1"/>
            </p:cNvPicPr>
            <p:nvPr/>
          </p:nvPicPr>
          <p:blipFill>
            <a:blip r:embed="rId3" cstate="email"/>
            <a:stretch>
              <a:fillRect/>
            </a:stretch>
          </p:blipFill>
          <p:spPr>
            <a:xfrm>
              <a:off x="5508104" y="4725144"/>
              <a:ext cx="1009476" cy="1291441"/>
            </a:xfrm>
            <a:prstGeom prst="rect">
              <a:avLst/>
            </a:prstGeom>
            <a:ln>
              <a:noFill/>
            </a:ln>
            <a:effectLst>
              <a:softEdge rad="112500"/>
            </a:effectLst>
          </p:spPr>
        </p:pic>
        <p:pic>
          <p:nvPicPr>
            <p:cNvPr id="11" name="Рисунок 10" descr="Рисунок2 (2).png"/>
            <p:cNvPicPr>
              <a:picLocks noChangeAspect="1"/>
            </p:cNvPicPr>
            <p:nvPr/>
          </p:nvPicPr>
          <p:blipFill>
            <a:blip r:embed="rId4" cstate="email"/>
            <a:stretch>
              <a:fillRect/>
            </a:stretch>
          </p:blipFill>
          <p:spPr>
            <a:xfrm flipH="1">
              <a:off x="6804248" y="4693066"/>
              <a:ext cx="1002440" cy="1225721"/>
            </a:xfrm>
            <a:prstGeom prst="rect">
              <a:avLst/>
            </a:prstGeom>
          </p:spPr>
        </p:pic>
      </p:grpSp>
    </p:spTree>
    <p:extLst>
      <p:ext uri="{BB962C8B-B14F-4D97-AF65-F5344CB8AC3E}">
        <p14:creationId xmlns:p14="http://schemas.microsoft.com/office/powerpoint/2010/main" val="343051506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395536" y="2060848"/>
            <a:ext cx="8424936" cy="4032447"/>
          </a:xfrm>
        </p:spPr>
        <p:txBody>
          <a:bodyPr/>
          <a:lstStyle/>
          <a:p>
            <a:endParaRPr lang="ru-RU" dirty="0"/>
          </a:p>
        </p:txBody>
      </p:sp>
      <p:sp>
        <p:nvSpPr>
          <p:cNvPr id="3" name="Заголовок 2"/>
          <p:cNvSpPr>
            <a:spLocks noGrp="1"/>
          </p:cNvSpPr>
          <p:nvPr>
            <p:ph type="ctrTitle"/>
          </p:nvPr>
        </p:nvSpPr>
        <p:spPr>
          <a:xfrm>
            <a:off x="323528" y="332656"/>
            <a:ext cx="8496943" cy="1728192"/>
          </a:xfrm>
        </p:spPr>
        <p:txBody>
          <a:bodyPr/>
          <a:lstStyle/>
          <a:p>
            <a:pPr marL="182880" indent="0" algn="ctr">
              <a:buNone/>
            </a:pPr>
            <a:r>
              <a:rPr lang="ru-RU" sz="2800" dirty="0">
                <a:solidFill>
                  <a:srgbClr val="C00000"/>
                </a:solidFill>
                <a:latin typeface="Monotype Corsiva" pitchFamily="66" charset="0"/>
              </a:rPr>
              <a:t>2 </a:t>
            </a:r>
            <a:r>
              <a:rPr lang="ru-RU" sz="2800" dirty="0" smtClean="0">
                <a:solidFill>
                  <a:srgbClr val="C00000"/>
                </a:solidFill>
                <a:latin typeface="Monotype Corsiva" pitchFamily="66" charset="0"/>
              </a:rPr>
              <a:t>апреля</a:t>
            </a:r>
            <a:r>
              <a:rPr lang="ru-RU" sz="2800" dirty="0">
                <a:solidFill>
                  <a:srgbClr val="7030A0"/>
                </a:solidFill>
                <a:latin typeface="Monotype Corsiva" pitchFamily="66" charset="0"/>
              </a:rPr>
              <a:t> </a:t>
            </a:r>
            <a:r>
              <a:rPr lang="ru-RU" sz="2800" dirty="0" smtClean="0">
                <a:solidFill>
                  <a:srgbClr val="7030A0"/>
                </a:solidFill>
                <a:latin typeface="Monotype Corsiva" pitchFamily="66" charset="0"/>
              </a:rPr>
              <a:t>весь </a:t>
            </a:r>
            <a:r>
              <a:rPr lang="ru-RU" sz="2800" dirty="0">
                <a:solidFill>
                  <a:srgbClr val="7030A0"/>
                </a:solidFill>
                <a:latin typeface="Monotype Corsiva" pitchFamily="66" charset="0"/>
              </a:rPr>
              <a:t>мир отмечает Международный день детской книги , подчеркивая тем самым </a:t>
            </a:r>
            <a:r>
              <a:rPr lang="ru-RU" sz="2800" dirty="0" smtClean="0">
                <a:solidFill>
                  <a:srgbClr val="7030A0"/>
                </a:solidFill>
                <a:latin typeface="Monotype Corsiva" pitchFamily="66" charset="0"/>
              </a:rPr>
              <a:t>важную </a:t>
            </a:r>
            <a:r>
              <a:rPr lang="ru-RU" sz="2800" dirty="0">
                <a:solidFill>
                  <a:srgbClr val="7030A0"/>
                </a:solidFill>
                <a:latin typeface="Monotype Corsiva" pitchFamily="66" charset="0"/>
              </a:rPr>
              <a:t>роль детской книги в формировании духовного и интеллектуального облика новых поколений Земли.</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2204864"/>
            <a:ext cx="4536504" cy="3693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8245871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1340768"/>
            <a:ext cx="7550224" cy="3310304"/>
          </a:xfrm>
        </p:spPr>
        <p:txBody>
          <a:bodyPr/>
          <a:lstStyle/>
          <a:p>
            <a:pPr marL="0" indent="0" algn="ctr">
              <a:buNone/>
            </a:pPr>
            <a:r>
              <a:rPr lang="ru-RU" sz="8800" dirty="0" smtClean="0">
                <a:solidFill>
                  <a:srgbClr val="7030A0"/>
                </a:solidFill>
                <a:latin typeface="Monotype Corsiva" pitchFamily="66" charset="0"/>
              </a:rPr>
              <a:t>Спасибо за внимание!</a:t>
            </a:r>
            <a:endParaRPr lang="ru-RU" sz="8800" dirty="0">
              <a:solidFill>
                <a:srgbClr val="7030A0"/>
              </a:solidFill>
              <a:latin typeface="Monotype Corsiva" pitchFamily="66" charset="0"/>
            </a:endParaRPr>
          </a:p>
        </p:txBody>
      </p:sp>
    </p:spTree>
    <p:extLst>
      <p:ext uri="{BB962C8B-B14F-4D97-AF65-F5344CB8AC3E}">
        <p14:creationId xmlns:p14="http://schemas.microsoft.com/office/powerpoint/2010/main" val="20670909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88640"/>
            <a:ext cx="8712967" cy="720080"/>
          </a:xfrm>
        </p:spPr>
        <p:txBody>
          <a:bodyPr/>
          <a:lstStyle/>
          <a:p>
            <a:pPr marL="0" indent="0">
              <a:buNone/>
            </a:pPr>
            <a:r>
              <a:rPr lang="ru-RU" sz="4000" dirty="0">
                <a:solidFill>
                  <a:srgbClr val="7030A0"/>
                </a:solidFill>
                <a:latin typeface="Monotype Corsiva" pitchFamily="66" charset="0"/>
              </a:rPr>
              <a:t>Результаты анкетирования родителей</a:t>
            </a:r>
            <a:endParaRPr lang="ru-RU" dirty="0"/>
          </a:p>
        </p:txBody>
      </p:sp>
      <p:graphicFrame>
        <p:nvGraphicFramePr>
          <p:cNvPr id="5" name="Объект 4"/>
          <p:cNvGraphicFramePr>
            <a:graphicFrameLocks noGrp="1"/>
          </p:cNvGraphicFramePr>
          <p:nvPr>
            <p:ph sz="quarter" idx="13"/>
            <p:extLst>
              <p:ext uri="{D42A27DB-BD31-4B8C-83A1-F6EECF244321}">
                <p14:modId xmlns:p14="http://schemas.microsoft.com/office/powerpoint/2010/main" val="1811194365"/>
              </p:ext>
            </p:extLst>
          </p:nvPr>
        </p:nvGraphicFramePr>
        <p:xfrm>
          <a:off x="107950" y="836613"/>
          <a:ext cx="4381500" cy="576103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Объект 5"/>
          <p:cNvGraphicFramePr>
            <a:graphicFrameLocks noGrp="1"/>
          </p:cNvGraphicFramePr>
          <p:nvPr>
            <p:ph sz="quarter" idx="14"/>
            <p:extLst>
              <p:ext uri="{D42A27DB-BD31-4B8C-83A1-F6EECF244321}">
                <p14:modId xmlns:p14="http://schemas.microsoft.com/office/powerpoint/2010/main" val="1428948204"/>
              </p:ext>
            </p:extLst>
          </p:nvPr>
        </p:nvGraphicFramePr>
        <p:xfrm>
          <a:off x="4645025" y="836613"/>
          <a:ext cx="4248150" cy="576103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009359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323528" y="1628801"/>
            <a:ext cx="8352927" cy="4305864"/>
          </a:xfrm>
        </p:spPr>
        <p:txBody>
          <a:bodyPr/>
          <a:lstStyle/>
          <a:p>
            <a:endParaRPr lang="ru-RU" dirty="0"/>
          </a:p>
        </p:txBody>
      </p:sp>
      <p:sp>
        <p:nvSpPr>
          <p:cNvPr id="3" name="Заголовок 2"/>
          <p:cNvSpPr>
            <a:spLocks noGrp="1"/>
          </p:cNvSpPr>
          <p:nvPr>
            <p:ph type="ctrTitle"/>
          </p:nvPr>
        </p:nvSpPr>
        <p:spPr>
          <a:xfrm>
            <a:off x="395537" y="332656"/>
            <a:ext cx="8280920" cy="1224135"/>
          </a:xfrm>
        </p:spPr>
        <p:txBody>
          <a:bodyPr/>
          <a:lstStyle/>
          <a:p>
            <a:pPr marL="182880" indent="0" algn="ctr">
              <a:buNone/>
            </a:pPr>
            <a:r>
              <a:rPr lang="ru-RU" sz="4000" dirty="0" smtClean="0">
                <a:solidFill>
                  <a:srgbClr val="7030A0"/>
                </a:solidFill>
                <a:latin typeface="Monotype Corsiva" pitchFamily="66" charset="0"/>
              </a:rPr>
              <a:t>Исследования этой проблемы показали следующее:</a:t>
            </a:r>
            <a:endParaRPr lang="ru-RU" sz="4000" dirty="0">
              <a:solidFill>
                <a:srgbClr val="7030A0"/>
              </a:solidFill>
              <a:latin typeface="Monotype Corsiva" pitchFamily="66" charset="0"/>
            </a:endParaRPr>
          </a:p>
        </p:txBody>
      </p:sp>
      <p:sp>
        <p:nvSpPr>
          <p:cNvPr id="4" name="Овал 3"/>
          <p:cNvSpPr/>
          <p:nvPr/>
        </p:nvSpPr>
        <p:spPr>
          <a:xfrm>
            <a:off x="467544" y="1700808"/>
            <a:ext cx="2232248" cy="2027890"/>
          </a:xfrm>
          <a:prstGeom prst="ellipse">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latin typeface="Monotype Corsiva" pitchFamily="66" charset="0"/>
              </a:rPr>
              <a:t>Заметное снижение интереса к книге у дошкольников, к чтению  у младших  школьников</a:t>
            </a:r>
            <a:endParaRPr lang="ru-RU" sz="1600" dirty="0">
              <a:solidFill>
                <a:schemeClr val="tx1"/>
              </a:solidFill>
              <a:latin typeface="Monotype Corsiva" pitchFamily="66" charset="0"/>
            </a:endParaRPr>
          </a:p>
        </p:txBody>
      </p:sp>
      <p:sp>
        <p:nvSpPr>
          <p:cNvPr id="5" name="Овал 4"/>
          <p:cNvSpPr/>
          <p:nvPr/>
        </p:nvSpPr>
        <p:spPr>
          <a:xfrm>
            <a:off x="2843808" y="2426516"/>
            <a:ext cx="3096344" cy="2966628"/>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latin typeface="Monotype Corsiva" pitchFamily="66" charset="0"/>
              </a:rPr>
              <a:t>Резкое сокращение доли чтения в структуре свободного времени детей из-за того, что телевидение, видео-, аудио-техника, компьютеры и интернет  практически вытеснили книгу из их жизни</a:t>
            </a:r>
            <a:endParaRPr lang="ru-RU" sz="1600" dirty="0">
              <a:solidFill>
                <a:schemeClr val="tx1"/>
              </a:solidFill>
              <a:latin typeface="Monotype Corsiva" pitchFamily="66" charset="0"/>
            </a:endParaRPr>
          </a:p>
        </p:txBody>
      </p:sp>
      <p:sp>
        <p:nvSpPr>
          <p:cNvPr id="6" name="Овал 5"/>
          <p:cNvSpPr/>
          <p:nvPr/>
        </p:nvSpPr>
        <p:spPr>
          <a:xfrm>
            <a:off x="6372200" y="3728698"/>
            <a:ext cx="2232248" cy="208823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latin typeface="Monotype Corsiva" pitchFamily="66" charset="0"/>
              </a:rPr>
              <a:t>Подмена подлинной литературы «суррогатами» массовой культуры</a:t>
            </a:r>
            <a:endParaRPr lang="ru-RU" sz="1600" dirty="0">
              <a:solidFill>
                <a:schemeClr val="tx1"/>
              </a:solidFill>
              <a:latin typeface="Monotype Corsiva" pitchFamily="66" charset="0"/>
            </a:endParaRPr>
          </a:p>
        </p:txBody>
      </p:sp>
    </p:spTree>
    <p:extLst>
      <p:ext uri="{BB962C8B-B14F-4D97-AF65-F5344CB8AC3E}">
        <p14:creationId xmlns:p14="http://schemas.microsoft.com/office/powerpoint/2010/main" val="40577091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395536" y="1124744"/>
            <a:ext cx="8496944" cy="4809921"/>
          </a:xfrm>
        </p:spPr>
        <p:txBody>
          <a:bodyPr/>
          <a:lstStyle/>
          <a:p>
            <a:endParaRPr lang="ru-RU" dirty="0"/>
          </a:p>
        </p:txBody>
      </p:sp>
      <p:sp>
        <p:nvSpPr>
          <p:cNvPr id="3" name="Заголовок 2"/>
          <p:cNvSpPr>
            <a:spLocks noGrp="1"/>
          </p:cNvSpPr>
          <p:nvPr>
            <p:ph type="ctrTitle"/>
          </p:nvPr>
        </p:nvSpPr>
        <p:spPr>
          <a:xfrm>
            <a:off x="395537" y="404665"/>
            <a:ext cx="8352928" cy="936104"/>
          </a:xfrm>
        </p:spPr>
        <p:txBody>
          <a:bodyPr/>
          <a:lstStyle/>
          <a:p>
            <a:pPr marL="182880" indent="0" algn="ctr">
              <a:buNone/>
            </a:pPr>
            <a:r>
              <a:rPr lang="ru-RU" sz="4000" dirty="0" smtClean="0">
                <a:solidFill>
                  <a:srgbClr val="7030A0"/>
                </a:solidFill>
                <a:latin typeface="Monotype Corsiva" pitchFamily="66" charset="0"/>
              </a:rPr>
              <a:t>К чему приводит компьютер?</a:t>
            </a:r>
            <a:endParaRPr lang="ru-RU" sz="4000" dirty="0">
              <a:solidFill>
                <a:srgbClr val="7030A0"/>
              </a:solidFill>
              <a:latin typeface="Monotype Corsiva" pitchFamily="66" charset="0"/>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1223" y="2636912"/>
            <a:ext cx="2136279" cy="1424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Скругленный прямоугольник 3"/>
          <p:cNvSpPr/>
          <p:nvPr/>
        </p:nvSpPr>
        <p:spPr>
          <a:xfrm>
            <a:off x="539552" y="1484784"/>
            <a:ext cx="2520280" cy="100811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C00000"/>
                </a:solidFill>
                <a:latin typeface="Monotype Corsiva" pitchFamily="66" charset="0"/>
                <a:ea typeface="Times New Roman"/>
              </a:rPr>
              <a:t>Нарушение детского кругозора</a:t>
            </a:r>
            <a:endParaRPr lang="ru-RU" dirty="0">
              <a:solidFill>
                <a:srgbClr val="C00000"/>
              </a:solidFill>
              <a:latin typeface="Monotype Corsiva" pitchFamily="66" charset="0"/>
            </a:endParaRPr>
          </a:p>
        </p:txBody>
      </p:sp>
      <p:sp>
        <p:nvSpPr>
          <p:cNvPr id="5" name="Скругленный прямоугольник 4"/>
          <p:cNvSpPr/>
          <p:nvPr/>
        </p:nvSpPr>
        <p:spPr>
          <a:xfrm>
            <a:off x="539552" y="3429001"/>
            <a:ext cx="2736303" cy="96125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15000"/>
              </a:lnSpc>
              <a:spcAft>
                <a:spcPts val="1200"/>
              </a:spcAft>
            </a:pPr>
            <a:r>
              <a:rPr lang="ru-RU" b="1" dirty="0">
                <a:solidFill>
                  <a:srgbClr val="C00000"/>
                </a:solidFill>
                <a:latin typeface="Monotype Corsiva" pitchFamily="66" charset="0"/>
                <a:ea typeface="Times New Roman"/>
                <a:cs typeface="Times New Roman"/>
              </a:rPr>
              <a:t>Воплощение игры в реальность</a:t>
            </a:r>
            <a:endParaRPr lang="ru-RU" dirty="0">
              <a:solidFill>
                <a:srgbClr val="C00000"/>
              </a:solidFill>
              <a:effectLst/>
              <a:latin typeface="Monotype Corsiva" pitchFamily="66" charset="0"/>
              <a:ea typeface="Calibri"/>
              <a:cs typeface="Times New Roman"/>
            </a:endParaRPr>
          </a:p>
        </p:txBody>
      </p:sp>
      <p:sp>
        <p:nvSpPr>
          <p:cNvPr id="6" name="Скругленный прямоугольник 5"/>
          <p:cNvSpPr/>
          <p:nvPr/>
        </p:nvSpPr>
        <p:spPr>
          <a:xfrm>
            <a:off x="3707904" y="4725144"/>
            <a:ext cx="2232248" cy="864096"/>
          </a:xfrm>
          <a:prstGeom prst="roundRect">
            <a:avLst>
              <a:gd name="adj" fmla="val 1071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15000"/>
              </a:lnSpc>
              <a:spcAft>
                <a:spcPts val="1200"/>
              </a:spcAft>
            </a:pPr>
            <a:r>
              <a:rPr lang="ru-RU" b="1" dirty="0">
                <a:solidFill>
                  <a:srgbClr val="C00000"/>
                </a:solidFill>
                <a:latin typeface="Monotype Corsiva" pitchFamily="66" charset="0"/>
                <a:ea typeface="Times New Roman"/>
                <a:cs typeface="Times New Roman"/>
              </a:rPr>
              <a:t>Нежелание общаться с реальными людьми</a:t>
            </a:r>
            <a:endParaRPr lang="ru-RU" dirty="0">
              <a:solidFill>
                <a:srgbClr val="C00000"/>
              </a:solidFill>
              <a:effectLst/>
              <a:latin typeface="Monotype Corsiva" pitchFamily="66" charset="0"/>
              <a:ea typeface="Calibri"/>
              <a:cs typeface="Times New Roman"/>
            </a:endParaRPr>
          </a:p>
        </p:txBody>
      </p:sp>
      <p:sp>
        <p:nvSpPr>
          <p:cNvPr id="7" name="Скругленный прямоугольник 6"/>
          <p:cNvSpPr/>
          <p:nvPr/>
        </p:nvSpPr>
        <p:spPr>
          <a:xfrm>
            <a:off x="6444208" y="3933056"/>
            <a:ext cx="1994520"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15000"/>
              </a:lnSpc>
              <a:spcAft>
                <a:spcPts val="1200"/>
              </a:spcAft>
            </a:pPr>
            <a:r>
              <a:rPr lang="ru-RU" b="1" dirty="0">
                <a:solidFill>
                  <a:srgbClr val="C00000"/>
                </a:solidFill>
                <a:latin typeface="Monotype Corsiva" pitchFamily="66" charset="0"/>
                <a:ea typeface="Times New Roman"/>
                <a:cs typeface="Times New Roman"/>
              </a:rPr>
              <a:t>Неправильное восприятие мира</a:t>
            </a:r>
            <a:endParaRPr lang="ru-RU" dirty="0">
              <a:solidFill>
                <a:srgbClr val="C00000"/>
              </a:solidFill>
              <a:effectLst/>
              <a:latin typeface="Monotype Corsiva" pitchFamily="66" charset="0"/>
              <a:ea typeface="Calibri"/>
              <a:cs typeface="Times New Roman"/>
            </a:endParaRPr>
          </a:p>
        </p:txBody>
      </p:sp>
      <p:sp>
        <p:nvSpPr>
          <p:cNvPr id="8" name="Скругленный прямоугольник 7"/>
          <p:cNvSpPr/>
          <p:nvPr/>
        </p:nvSpPr>
        <p:spPr>
          <a:xfrm>
            <a:off x="6444208" y="2348880"/>
            <a:ext cx="2376264" cy="93610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15000"/>
              </a:lnSpc>
              <a:spcAft>
                <a:spcPts val="1200"/>
              </a:spcAft>
            </a:pPr>
            <a:r>
              <a:rPr lang="ru-RU" b="1" dirty="0">
                <a:solidFill>
                  <a:srgbClr val="C00000"/>
                </a:solidFill>
                <a:latin typeface="Monotype Corsiva" pitchFamily="66" charset="0"/>
                <a:ea typeface="Times New Roman"/>
                <a:cs typeface="Times New Roman"/>
              </a:rPr>
              <a:t>Детский эгоизм</a:t>
            </a:r>
            <a:endParaRPr lang="ru-RU" dirty="0">
              <a:solidFill>
                <a:srgbClr val="C00000"/>
              </a:solidFill>
              <a:effectLst/>
              <a:latin typeface="Monotype Corsiva" pitchFamily="66" charset="0"/>
              <a:ea typeface="Calibri"/>
              <a:cs typeface="Times New Roman"/>
            </a:endParaRPr>
          </a:p>
        </p:txBody>
      </p:sp>
      <p:sp>
        <p:nvSpPr>
          <p:cNvPr id="9" name="Скругленный прямоугольник 8"/>
          <p:cNvSpPr/>
          <p:nvPr/>
        </p:nvSpPr>
        <p:spPr>
          <a:xfrm>
            <a:off x="4283968" y="1171600"/>
            <a:ext cx="2160240"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lnSpc>
                <a:spcPct val="115000"/>
              </a:lnSpc>
              <a:spcAft>
                <a:spcPts val="1200"/>
              </a:spcAft>
            </a:pPr>
            <a:r>
              <a:rPr lang="ru-RU" b="1" dirty="0">
                <a:solidFill>
                  <a:srgbClr val="C00000"/>
                </a:solidFill>
                <a:latin typeface="Monotype Corsiva" pitchFamily="66" charset="0"/>
                <a:ea typeface="Times New Roman"/>
                <a:cs typeface="Times New Roman"/>
              </a:rPr>
              <a:t>Детская </a:t>
            </a:r>
            <a:r>
              <a:rPr lang="ru-RU" b="1" dirty="0" smtClean="0">
                <a:solidFill>
                  <a:srgbClr val="C00000"/>
                </a:solidFill>
                <a:latin typeface="Monotype Corsiva" pitchFamily="66" charset="0"/>
                <a:ea typeface="Times New Roman"/>
                <a:cs typeface="Times New Roman"/>
              </a:rPr>
              <a:t> агрессия  и </a:t>
            </a:r>
            <a:r>
              <a:rPr lang="ru-RU" b="1" dirty="0">
                <a:solidFill>
                  <a:srgbClr val="C00000"/>
                </a:solidFill>
                <a:latin typeface="Monotype Corsiva" pitchFamily="66" charset="0"/>
                <a:ea typeface="Times New Roman"/>
                <a:cs typeface="Times New Roman"/>
              </a:rPr>
              <a:t>жестокость</a:t>
            </a:r>
            <a:endParaRPr lang="ru-RU" dirty="0">
              <a:solidFill>
                <a:srgbClr val="C00000"/>
              </a:solidFill>
              <a:effectLst/>
              <a:latin typeface="Monotype Corsiva" pitchFamily="66" charset="0"/>
              <a:ea typeface="Calibri"/>
              <a:cs typeface="Times New Roman"/>
            </a:endParaRPr>
          </a:p>
        </p:txBody>
      </p:sp>
    </p:spTree>
    <p:extLst>
      <p:ext uri="{BB962C8B-B14F-4D97-AF65-F5344CB8AC3E}">
        <p14:creationId xmlns:p14="http://schemas.microsoft.com/office/powerpoint/2010/main" val="7637833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467544" y="332656"/>
            <a:ext cx="8280920" cy="6120680"/>
          </a:xfrm>
        </p:spPr>
        <p:txBody>
          <a:bodyPr>
            <a:normAutofit lnSpcReduction="10000"/>
          </a:bodyPr>
          <a:lstStyle/>
          <a:p>
            <a:pPr lvl="0">
              <a:spcBef>
                <a:spcPts val="0"/>
              </a:spcBef>
              <a:spcAft>
                <a:spcPts val="0"/>
              </a:spcAft>
              <a:buClrTx/>
              <a:buSzTx/>
            </a:pPr>
            <a:r>
              <a:rPr lang="ru-RU" sz="1800" dirty="0" smtClean="0">
                <a:solidFill>
                  <a:prstClr val="black"/>
                </a:solidFill>
                <a:latin typeface="Calibri"/>
              </a:rPr>
              <a:t>	</a:t>
            </a:r>
            <a:r>
              <a:rPr lang="ru-RU" sz="2400" dirty="0" smtClean="0">
                <a:solidFill>
                  <a:srgbClr val="7030A0"/>
                </a:solidFill>
                <a:latin typeface="Monotype Corsiva" pitchFamily="66" charset="0"/>
              </a:rPr>
              <a:t>Надо </a:t>
            </a:r>
            <a:r>
              <a:rPr lang="ru-RU" sz="2400" dirty="0">
                <a:solidFill>
                  <a:srgbClr val="7030A0"/>
                </a:solidFill>
                <a:latin typeface="Monotype Corsiva" pitchFamily="66" charset="0"/>
              </a:rPr>
              <a:t>помнить, что дошкольное детство – самый ценный период в жизни ребенка, он играет огромную роль в формировании того, каким станет человек. </a:t>
            </a:r>
          </a:p>
          <a:p>
            <a:pPr lvl="0">
              <a:spcBef>
                <a:spcPts val="0"/>
              </a:spcBef>
              <a:spcAft>
                <a:spcPts val="0"/>
              </a:spcAft>
              <a:buClrTx/>
              <a:buSzTx/>
            </a:pPr>
            <a:r>
              <a:rPr lang="ru-RU" sz="2400" dirty="0">
                <a:solidFill>
                  <a:srgbClr val="7030A0"/>
                </a:solidFill>
                <a:latin typeface="Monotype Corsiva" pitchFamily="66" charset="0"/>
              </a:rPr>
              <a:t>Заложенные в дошкольном детстве образовательные, мировоззренческие, нравственные, культурные приоритеты определяют жизненный путь поколений, воздействуют на развитие и состояние всей цивилизации. </a:t>
            </a:r>
          </a:p>
          <a:p>
            <a:pPr lvl="0">
              <a:spcBef>
                <a:spcPts val="0"/>
              </a:spcBef>
              <a:spcAft>
                <a:spcPts val="0"/>
              </a:spcAft>
              <a:buClrTx/>
              <a:buSzTx/>
            </a:pPr>
            <a:r>
              <a:rPr lang="ru-RU" sz="2400" dirty="0">
                <a:solidFill>
                  <a:srgbClr val="7030A0"/>
                </a:solidFill>
                <a:latin typeface="Monotype Corsiva" pitchFamily="66" charset="0"/>
              </a:rPr>
              <a:t>Особое внимание следует уделить становлению внутреннего мира ребенка. Неоценимую помощь в этом оказывает общение </a:t>
            </a:r>
            <a:r>
              <a:rPr lang="ru-RU" sz="2400" b="1" dirty="0">
                <a:solidFill>
                  <a:srgbClr val="7030A0"/>
                </a:solidFill>
                <a:latin typeface="Monotype Corsiva" pitchFamily="66" charset="0"/>
              </a:rPr>
              <a:t>с книгой.</a:t>
            </a:r>
          </a:p>
          <a:p>
            <a:pPr lvl="3" algn="l">
              <a:spcBef>
                <a:spcPts val="0"/>
              </a:spcBef>
              <a:spcAft>
                <a:spcPts val="0"/>
              </a:spcAft>
              <a:buClrTx/>
              <a:buSzTx/>
            </a:pPr>
            <a:r>
              <a:rPr lang="ru-RU" sz="2400" dirty="0">
                <a:solidFill>
                  <a:srgbClr val="7030A0"/>
                </a:solidFill>
                <a:latin typeface="Monotype Corsiva" pitchFamily="66" charset="0"/>
              </a:rPr>
              <a:t>Встреча с книгой, что с другом,</a:t>
            </a:r>
          </a:p>
          <a:p>
            <a:pPr lvl="3" algn="l">
              <a:spcBef>
                <a:spcPts val="0"/>
              </a:spcBef>
              <a:spcAft>
                <a:spcPts val="0"/>
              </a:spcAft>
              <a:buClrTx/>
              <a:buSzTx/>
            </a:pPr>
            <a:r>
              <a:rPr lang="ru-RU" sz="2400" dirty="0">
                <a:solidFill>
                  <a:srgbClr val="7030A0"/>
                </a:solidFill>
                <a:latin typeface="Monotype Corsiva" pitchFamily="66" charset="0"/>
              </a:rPr>
              <a:t>Для всех это праздник,</a:t>
            </a:r>
          </a:p>
          <a:p>
            <a:pPr lvl="3" algn="l">
              <a:spcBef>
                <a:spcPts val="0"/>
              </a:spcBef>
              <a:spcAft>
                <a:spcPts val="0"/>
              </a:spcAft>
              <a:buClrTx/>
              <a:buSzTx/>
            </a:pPr>
            <a:r>
              <a:rPr lang="ru-RU" sz="2400" dirty="0">
                <a:solidFill>
                  <a:srgbClr val="7030A0"/>
                </a:solidFill>
                <a:latin typeface="Monotype Corsiva" pitchFamily="66" charset="0"/>
              </a:rPr>
              <a:t>А для детской души –</a:t>
            </a:r>
          </a:p>
          <a:p>
            <a:pPr lvl="3" algn="l">
              <a:spcBef>
                <a:spcPts val="0"/>
              </a:spcBef>
              <a:spcAft>
                <a:spcPts val="0"/>
              </a:spcAft>
              <a:buClrTx/>
              <a:buSzTx/>
            </a:pPr>
            <a:r>
              <a:rPr lang="ru-RU" sz="2400" dirty="0">
                <a:solidFill>
                  <a:srgbClr val="7030A0"/>
                </a:solidFill>
                <a:latin typeface="Monotype Corsiva" pitchFamily="66" charset="0"/>
              </a:rPr>
              <a:t>Это нить Ариадны,</a:t>
            </a:r>
          </a:p>
          <a:p>
            <a:pPr lvl="3" algn="l">
              <a:spcBef>
                <a:spcPts val="0"/>
              </a:spcBef>
              <a:spcAft>
                <a:spcPts val="0"/>
              </a:spcAft>
              <a:buClrTx/>
              <a:buSzTx/>
            </a:pPr>
            <a:r>
              <a:rPr lang="ru-RU" sz="2400" dirty="0">
                <a:solidFill>
                  <a:srgbClr val="7030A0"/>
                </a:solidFill>
                <a:latin typeface="Monotype Corsiva" pitchFamily="66" charset="0"/>
              </a:rPr>
              <a:t>Что ведет их от сказок,</a:t>
            </a:r>
          </a:p>
          <a:p>
            <a:pPr lvl="3" algn="l">
              <a:spcBef>
                <a:spcPts val="0"/>
              </a:spcBef>
              <a:spcAft>
                <a:spcPts val="0"/>
              </a:spcAft>
              <a:buClrTx/>
              <a:buSzTx/>
            </a:pPr>
            <a:r>
              <a:rPr lang="ru-RU" sz="2400" dirty="0">
                <a:solidFill>
                  <a:srgbClr val="7030A0"/>
                </a:solidFill>
                <a:latin typeface="Monotype Corsiva" pitchFamily="66" charset="0"/>
              </a:rPr>
              <a:t>Былин и преданий,</a:t>
            </a:r>
          </a:p>
          <a:p>
            <a:pPr lvl="3" algn="l">
              <a:spcBef>
                <a:spcPts val="0"/>
              </a:spcBef>
              <a:spcAft>
                <a:spcPts val="0"/>
              </a:spcAft>
              <a:buClrTx/>
              <a:buSzTx/>
            </a:pPr>
            <a:r>
              <a:rPr lang="ru-RU" sz="2400" dirty="0">
                <a:solidFill>
                  <a:srgbClr val="7030A0"/>
                </a:solidFill>
                <a:latin typeface="Monotype Corsiva" pitchFamily="66" charset="0"/>
              </a:rPr>
              <a:t>В мир жизни реальной,</a:t>
            </a:r>
          </a:p>
          <a:p>
            <a:pPr lvl="3" algn="l">
              <a:spcBef>
                <a:spcPts val="0"/>
              </a:spcBef>
              <a:spcAft>
                <a:spcPts val="0"/>
              </a:spcAft>
              <a:buClrTx/>
              <a:buSzTx/>
            </a:pPr>
            <a:r>
              <a:rPr lang="ru-RU" sz="2400" dirty="0">
                <a:solidFill>
                  <a:srgbClr val="7030A0"/>
                </a:solidFill>
                <a:latin typeface="Monotype Corsiva" pitchFamily="66" charset="0"/>
              </a:rPr>
              <a:t>В мир науки и знаний.   </a:t>
            </a:r>
          </a:p>
          <a:p>
            <a:pPr lvl="3" algn="l">
              <a:spcBef>
                <a:spcPts val="0"/>
              </a:spcBef>
              <a:spcAft>
                <a:spcPts val="0"/>
              </a:spcAft>
              <a:buClrTx/>
              <a:buSzTx/>
            </a:pPr>
            <a:r>
              <a:rPr lang="ru-RU" sz="2400" b="1" i="1" dirty="0">
                <a:solidFill>
                  <a:srgbClr val="7030A0"/>
                </a:solidFill>
                <a:latin typeface="Monotype Corsiva" pitchFamily="66" charset="0"/>
              </a:rPr>
              <a:t>                            </a:t>
            </a:r>
            <a:r>
              <a:rPr lang="ru-RU" sz="2400" i="1" dirty="0">
                <a:solidFill>
                  <a:srgbClr val="7030A0"/>
                </a:solidFill>
                <a:latin typeface="Monotype Corsiva" pitchFamily="66" charset="0"/>
              </a:rPr>
              <a:t>В. В. </a:t>
            </a:r>
            <a:r>
              <a:rPr lang="ru-RU" sz="2400" i="1" dirty="0" err="1">
                <a:solidFill>
                  <a:srgbClr val="7030A0"/>
                </a:solidFill>
                <a:latin typeface="Monotype Corsiva" pitchFamily="66" charset="0"/>
              </a:rPr>
              <a:t>Радин</a:t>
            </a:r>
            <a:endParaRPr lang="ru-RU" sz="2400" dirty="0">
              <a:solidFill>
                <a:srgbClr val="7030A0"/>
              </a:solidFill>
              <a:latin typeface="Monotype Corsiva" pitchFamily="66" charset="0"/>
            </a:endParaRPr>
          </a:p>
        </p:txBody>
      </p:sp>
    </p:spTree>
    <p:extLst>
      <p:ext uri="{BB962C8B-B14F-4D97-AF65-F5344CB8AC3E}">
        <p14:creationId xmlns:p14="http://schemas.microsoft.com/office/powerpoint/2010/main" val="6624397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323528" y="1628800"/>
            <a:ext cx="8424935" cy="4752528"/>
          </a:xfrm>
        </p:spPr>
        <p:txBody>
          <a:bodyPr>
            <a:noAutofit/>
          </a:bodyPr>
          <a:lstStyle/>
          <a:p>
            <a:pPr marL="342900" lvl="0" indent="-342900" algn="ctr" fontAlgn="base">
              <a:lnSpc>
                <a:spcPct val="90000"/>
              </a:lnSpc>
              <a:spcAft>
                <a:spcPct val="0"/>
              </a:spcAft>
              <a:buClrTx/>
              <a:buSzTx/>
              <a:defRPr/>
            </a:pPr>
            <a:r>
              <a:rPr lang="ru-RU" altLang="ru-RU" sz="2400" b="1" u="sng" kern="0" dirty="0">
                <a:solidFill>
                  <a:schemeClr val="tx1"/>
                </a:solidFill>
                <a:latin typeface="Monotype Corsiva" pitchFamily="66" charset="0"/>
              </a:rPr>
              <a:t>включает</a:t>
            </a:r>
          </a:p>
          <a:p>
            <a:pPr marL="342900" lvl="0" indent="-342900" algn="ctr" fontAlgn="base">
              <a:lnSpc>
                <a:spcPct val="90000"/>
              </a:lnSpc>
              <a:spcAft>
                <a:spcPct val="0"/>
              </a:spcAft>
              <a:buClrTx/>
              <a:buSzTx/>
              <a:defRPr/>
            </a:pPr>
            <a:r>
              <a:rPr lang="ru-RU" altLang="ru-RU" sz="2400" b="1" kern="0" dirty="0">
                <a:solidFill>
                  <a:schemeClr val="tx1"/>
                </a:solidFill>
                <a:latin typeface="Monotype Corsiva" pitchFamily="66" charset="0"/>
              </a:rPr>
              <a:t> владение речью как средством общения и культуры; </a:t>
            </a:r>
          </a:p>
          <a:p>
            <a:pPr marL="342900" lvl="0" indent="-342900" algn="ctr" fontAlgn="base">
              <a:lnSpc>
                <a:spcPct val="90000"/>
              </a:lnSpc>
              <a:spcAft>
                <a:spcPct val="0"/>
              </a:spcAft>
              <a:buClrTx/>
              <a:buSzTx/>
              <a:defRPr/>
            </a:pPr>
            <a:r>
              <a:rPr lang="ru-RU" altLang="ru-RU" sz="2400" b="1" kern="0" dirty="0">
                <a:solidFill>
                  <a:schemeClr val="tx1"/>
                </a:solidFill>
                <a:latin typeface="Monotype Corsiva" pitchFamily="66" charset="0"/>
              </a:rPr>
              <a:t>обогащение активного словаря;</a:t>
            </a:r>
          </a:p>
          <a:p>
            <a:pPr marL="342900" lvl="0" indent="-342900" algn="ctr" fontAlgn="base">
              <a:lnSpc>
                <a:spcPct val="90000"/>
              </a:lnSpc>
              <a:spcAft>
                <a:spcPct val="0"/>
              </a:spcAft>
              <a:buClrTx/>
              <a:buSzTx/>
              <a:defRPr/>
            </a:pPr>
            <a:r>
              <a:rPr lang="ru-RU" altLang="ru-RU" sz="2400" b="1" kern="0" dirty="0">
                <a:solidFill>
                  <a:schemeClr val="tx1"/>
                </a:solidFill>
                <a:latin typeface="Monotype Corsiva" pitchFamily="66" charset="0"/>
              </a:rPr>
              <a:t>развитие связной, грамматически правильной диалогической и монологической речи;</a:t>
            </a:r>
          </a:p>
          <a:p>
            <a:pPr marL="342900" lvl="0" indent="-342900" algn="ctr" fontAlgn="base">
              <a:lnSpc>
                <a:spcPct val="90000"/>
              </a:lnSpc>
              <a:spcAft>
                <a:spcPct val="0"/>
              </a:spcAft>
              <a:buClrTx/>
              <a:buSzTx/>
              <a:defRPr/>
            </a:pPr>
            <a:r>
              <a:rPr lang="ru-RU" altLang="ru-RU" sz="2400" b="1" kern="0" dirty="0">
                <a:solidFill>
                  <a:schemeClr val="tx1"/>
                </a:solidFill>
                <a:latin typeface="Monotype Corsiva" pitchFamily="66" charset="0"/>
              </a:rPr>
              <a:t> развитие речевого творчества; </a:t>
            </a:r>
          </a:p>
          <a:p>
            <a:pPr marL="342900" lvl="0" indent="-342900" algn="ctr" fontAlgn="base">
              <a:lnSpc>
                <a:spcPct val="90000"/>
              </a:lnSpc>
              <a:spcAft>
                <a:spcPct val="0"/>
              </a:spcAft>
              <a:buClrTx/>
              <a:buSzTx/>
              <a:defRPr/>
            </a:pPr>
            <a:r>
              <a:rPr lang="ru-RU" altLang="ru-RU" sz="2400" b="1" kern="0" dirty="0">
                <a:solidFill>
                  <a:schemeClr val="tx1"/>
                </a:solidFill>
                <a:latin typeface="Monotype Corsiva" pitchFamily="66" charset="0"/>
              </a:rPr>
              <a:t>развитие звуковой и интонационной культуры речи, </a:t>
            </a:r>
          </a:p>
          <a:p>
            <a:pPr marL="342900" lvl="0" indent="-342900" algn="ctr" fontAlgn="base">
              <a:lnSpc>
                <a:spcPct val="90000"/>
              </a:lnSpc>
              <a:spcAft>
                <a:spcPct val="0"/>
              </a:spcAft>
              <a:buClrTx/>
              <a:buSzTx/>
              <a:defRPr/>
            </a:pPr>
            <a:r>
              <a:rPr lang="ru-RU" altLang="ru-RU" sz="2400" b="1" kern="0" dirty="0">
                <a:solidFill>
                  <a:schemeClr val="tx1"/>
                </a:solidFill>
                <a:latin typeface="Monotype Corsiva" pitchFamily="66" charset="0"/>
              </a:rPr>
              <a:t>фонематического слуха; </a:t>
            </a:r>
          </a:p>
          <a:p>
            <a:pPr marL="342900" lvl="0" indent="-342900" algn="ctr" fontAlgn="base">
              <a:lnSpc>
                <a:spcPct val="90000"/>
              </a:lnSpc>
              <a:spcAft>
                <a:spcPct val="0"/>
              </a:spcAft>
              <a:buClrTx/>
              <a:buSzTx/>
              <a:defRPr/>
            </a:pPr>
            <a:r>
              <a:rPr lang="ru-RU" altLang="ru-RU" sz="2400" b="1" kern="0" dirty="0">
                <a:solidFill>
                  <a:srgbClr val="FF0000"/>
                </a:solidFill>
                <a:latin typeface="Monotype Corsiva" pitchFamily="66" charset="0"/>
              </a:rPr>
              <a:t>знакомство с книжной культурой, детской литературой, понимание на слух текстов различных жанров детской литературы; </a:t>
            </a:r>
          </a:p>
          <a:p>
            <a:pPr marL="342900" lvl="0" indent="-342900" algn="ctr" fontAlgn="base">
              <a:lnSpc>
                <a:spcPct val="90000"/>
              </a:lnSpc>
              <a:spcAft>
                <a:spcPct val="0"/>
              </a:spcAft>
              <a:buClrTx/>
              <a:buSzTx/>
              <a:defRPr/>
            </a:pPr>
            <a:r>
              <a:rPr lang="ru-RU" altLang="ru-RU" sz="2400" b="1" kern="0" dirty="0">
                <a:solidFill>
                  <a:schemeClr val="tx1"/>
                </a:solidFill>
                <a:latin typeface="Monotype Corsiva" pitchFamily="66" charset="0"/>
              </a:rPr>
              <a:t>формирование звуковой аналитико-синтетической активности как предпосылки обучения грамоте.</a:t>
            </a:r>
          </a:p>
          <a:p>
            <a:endParaRPr lang="ru-RU" sz="2400" dirty="0">
              <a:solidFill>
                <a:srgbClr val="7030A0"/>
              </a:solidFill>
              <a:latin typeface="Monotype Corsiva" pitchFamily="66" charset="0"/>
            </a:endParaRPr>
          </a:p>
        </p:txBody>
      </p:sp>
      <p:sp>
        <p:nvSpPr>
          <p:cNvPr id="3" name="Заголовок 2"/>
          <p:cNvSpPr>
            <a:spLocks noGrp="1"/>
          </p:cNvSpPr>
          <p:nvPr>
            <p:ph type="ctrTitle"/>
          </p:nvPr>
        </p:nvSpPr>
        <p:spPr>
          <a:xfrm>
            <a:off x="323529" y="332657"/>
            <a:ext cx="8496944" cy="1368151"/>
          </a:xfrm>
        </p:spPr>
        <p:txBody>
          <a:bodyPr/>
          <a:lstStyle/>
          <a:p>
            <a:pPr marL="182880" indent="0" algn="ctr">
              <a:buNone/>
            </a:pPr>
            <a:r>
              <a:rPr lang="ru-RU" sz="4000" dirty="0" smtClean="0">
                <a:solidFill>
                  <a:srgbClr val="7030A0"/>
                </a:solidFill>
                <a:latin typeface="Monotype Corsiva" pitchFamily="66" charset="0"/>
              </a:rPr>
              <a:t>Образовательная область </a:t>
            </a:r>
            <a:br>
              <a:rPr lang="ru-RU" sz="4000" dirty="0" smtClean="0">
                <a:solidFill>
                  <a:srgbClr val="7030A0"/>
                </a:solidFill>
                <a:latin typeface="Monotype Corsiva" pitchFamily="66" charset="0"/>
              </a:rPr>
            </a:br>
            <a:r>
              <a:rPr lang="ru-RU" sz="4000" dirty="0" smtClean="0">
                <a:solidFill>
                  <a:srgbClr val="7030A0"/>
                </a:solidFill>
                <a:latin typeface="Monotype Corsiva" pitchFamily="66" charset="0"/>
              </a:rPr>
              <a:t>«Речевое развитие»</a:t>
            </a:r>
            <a:endParaRPr lang="ru-RU" sz="4000" dirty="0">
              <a:solidFill>
                <a:srgbClr val="7030A0"/>
              </a:solidFill>
              <a:latin typeface="Monotype Corsiva" pitchFamily="66" charset="0"/>
            </a:endParaRPr>
          </a:p>
        </p:txBody>
      </p:sp>
    </p:spTree>
    <p:extLst>
      <p:ext uri="{BB962C8B-B14F-4D97-AF65-F5344CB8AC3E}">
        <p14:creationId xmlns:p14="http://schemas.microsoft.com/office/powerpoint/2010/main" val="20602607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539552" y="1916833"/>
            <a:ext cx="8136903" cy="4017832"/>
          </a:xfrm>
        </p:spPr>
        <p:txBody>
          <a:bodyPr>
            <a:normAutofit/>
          </a:bodyPr>
          <a:lstStyle/>
          <a:p>
            <a:pPr marL="457200" lvl="0" indent="-457200">
              <a:spcAft>
                <a:spcPts val="0"/>
              </a:spcAft>
              <a:buClrTx/>
              <a:buSzTx/>
              <a:buFont typeface="Wingdings" pitchFamily="2" charset="2"/>
              <a:buChar char="Ø"/>
            </a:pPr>
            <a:r>
              <a:rPr lang="ru-RU" sz="2800" dirty="0">
                <a:solidFill>
                  <a:schemeClr val="tx1"/>
                </a:solidFill>
                <a:latin typeface="Monotype Corsiva" pitchFamily="66" charset="0"/>
              </a:rPr>
              <a:t>Воспитание интереса и любви к чтению; развитие литературной речи</a:t>
            </a:r>
            <a:r>
              <a:rPr lang="ru-RU" sz="2800" dirty="0" smtClean="0">
                <a:solidFill>
                  <a:schemeClr val="tx1"/>
                </a:solidFill>
                <a:latin typeface="Monotype Corsiva" pitchFamily="66" charset="0"/>
              </a:rPr>
              <a:t>.</a:t>
            </a:r>
          </a:p>
          <a:p>
            <a:pPr lvl="0">
              <a:spcAft>
                <a:spcPts val="0"/>
              </a:spcAft>
              <a:buClrTx/>
              <a:buSzTx/>
            </a:pPr>
            <a:endParaRPr lang="ru-RU" sz="2800" dirty="0">
              <a:solidFill>
                <a:schemeClr val="tx1"/>
              </a:solidFill>
              <a:latin typeface="Monotype Corsiva" pitchFamily="66" charset="0"/>
            </a:endParaRPr>
          </a:p>
          <a:p>
            <a:pPr marL="457200" lvl="0" indent="-457200">
              <a:spcAft>
                <a:spcPts val="0"/>
              </a:spcAft>
              <a:buClrTx/>
              <a:buSzTx/>
              <a:buFont typeface="Wingdings" pitchFamily="2" charset="2"/>
              <a:buChar char="Ø"/>
            </a:pPr>
            <a:r>
              <a:rPr lang="ru-RU" sz="2800" dirty="0">
                <a:solidFill>
                  <a:schemeClr val="tx1"/>
                </a:solidFill>
                <a:latin typeface="Monotype Corsiva" pitchFamily="66" charset="0"/>
              </a:rPr>
              <a:t>Воспитание желания и умения слушать художественные произведения, </a:t>
            </a:r>
            <a:endParaRPr lang="ru-RU" sz="2800" dirty="0" smtClean="0">
              <a:solidFill>
                <a:schemeClr val="tx1"/>
              </a:solidFill>
              <a:latin typeface="Monotype Corsiva" pitchFamily="66" charset="0"/>
            </a:endParaRPr>
          </a:p>
          <a:p>
            <a:pPr lvl="0">
              <a:spcAft>
                <a:spcPts val="0"/>
              </a:spcAft>
              <a:buClrTx/>
              <a:buSzTx/>
            </a:pPr>
            <a:r>
              <a:rPr lang="ru-RU" sz="2800" dirty="0" smtClean="0">
                <a:solidFill>
                  <a:schemeClr val="tx1"/>
                </a:solidFill>
                <a:latin typeface="Monotype Corsiva" pitchFamily="66" charset="0"/>
              </a:rPr>
              <a:t>      следить </a:t>
            </a:r>
            <a:r>
              <a:rPr lang="ru-RU" sz="2800" dirty="0">
                <a:solidFill>
                  <a:schemeClr val="tx1"/>
                </a:solidFill>
                <a:latin typeface="Monotype Corsiva" pitchFamily="66" charset="0"/>
              </a:rPr>
              <a:t>за развитием действия.</a:t>
            </a:r>
          </a:p>
          <a:p>
            <a:endParaRPr lang="ru-RU" sz="4000" dirty="0">
              <a:solidFill>
                <a:schemeClr val="tx1"/>
              </a:solidFill>
              <a:latin typeface="Monotype Corsiva" pitchFamily="66" charset="0"/>
            </a:endParaRPr>
          </a:p>
        </p:txBody>
      </p:sp>
      <p:sp>
        <p:nvSpPr>
          <p:cNvPr id="3" name="Заголовок 2"/>
          <p:cNvSpPr>
            <a:spLocks noGrp="1"/>
          </p:cNvSpPr>
          <p:nvPr>
            <p:ph type="ctrTitle"/>
          </p:nvPr>
        </p:nvSpPr>
        <p:spPr>
          <a:xfrm>
            <a:off x="539552" y="332657"/>
            <a:ext cx="8136904" cy="1296143"/>
          </a:xfrm>
        </p:spPr>
        <p:txBody>
          <a:bodyPr/>
          <a:lstStyle/>
          <a:p>
            <a:pPr marL="182880" indent="0" algn="ctr">
              <a:buNone/>
            </a:pPr>
            <a:r>
              <a:rPr lang="ru-RU" sz="4000" dirty="0" smtClean="0">
                <a:solidFill>
                  <a:srgbClr val="7030A0"/>
                </a:solidFill>
                <a:latin typeface="Monotype Corsiva" pitchFamily="66" charset="0"/>
              </a:rPr>
              <a:t>Цели и задачи  раздела</a:t>
            </a:r>
            <a:br>
              <a:rPr lang="ru-RU" sz="4000" dirty="0" smtClean="0">
                <a:solidFill>
                  <a:srgbClr val="7030A0"/>
                </a:solidFill>
                <a:latin typeface="Monotype Corsiva" pitchFamily="66" charset="0"/>
              </a:rPr>
            </a:br>
            <a:r>
              <a:rPr lang="ru-RU" sz="4000" dirty="0" smtClean="0">
                <a:solidFill>
                  <a:srgbClr val="7030A0"/>
                </a:solidFill>
                <a:latin typeface="Monotype Corsiva" pitchFamily="66" charset="0"/>
              </a:rPr>
              <a:t>«Художественная литература»</a:t>
            </a:r>
            <a:endParaRPr lang="ru-RU" sz="4000" dirty="0">
              <a:solidFill>
                <a:srgbClr val="7030A0"/>
              </a:solidFill>
              <a:latin typeface="Monotype Corsiva" pitchFamily="66"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3789040"/>
            <a:ext cx="2900552" cy="2175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5282659"/>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Slipstream</Template>
  <TotalTime>1427</TotalTime>
  <Words>1222</Words>
  <Application>Microsoft Office PowerPoint</Application>
  <PresentationFormat>Экран (4:3)</PresentationFormat>
  <Paragraphs>162</Paragraphs>
  <Slides>33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33</vt:i4>
      </vt:variant>
    </vt:vector>
  </HeadingPairs>
  <TitlesOfParts>
    <vt:vector size="34" baseType="lpstr">
      <vt:lpstr>Воздушный поток</vt:lpstr>
      <vt:lpstr>Воспитательные  аспекты при приобщении дошкольников к художественной литературе</vt:lpstr>
      <vt:lpstr>Актуальность</vt:lpstr>
      <vt:lpstr>Статистические данные</vt:lpstr>
      <vt:lpstr>Результаты анкетирования родителей</vt:lpstr>
      <vt:lpstr>Исследования этой проблемы показали следующее:</vt:lpstr>
      <vt:lpstr>К чему приводит компьютер?</vt:lpstr>
      <vt:lpstr>Презентация PowerPoint</vt:lpstr>
      <vt:lpstr>Образовательная область  «Речевое развитие»</vt:lpstr>
      <vt:lpstr>Цели и задачи  раздела «Художественная литература»</vt:lpstr>
      <vt:lpstr>Презентация PowerPoint</vt:lpstr>
      <vt:lpstr>Основные принципы приобщения детей к художественной литературе</vt:lpstr>
      <vt:lpstr>Презентация PowerPoint</vt:lpstr>
      <vt:lpstr>Презентация PowerPoint</vt:lpstr>
      <vt:lpstr>Презентация PowerPoint</vt:lpstr>
      <vt:lpstr>Задание № 1 Назовите сказки, которые Вы используете в работе с детьми в доу:</vt:lpstr>
      <vt:lpstr>Презентация PowerPoint</vt:lpstr>
      <vt:lpstr>Презентация PowerPoint</vt:lpstr>
      <vt:lpstr>Задание № 2 Назовите поэтов и писателей, которые  раскрывали в своих  произведениях: </vt:lpstr>
      <vt:lpstr>Презентация PowerPoint</vt:lpstr>
      <vt:lpstr>Задание № 3  Назовите сравнения, метафоры, эпитеты и другие средства образной выразительности, которые Вам встречались в произведениях. </vt:lpstr>
      <vt:lpstr>Презентация PowerPoint</vt:lpstr>
      <vt:lpstr>Развивающая среда</vt:lpstr>
      <vt:lpstr>Презентация PowerPoint</vt:lpstr>
      <vt:lpstr>Рассматривание книг детьми</vt:lpstr>
      <vt:lpstr>Тематические  выставки</vt:lpstr>
      <vt:lpstr>Экскурсии  в библиотеку</vt:lpstr>
      <vt:lpstr>Театрализованная деятельность</vt:lpstr>
      <vt:lpstr>Работа с родителями</vt:lpstr>
      <vt:lpstr>Формы работы с родителями</vt:lpstr>
      <vt:lpstr>Советы родителям</vt:lpstr>
      <vt:lpstr>Предполагаемый результат:</vt:lpstr>
      <vt:lpstr>2 апреля весь мир отмечает Международный день детской книги , подчеркивая тем самым важную роль детской книги в формировании духовного и интеллектуального облика новых поколений Земли.</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Воспитательные  аспекты при приобщении дошкольников к художественной литературе</dc:title>
  <dc:creator>Наташа</dc:creator>
  <cp:lastModifiedBy>Наташа</cp:lastModifiedBy>
  <cp:revision>67</cp:revision>
  <dcterms:created xsi:type="dcterms:W3CDTF">2016-09-19T04:05:49Z</dcterms:created>
  <dcterms:modified xsi:type="dcterms:W3CDTF">2016-10-12T08:12:57Z</dcterms:modified>
</cp:coreProperties>
</file>