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7" r:id="rId2"/>
    <p:sldId id="258" r:id="rId3"/>
    <p:sldId id="260" r:id="rId4"/>
    <p:sldId id="261" r:id="rId5"/>
    <p:sldId id="264" r:id="rId6"/>
    <p:sldId id="265" r:id="rId7"/>
    <p:sldId id="266" r:id="rId8"/>
    <p:sldId id="268" r:id="rId9"/>
    <p:sldId id="263" r:id="rId10"/>
    <p:sldId id="267" r:id="rId11"/>
    <p:sldId id="269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E8FBF70-420A-45A9-B702-7EA322881A4A}">
          <p14:sldIdLst/>
        </p14:section>
        <p14:section name="Раздел без заголовка" id="{EC4C003D-8111-43E8-AA81-4C317F85915C}">
          <p14:sldIdLst>
            <p14:sldId id="257"/>
            <p14:sldId id="258"/>
            <p14:sldId id="260"/>
            <p14:sldId id="261"/>
            <p14:sldId id="264"/>
            <p14:sldId id="265"/>
            <p14:sldId id="266"/>
            <p14:sldId id="268"/>
            <p14:sldId id="263"/>
            <p14:sldId id="267"/>
            <p14:sldId id="269"/>
            <p14:sldId id="270"/>
            <p14:sldId id="27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27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2BD8AB-01CF-4C2A-802C-0F20A9F4E4D4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F73D09-5998-4F37-9506-1C186B1391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561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73D09-5998-4F37-9506-1C186B1391A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9658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73D09-5998-4F37-9506-1C186B1391AC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9658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73D09-5998-4F37-9506-1C186B1391AC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9658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73D09-5998-4F37-9506-1C186B1391AC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965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73D09-5998-4F37-9506-1C186B1391AC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965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73D09-5998-4F37-9506-1C186B1391AC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965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73D09-5998-4F37-9506-1C186B1391AC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9658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73D09-5998-4F37-9506-1C186B1391AC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9658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73D09-5998-4F37-9506-1C186B1391AC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9658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73D09-5998-4F37-9506-1C186B1391AC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9658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73D09-5998-4F37-9506-1C186B1391AC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9658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73D09-5998-4F37-9506-1C186B1391AC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965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ED5573-03AC-4014-A8E2-F8E91FCB1F1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483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4AAF61-833B-4CAD-9A5A-051063EA1AE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028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562828-1394-4B8B-B5F2-F1A38292E29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495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40F18D-2FE6-4D57-AEC0-4537A8698D5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746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8B9BE5-F865-442A-B96F-7430E2D34DE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95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892E83-A613-4AAD-B589-241B847C0D1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150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080758-3B63-43A9-9A3B-365E81AD691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5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A8BF0-5EA8-46E7-BC53-C665E8E0B10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452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718DF4-D052-4325-9BB5-EB8006F7A72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718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B0864-F938-460D-B142-657CE93487E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206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523493-88C6-40D4-BCB6-4BC4977C673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449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0F3AACB-0A48-4EFD-8275-1E6C32A0299F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497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gif"/><Relationship Id="rId3" Type="http://schemas.openxmlformats.org/officeDocument/2006/relationships/image" Target="../media/image6.jpe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9" Type="http://schemas.openxmlformats.org/officeDocument/2006/relationships/image" Target="../media/image5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6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6.jpe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6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6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6.jpeg"/><Relationship Id="rId7" Type="http://schemas.openxmlformats.org/officeDocument/2006/relationships/image" Target="../media/image40.jpe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4.jpe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82"/>
          <a:stretch/>
        </p:blipFill>
        <p:spPr bwMode="auto">
          <a:xfrm>
            <a:off x="-18728" y="-99392"/>
            <a:ext cx="9162728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68425" y="1367190"/>
            <a:ext cx="59766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ЭКОЛОГИЧЕСКИЙ ПРОЕКТ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3438" y="74618"/>
            <a:ext cx="299085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WordArt 8"/>
          <p:cNvSpPr>
            <a:spLocks noChangeArrowheads="1" noChangeShapeType="1" noTextEdit="1"/>
          </p:cNvSpPr>
          <p:nvPr/>
        </p:nvSpPr>
        <p:spPr bwMode="auto">
          <a:xfrm>
            <a:off x="7092280" y="201637"/>
            <a:ext cx="1905000" cy="14271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 rtl="0">
              <a:buNone/>
            </a:pPr>
            <a:r>
              <a:rPr lang="ru-RU" sz="1800" kern="10" spc="0" dirty="0" smtClean="0">
                <a:ln w="9525">
                  <a:solidFill>
                    <a:srgbClr val="3333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Monotype Corsiva"/>
              </a:rPr>
              <a:t>"СНЕЖИНКА"</a:t>
            </a:r>
            <a:endParaRPr lang="ru-RU" sz="1800" kern="10" spc="0" dirty="0">
              <a:ln w="9525">
                <a:solidFill>
                  <a:srgbClr val="333399"/>
                </a:solidFill>
                <a:round/>
                <a:headEnd/>
                <a:tailEnd/>
              </a:ln>
              <a:solidFill>
                <a:srgbClr val="FF0000"/>
              </a:solidFill>
              <a:effectLst/>
              <a:latin typeface="Monotype Corsiva"/>
            </a:endParaRPr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714" y="1889154"/>
            <a:ext cx="5667375" cy="781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6227" y="2564903"/>
            <a:ext cx="894870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u="sng" dirty="0" smtClean="0"/>
              <a:t>Тип </a:t>
            </a:r>
            <a:r>
              <a:rPr lang="ru-RU" sz="1600" b="1" u="sng" dirty="0"/>
              <a:t>проекта:</a:t>
            </a:r>
            <a:r>
              <a:rPr lang="ru-RU" sz="1600" dirty="0"/>
              <a:t> информационно – исследовательский</a:t>
            </a:r>
          </a:p>
          <a:p>
            <a:r>
              <a:rPr lang="ru-RU" sz="1600" b="1" u="sng" dirty="0" smtClean="0"/>
              <a:t>Сроки </a:t>
            </a:r>
            <a:r>
              <a:rPr lang="ru-RU" sz="1600" b="1" u="sng" dirty="0"/>
              <a:t>реализации проекта:</a:t>
            </a:r>
            <a:r>
              <a:rPr lang="ru-RU" sz="1600" dirty="0"/>
              <a:t> </a:t>
            </a:r>
            <a:r>
              <a:rPr lang="ru-RU" sz="1600" dirty="0" smtClean="0"/>
              <a:t>февраль-май</a:t>
            </a:r>
            <a:endParaRPr lang="ru-RU" sz="1600" dirty="0"/>
          </a:p>
          <a:p>
            <a:r>
              <a:rPr lang="ru-RU" sz="1600" b="1" u="sng" dirty="0" smtClean="0"/>
              <a:t>Участники </a:t>
            </a:r>
            <a:r>
              <a:rPr lang="ru-RU" sz="1600" b="1" u="sng" dirty="0"/>
              <a:t>проекта:</a:t>
            </a:r>
            <a:r>
              <a:rPr lang="ru-RU" sz="1600" dirty="0"/>
              <a:t> дети подготовительной группы, воспитатель, родители воспитанников. </a:t>
            </a:r>
            <a:endParaRPr lang="ru-RU" sz="1600" dirty="0" smtClean="0"/>
          </a:p>
          <a:p>
            <a:r>
              <a:rPr lang="ru-RU" sz="1600" b="1" u="sng" dirty="0" smtClean="0"/>
              <a:t>Цель </a:t>
            </a:r>
            <a:r>
              <a:rPr lang="ru-RU" sz="1600" b="1" u="sng" dirty="0"/>
              <a:t>проекта:</a:t>
            </a:r>
            <a:r>
              <a:rPr lang="ru-RU" sz="1600" dirty="0"/>
              <a:t> Формирование у детей знания о разнообразных видах деятельности по защите природы.</a:t>
            </a:r>
          </a:p>
          <a:p>
            <a:r>
              <a:rPr lang="ru-RU" sz="1600" b="1" u="sng" dirty="0" smtClean="0"/>
              <a:t>Задачи </a:t>
            </a:r>
            <a:r>
              <a:rPr lang="ru-RU" sz="1600" b="1" u="sng" dirty="0"/>
              <a:t>проекта:</a:t>
            </a:r>
          </a:p>
          <a:p>
            <a:r>
              <a:rPr lang="ru-RU" sz="1600" dirty="0" smtClean="0"/>
              <a:t>— </a:t>
            </a:r>
            <a:r>
              <a:rPr lang="ru-RU" sz="1600" dirty="0"/>
              <a:t>расширять знания детей о взаимозависимости мира природы и деятельности человека;</a:t>
            </a:r>
          </a:p>
          <a:p>
            <a:r>
              <a:rPr lang="ru-RU" sz="1600" dirty="0" smtClean="0"/>
              <a:t>— </a:t>
            </a:r>
            <a:r>
              <a:rPr lang="ru-RU" sz="1600" dirty="0"/>
              <a:t>формировать представления о целесообразности вторичного использования бытовых и хозяйственных отходов;</a:t>
            </a:r>
          </a:p>
          <a:p>
            <a:r>
              <a:rPr lang="ru-RU" sz="1600" dirty="0" smtClean="0"/>
              <a:t>— </a:t>
            </a:r>
            <a:r>
              <a:rPr lang="ru-RU" sz="1600" dirty="0"/>
              <a:t>стимулировать интерес к исследовательской деятельности, опытным путём выявить, какие отходы разлагаются быстрее, совершенствовать умение оперировать имеющимися знаниями, обобщать, делать выводы;</a:t>
            </a:r>
          </a:p>
          <a:p>
            <a:r>
              <a:rPr lang="ru-RU" sz="1600" dirty="0" smtClean="0"/>
              <a:t>— </a:t>
            </a:r>
            <a:r>
              <a:rPr lang="ru-RU" sz="1600" dirty="0"/>
              <a:t>учить выражать свое отношение к поступкам детей и взрослых с позиции общепринятых норм и адекватно воспринимать оценку своего поведения;</a:t>
            </a:r>
          </a:p>
          <a:p>
            <a:r>
              <a:rPr lang="ru-RU" sz="1600" dirty="0" smtClean="0"/>
              <a:t>— </a:t>
            </a:r>
            <a:r>
              <a:rPr lang="ru-RU" sz="1600" dirty="0"/>
              <a:t>развивать воображение, умение реализовывать свои впечатления в художественно – творческой деятельности.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578" y="103768"/>
            <a:ext cx="380334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u="sng" dirty="0">
                <a:solidFill>
                  <a:srgbClr val="002060"/>
                </a:solidFill>
              </a:rPr>
              <a:t>Девиз проекта</a:t>
            </a:r>
            <a:r>
              <a:rPr lang="ru-RU" sz="2000" b="1" u="sng" dirty="0" smtClean="0">
                <a:solidFill>
                  <a:srgbClr val="002060"/>
                </a:solidFill>
              </a:rPr>
              <a:t>:</a:t>
            </a:r>
          </a:p>
          <a:p>
            <a:pPr lvl="0" algn="ctr"/>
            <a:r>
              <a:rPr lang="ru-RU" sz="2000" dirty="0" smtClean="0">
                <a:solidFill>
                  <a:srgbClr val="000000"/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«Проснулся утром — прибери свою планету»</a:t>
            </a:r>
          </a:p>
        </p:txBody>
      </p:sp>
      <p:pic>
        <p:nvPicPr>
          <p:cNvPr id="10" name="Рисунок 9" descr="G:\Снежинка\Без имени-3.jpg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423" r="26016"/>
          <a:stretch/>
        </p:blipFill>
        <p:spPr bwMode="auto">
          <a:xfrm>
            <a:off x="7432712" y="-99392"/>
            <a:ext cx="1224136" cy="147077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26693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playcast.ru/uploads/2015/11/04/157402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Picture 2" descr="http://sochi.news/wp-content/uploads/2015/12/musor_foto-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22" y="404664"/>
            <a:ext cx="4608512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076" name="Picture 4" descr="http://adalin.mospsy.ru/img6/karton4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54092"/>
            <a:ext cx="2800310" cy="20162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zwezda.net/sites/default/files/images/DSCN200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57"/>
          <a:stretch/>
        </p:blipFill>
        <p:spPr bwMode="auto">
          <a:xfrm>
            <a:off x="5292080" y="2420888"/>
            <a:ext cx="3577649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846" y="4077072"/>
            <a:ext cx="3427234" cy="25704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3081" name="Picture 9" descr="http://www.sochi-schools.ru/d028/im/n_30foto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69160"/>
            <a:ext cx="2051720" cy="1778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http://www.playcast.ru/uploads/2014/03/25/798487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00192" y="4856884"/>
            <a:ext cx="1832115" cy="1984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666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playcast.ru/uploads/2015/11/04/157402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2822080" y="116632"/>
            <a:ext cx="352692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ПОМНИТЕ!!!</a:t>
            </a:r>
            <a:endParaRPr lang="ru-RU" sz="4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 descr="http://img-fotki.yandex.ru/get/5805/66124276.94/0_765c6_89fb2450_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06" y="470575"/>
            <a:ext cx="1759913" cy="200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16"/>
          <a:stretch/>
        </p:blipFill>
        <p:spPr bwMode="auto">
          <a:xfrm>
            <a:off x="1331640" y="2478968"/>
            <a:ext cx="1775870" cy="1598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800803"/>
            <a:ext cx="1166828" cy="1474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 descr="http://i.allday2.com/b1/79/45/1392203925_glav-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9"/>
          <a:stretch/>
        </p:blipFill>
        <p:spPr bwMode="auto">
          <a:xfrm>
            <a:off x="473991" y="4780074"/>
            <a:ext cx="1345026" cy="1896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Фигура, имеющая форму буквы L 2"/>
          <p:cNvSpPr/>
          <p:nvPr/>
        </p:nvSpPr>
        <p:spPr>
          <a:xfrm rot="13548592">
            <a:off x="2337045" y="1172594"/>
            <a:ext cx="770992" cy="820934"/>
          </a:xfrm>
          <a:prstGeom prst="corner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247" y="5095417"/>
            <a:ext cx="890587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490209"/>
            <a:ext cx="890587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420" y="3958474"/>
            <a:ext cx="890587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49007" y="4002825"/>
            <a:ext cx="2432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200 лет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85543" y="2529100"/>
            <a:ext cx="20858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30 лет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627742" y="1172936"/>
            <a:ext cx="17395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 лет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68861" y="5330962"/>
            <a:ext cx="2778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1000 лет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4953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playcast.ru/uploads/2015/11/04/157402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2" name="Picture 2" descr="http://mdou163.ucoz.ru/metodicheskaya/Shustimova/nabljudeni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88640"/>
            <a:ext cx="4258198" cy="2995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773" y="3184476"/>
            <a:ext cx="4550715" cy="3451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773" y="199901"/>
            <a:ext cx="4539235" cy="298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 descr="http://zdravday.ru/files/File/3(4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184476"/>
            <a:ext cx="4286250" cy="3522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18"/>
          <a:stretch/>
        </p:blipFill>
        <p:spPr bwMode="auto">
          <a:xfrm>
            <a:off x="2903537" y="2276872"/>
            <a:ext cx="3336925" cy="26335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322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2151727"/>
            <a:ext cx="8412880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</a:t>
            </a:r>
          </a:p>
          <a:p>
            <a:pPr algn="ctr"/>
            <a:r>
              <a:rPr lang="ru-RU" sz="8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ВНИМАНИЕ!</a:t>
            </a:r>
            <a:endParaRPr lang="ru-RU" sz="8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0322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playcast.ru/uploads/2015/11/04/157402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ttp://yourmood.ru/photo_anekdot/135248624226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116" y="404664"/>
            <a:ext cx="4032448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9" name="Picture 7" descr="http://x-travels.ru/wp-content/uploads/2014/04/muso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125" y="3707110"/>
            <a:ext cx="4004989" cy="26599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04" y="3429000"/>
            <a:ext cx="4248472" cy="3194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40" y="0"/>
            <a:ext cx="4445000" cy="415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219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playcast.ru/uploads/2015/11/04/157402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9" name="Picture 13" descr="http://tinfo72.ru/images/slide/company_slide_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917" y="2032186"/>
            <a:ext cx="2688865" cy="2855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http://xn--b1aaickutcb0a.org/wp-content/uploads/2015/11/books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76" r="21750"/>
          <a:stretch/>
        </p:blipFill>
        <p:spPr bwMode="auto">
          <a:xfrm>
            <a:off x="0" y="3594323"/>
            <a:ext cx="2448272" cy="3082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3" name="Picture 17" descr="http://achlib.ru/images/parents-and-children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2460317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5" name="Picture 19" descr="http://images.clipartpanda.com/happy-computer-user-a-ok-computer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425" y="343937"/>
            <a:ext cx="2838931" cy="2425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7" name="Picture 21" descr="http://clipart.coolclips.com/480/vectors/tf05169/CoolClips_vc011146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7"/>
          <a:stretch/>
        </p:blipFill>
        <p:spPr bwMode="auto">
          <a:xfrm>
            <a:off x="6083489" y="3555192"/>
            <a:ext cx="2748572" cy="299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низ 1"/>
          <p:cNvSpPr/>
          <p:nvPr/>
        </p:nvSpPr>
        <p:spPr>
          <a:xfrm rot="7152343">
            <a:off x="3319324" y="714773"/>
            <a:ext cx="576064" cy="1684035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18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72659">
            <a:off x="2104226" y="3923601"/>
            <a:ext cx="1797178" cy="110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9" name="Picture 2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97925">
            <a:off x="5230455" y="1520611"/>
            <a:ext cx="1157309" cy="808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0" name="Picture 2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220072" y="3722967"/>
            <a:ext cx="1077020" cy="752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45239" y="270992"/>
            <a:ext cx="27382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 smtClean="0">
                <a:solidFill>
                  <a:srgbClr val="002060"/>
                </a:solidFill>
                <a:ea typeface="Times New Roman"/>
              </a:rPr>
              <a:t>СБОР  ИНФОРМАЦИИ</a:t>
            </a:r>
            <a:endParaRPr lang="ru-RU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42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playcast.ru/uploads/2015/11/04/157402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0" name="Picture 2" descr="K:\DCIM\100NIKON\DSCN336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13778"/>
            <a:ext cx="3312368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173" name="Picture 5" descr="K:\DCIM\100NIKON\DSCN338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93" y="188640"/>
            <a:ext cx="3657553" cy="274316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4" name="Picture 6" descr="K:\DCIM\100NIKON\DSCN338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25120"/>
            <a:ext cx="3293604" cy="24702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947" y="3001002"/>
            <a:ext cx="3366553" cy="345233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 descr="K:\DCIM\100NIKON\DSCN336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263374"/>
            <a:ext cx="3419872" cy="25649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1346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playcast.ru/uploads/2015/11/04/157402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365625" cy="3792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17032"/>
            <a:ext cx="4694237" cy="293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050" y="1196752"/>
            <a:ext cx="4524375" cy="312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3528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playcast.ru/uploads/2015/11/04/157402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M:\ФОТКИ\фото 2016г\DSC_003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81"/>
          <a:stretch/>
        </p:blipFill>
        <p:spPr bwMode="auto">
          <a:xfrm>
            <a:off x="4572000" y="128771"/>
            <a:ext cx="2225796" cy="32098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Методист\Desktop\Трохин Максим\P103025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6" r="7680"/>
          <a:stretch/>
        </p:blipFill>
        <p:spPr bwMode="auto">
          <a:xfrm>
            <a:off x="2374979" y="197651"/>
            <a:ext cx="2197021" cy="31436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Методист\Desktop\Матвей и Оскар\Оскар (2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3" y="197650"/>
            <a:ext cx="2355726" cy="31409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Методист\Desktop\Матвей и Оскар\Матвей Каменский (5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21126" y="3998295"/>
            <a:ext cx="2940496" cy="22053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G:\фото\DSC_0034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44"/>
          <a:stretch/>
        </p:blipFill>
        <p:spPr bwMode="auto">
          <a:xfrm>
            <a:off x="179512" y="3577862"/>
            <a:ext cx="2354330" cy="29960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Методист\Desktop\Трохин Максим\P1030255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5" r="21218"/>
          <a:stretch/>
        </p:blipFill>
        <p:spPr bwMode="auto">
          <a:xfrm>
            <a:off x="6904480" y="157232"/>
            <a:ext cx="1973788" cy="31813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Методист\Desktop\Трохин Максим\P103026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771568"/>
            <a:ext cx="3395869" cy="26086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666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K:\DCIM\100NIKON\DSCN34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666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playcast.ru/uploads/2015/11/04/157402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 descr="K:\DCIM\100NIKON\DSCN339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33" y="540060"/>
            <a:ext cx="3851920" cy="28889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28" name="Picture 4" descr="K:\DCIM\100NIKON\DSCN338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3"/>
          <a:stretch/>
        </p:blipFill>
        <p:spPr bwMode="auto">
          <a:xfrm>
            <a:off x="4788023" y="332656"/>
            <a:ext cx="3851919" cy="28034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29" name="Picture 5" descr="K:\DCIM\100NIKON\DSCN339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33" y="3573016"/>
            <a:ext cx="4067944" cy="30509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30" name="Picture 6" descr="K:\DCIM\100NIKON\DSCN339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29000"/>
            <a:ext cx="3851920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7583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playcast.ru/uploads/2015/11/04/157402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736" y="476224"/>
            <a:ext cx="1428750" cy="1337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013" y="1772052"/>
            <a:ext cx="1872208" cy="21610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3" name="Picture 5" descr="http://compaper.info/wp-content/uploads/2013/11/%D0%B3%D0%B0%D0%B7%D0%B5%D1%82%D0%B0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772052"/>
            <a:ext cx="27813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верх 1"/>
          <p:cNvSpPr/>
          <p:nvPr/>
        </p:nvSpPr>
        <p:spPr>
          <a:xfrm rot="4828909">
            <a:off x="6038692" y="1262869"/>
            <a:ext cx="648072" cy="1470092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5" name="Picture 7" descr="http://cs406627.vk.me/v406627976/9594/Bnac3MoRba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26881"/>
            <a:ext cx="3024336" cy="2032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228" y="4653136"/>
            <a:ext cx="2232248" cy="1986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214" y="4653136"/>
            <a:ext cx="2240014" cy="1986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67944">
            <a:off x="5612461" y="3863391"/>
            <a:ext cx="15113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62498">
            <a:off x="2411760" y="3707744"/>
            <a:ext cx="15113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 descr="http://www.filipoc.ru/attaches/posts/interesting/2013-09-13/kak-vesti-sebya-v-lesu/kak-vesti-sebya-v-lesu-6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25" y="446398"/>
            <a:ext cx="2517908" cy="206209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27387">
            <a:off x="2874813" y="887700"/>
            <a:ext cx="1676400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541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780</TotalTime>
  <Words>172</Words>
  <Application>Microsoft Office PowerPoint</Application>
  <PresentationFormat>Экран (4:3)</PresentationFormat>
  <Paragraphs>34</Paragraphs>
  <Slides>13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Методист</cp:lastModifiedBy>
  <cp:revision>53</cp:revision>
  <dcterms:created xsi:type="dcterms:W3CDTF">2014-04-07T08:33:12Z</dcterms:created>
  <dcterms:modified xsi:type="dcterms:W3CDTF">2016-04-06T09:02:57Z</dcterms:modified>
</cp:coreProperties>
</file>