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80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70" r:id="rId15"/>
    <p:sldId id="269" r:id="rId1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126" y="4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74423" y="802298"/>
            <a:ext cx="8637073" cy="2920713"/>
          </a:xfrm>
        </p:spPr>
        <p:txBody>
          <a:bodyPr bIns="0" anchor="b">
            <a:normAutofit/>
          </a:bodyPr>
          <a:lstStyle>
            <a:lvl1pPr algn="ctr">
              <a:defRPr sz="6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74424" y="3724074"/>
            <a:ext cx="8637072" cy="977621"/>
          </a:xfrm>
        </p:spPr>
        <p:txBody>
          <a:bodyPr tIns="91440" bIns="91440">
            <a:normAutofit/>
          </a:bodyPr>
          <a:lstStyle>
            <a:lvl1pPr marL="0" indent="0" algn="ctr">
              <a:buNone/>
              <a:defRPr sz="1800" b="0" cap="all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8/10/2025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451579" y="329307"/>
            <a:ext cx="5626774" cy="30920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76834" y="798973"/>
            <a:ext cx="811019" cy="503578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40826853"/>
      </p:ext>
    </p:extLst>
  </p:cSld>
  <p:clrMapOvr>
    <a:masterClrMapping/>
  </p:clrMapOvr>
  <p:transition spd="med" advClick="0" advTm="1000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8/10/2025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0086485"/>
      </p:ext>
    </p:extLst>
  </p:cSld>
  <p:clrMapOvr>
    <a:masterClrMapping/>
  </p:clrMapOvr>
  <p:transition spd="med" advClick="0" advTm="1000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27052" y="798973"/>
            <a:ext cx="1615742" cy="465988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4672" y="798973"/>
            <a:ext cx="7518654" cy="465988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8/10/2025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5642159"/>
      </p:ext>
    </p:extLst>
  </p:cSld>
  <p:clrMapOvr>
    <a:masterClrMapping/>
  </p:clrMapOvr>
  <p:transition spd="med" advClick="0" advTm="1000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FA754-D5C3-4E66-96A6-867B257F58DC}" type="datetimeFigureOut">
              <a:rPr lang="en-US" smtClean="0"/>
              <a:t>8/10/2025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065D-F351-4B03-BD91-D8A6B8D4B36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3193431"/>
      </p:ext>
    </p:extLst>
  </p:cSld>
  <p:clrMapOvr>
    <a:masterClrMapping/>
  </p:clrMapOvr>
  <p:transition spd="med" advClick="0" advTm="1000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74423" y="1756130"/>
            <a:ext cx="8643154" cy="1969007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74423" y="3725137"/>
            <a:ext cx="8643154" cy="1093987"/>
          </a:xfrm>
        </p:spPr>
        <p:txBody>
          <a:bodyPr tIns="91440">
            <a:normAutofit/>
          </a:bodyPr>
          <a:lstStyle>
            <a:lvl1pPr marL="0" indent="0" algn="ct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8/10/2025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6000306"/>
      </p:ext>
    </p:extLst>
  </p:cSld>
  <p:clrMapOvr>
    <a:masterClrMapping/>
  </p:clrMapOvr>
  <p:transition spd="med" advClick="0" advTm="1000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9217" y="804889"/>
            <a:ext cx="9293577" cy="105930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7331" y="2010878"/>
            <a:ext cx="4488654" cy="344859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54140" y="2017343"/>
            <a:ext cx="4488654" cy="34415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FA754-D5C3-4E66-96A6-867B257F58DC}" type="datetimeFigureOut">
              <a:rPr lang="en-US" smtClean="0"/>
              <a:t>8/10/2025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065D-F351-4B03-BD91-D8A6B8D4B36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2696516"/>
      </p:ext>
    </p:extLst>
  </p:cSld>
  <p:clrMapOvr>
    <a:masterClrMapping/>
  </p:clrMapOvr>
  <p:transition spd="med" advClick="0" advTm="1000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191" y="804163"/>
            <a:ext cx="9295603" cy="10563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191" y="2019549"/>
            <a:ext cx="4488794" cy="801943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47191" y="2824269"/>
            <a:ext cx="4488794" cy="264445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56025" y="2023003"/>
            <a:ext cx="4488794" cy="802237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56025" y="2821491"/>
            <a:ext cx="4488794" cy="263737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8/10/2025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5501156"/>
      </p:ext>
    </p:extLst>
  </p:cSld>
  <p:clrMapOvr>
    <a:masterClrMapping/>
  </p:clrMapOvr>
  <p:transition spd="med" advClick="0" advTm="1000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8/10/2025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6453281"/>
      </p:ext>
    </p:extLst>
  </p:cSld>
  <p:clrMapOvr>
    <a:masterClrMapping/>
  </p:clrMapOvr>
  <p:transition spd="med" advClick="0" advTm="1000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8/10/2025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6185860"/>
      </p:ext>
    </p:extLst>
  </p:cSld>
  <p:clrMapOvr>
    <a:masterClrMapping/>
  </p:clrMapOvr>
  <p:transition spd="med" advClick="0" advTm="1000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671" y="798973"/>
            <a:ext cx="2961967" cy="2406518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30324" y="798974"/>
            <a:ext cx="6012470" cy="4658826"/>
          </a:xfrm>
        </p:spPr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44671" y="3205491"/>
            <a:ext cx="2961967" cy="2248181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8/10/2025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2716947"/>
      </p:ext>
    </p:extLst>
  </p:cSld>
  <p:clrMapOvr>
    <a:masterClrMapping/>
  </p:clrMapOvr>
  <p:transition spd="med" advClick="0" advTm="1000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7477387" y="482170"/>
            <a:ext cx="4074533" cy="5149101"/>
            <a:chOff x="7477387" y="482170"/>
            <a:chExt cx="4074533" cy="5149101"/>
          </a:xfrm>
        </p:grpSpPr>
        <p:sp>
          <p:nvSpPr>
            <p:cNvPr id="18" name="Rectangle 17"/>
            <p:cNvSpPr/>
            <p:nvPr/>
          </p:nvSpPr>
          <p:spPr>
            <a:xfrm>
              <a:off x="7477387" y="482170"/>
              <a:ext cx="4074533" cy="5149101"/>
            </a:xfrm>
            <a:prstGeom prst="rect">
              <a:avLst/>
            </a:prstGeom>
            <a:blipFill dpi="0" rotWithShape="1">
              <a:blip r:embed="rId2">
                <a:alphaModFix amt="30000"/>
              </a:blip>
              <a:srcRect/>
              <a:tile tx="0" ty="0" sx="100000" sy="100000" flip="none" algn="ctr"/>
            </a:blipFill>
            <a:ln w="76200" cmpd="sng">
              <a:noFill/>
              <a:miter lim="800000"/>
            </a:ln>
            <a:effectLst>
              <a:outerShdw blurRad="127000" dist="2286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 extrusionH="76200" contourW="12700" prstMaterial="matte">
              <a:bevelT w="152400" h="50800" prst="softRound"/>
              <a:extrusionClr>
                <a:schemeClr val="tx2"/>
              </a:extrusionClr>
              <a:contourClr>
                <a:schemeClr val="bg2"/>
              </a:contourClr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Rectangle 18"/>
            <p:cNvSpPr/>
            <p:nvPr/>
          </p:nvSpPr>
          <p:spPr>
            <a:xfrm>
              <a:off x="7790446" y="812506"/>
              <a:ext cx="3450289" cy="4466452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38100" cmpd="sng">
              <a:solidFill>
                <a:schemeClr val="tx2">
                  <a:lumMod val="25000"/>
                </a:schemeClr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206" y="1129512"/>
            <a:ext cx="5532328" cy="1922299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124389" y="1122542"/>
            <a:ext cx="2791171" cy="3866327"/>
          </a:xfrm>
          <a:solidFill>
            <a:schemeClr val="bg1">
              <a:lumMod val="50000"/>
              <a:lumOff val="50000"/>
              <a:alpha val="80000"/>
            </a:schemeClr>
          </a:solidFill>
          <a:ln w="9525" cap="sq">
            <a:noFill/>
            <a:miter lim="800000"/>
          </a:ln>
          <a:effectLst/>
        </p:spPr>
        <p:txBody>
          <a:bodyPr vert="horz" lIns="91440" tIns="45720" rIns="91440" bIns="45720" rtlCol="0" anchor="t">
            <a:normAutofit/>
          </a:bodyPr>
          <a:lstStyle>
            <a:lvl1pPr>
              <a:defRPr lang="en-US" sz="3200" dirty="0"/>
            </a:lvl1pPr>
          </a:lstStyle>
          <a:p>
            <a:pPr lvl="0" algn="ctr"/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50329" y="3059600"/>
            <a:ext cx="5524404" cy="2090134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447382" y="5469856"/>
            <a:ext cx="5527351" cy="320123"/>
          </a:xfrm>
        </p:spPr>
        <p:txBody>
          <a:bodyPr/>
          <a:lstStyle>
            <a:lvl1pPr algn="l">
              <a:defRPr/>
            </a:lvl1pPr>
          </a:lstStyle>
          <a:p>
            <a:fld id="{B61BEF0D-F0BB-DE4B-95CE-6DB70DBA9567}" type="datetimeFigureOut">
              <a:rPr lang="en-US" smtClean="0"/>
              <a:pPr/>
              <a:t>8/10/2025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447382" y="318640"/>
            <a:ext cx="5541004" cy="32093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9726577"/>
      </p:ext>
    </p:extLst>
  </p:cSld>
  <p:clrMapOvr>
    <a:masterClrMapping/>
  </p:clrMapOvr>
  <p:transition spd="med" advClick="0" advTm="1000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61000"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51579" y="804519"/>
            <a:ext cx="9291215" cy="10492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1579" y="2015732"/>
            <a:ext cx="9291215" cy="34506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42079" y="330370"/>
            <a:ext cx="3500715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8/10/2025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51579" y="329307"/>
            <a:ext cx="5626774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0060" y="798973"/>
            <a:ext cx="811019" cy="503578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28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622291"/>
            <a:ext cx="12192000" cy="2505984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>
                  <a:alpha val="8000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>
          <a:xfrm>
            <a:off x="0" y="6129338"/>
            <a:ext cx="12192000" cy="742950"/>
          </a:xfrm>
          <a:prstGeom prst="rect">
            <a:avLst/>
          </a:prstGeom>
        </p:spPr>
      </p:pic>
      <p:cxnSp>
        <p:nvCxnSpPr>
          <p:cNvPr id="12" name="Straight Connector 11"/>
          <p:cNvCxnSpPr/>
          <p:nvPr/>
        </p:nvCxnSpPr>
        <p:spPr>
          <a:xfrm>
            <a:off x="0" y="6138142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438377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03" r:id="rId1"/>
    <p:sldLayoutId id="2147483804" r:id="rId2"/>
    <p:sldLayoutId id="2147483805" r:id="rId3"/>
    <p:sldLayoutId id="2147483806" r:id="rId4"/>
    <p:sldLayoutId id="2147483807" r:id="rId5"/>
    <p:sldLayoutId id="2147483808" r:id="rId6"/>
    <p:sldLayoutId id="2147483809" r:id="rId7"/>
    <p:sldLayoutId id="2147483810" r:id="rId8"/>
    <p:sldLayoutId id="2147483811" r:id="rId9"/>
    <p:sldLayoutId id="2147483812" r:id="rId10"/>
    <p:sldLayoutId id="2147483813" r:id="rId11"/>
  </p:sldLayoutIdLst>
  <p:transition spd="med" advClick="0" advTm="1000">
    <p:push dir="u"/>
  </p:transition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200" b="0" i="0" kern="1200" cap="all">
          <a:solidFill>
            <a:schemeClr val="accent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20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8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4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7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1.jpg"/><Relationship Id="rId4" Type="http://schemas.openxmlformats.org/officeDocument/2006/relationships/image" Target="../media/image40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g"/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jpg"/><Relationship Id="rId4" Type="http://schemas.openxmlformats.org/officeDocument/2006/relationships/image" Target="../media/image9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552450" y="419100"/>
            <a:ext cx="10687050" cy="1962150"/>
          </a:xfr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>
            <a:normAutofit fontScale="90000"/>
          </a:bodyPr>
          <a:lstStyle/>
          <a:p>
            <a:r>
              <a:rPr lang="ru-RU" sz="60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«Дымковская</a:t>
            </a:r>
            <a:r>
              <a:rPr lang="ru-RU" sz="6000" dirty="0" smtClean="0">
                <a:solidFill>
                  <a:srgbClr val="C00000"/>
                </a:solidFill>
              </a:rPr>
              <a:t> </a:t>
            </a:r>
            <a:r>
              <a:rPr lang="ru-RU" sz="60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игрушка.</a:t>
            </a:r>
            <a:br>
              <a:rPr lang="ru-RU" sz="60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</a:br>
            <a:r>
              <a:rPr lang="ru-RU" sz="60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Индюк</a:t>
            </a:r>
            <a:r>
              <a:rPr lang="ru-RU" sz="60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.»</a:t>
            </a:r>
            <a:endParaRPr lang="ru-RU" sz="60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4294967295"/>
          </p:nvPr>
        </p:nvSpPr>
        <p:spPr>
          <a:xfrm>
            <a:off x="4419600" y="2543175"/>
            <a:ext cx="7324725" cy="3095625"/>
          </a:xfrm>
        </p:spPr>
        <p:txBody>
          <a:bodyPr>
            <a:normAutofit fontScale="32500" lnSpcReduction="20000"/>
          </a:bodyPr>
          <a:lstStyle/>
          <a:p>
            <a:pPr marL="0" indent="0">
              <a:buNone/>
            </a:pPr>
            <a:r>
              <a:rPr lang="ru-RU" sz="44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        </a:t>
            </a:r>
            <a:r>
              <a:rPr lang="ru-RU" sz="7400" b="1" dirty="0" smtClean="0">
                <a:solidFill>
                  <a:schemeClr val="bg1"/>
                </a:solidFill>
              </a:rPr>
              <a:t>Урок по предмету:</a:t>
            </a:r>
          </a:p>
          <a:p>
            <a:pPr marL="0" indent="0">
              <a:buNone/>
            </a:pPr>
            <a:r>
              <a:rPr lang="ru-RU" sz="11100" b="1" dirty="0" smtClean="0">
                <a:solidFill>
                  <a:schemeClr val="bg1"/>
                </a:solidFill>
              </a:rPr>
              <a:t>«Скульптурная пластика</a:t>
            </a:r>
            <a:r>
              <a:rPr lang="ru-RU" sz="11100" b="1" dirty="0" smtClean="0">
                <a:solidFill>
                  <a:schemeClr val="bg1"/>
                </a:solidFill>
              </a:rPr>
              <a:t>»,</a:t>
            </a:r>
          </a:p>
          <a:p>
            <a:pPr marL="0" indent="0">
              <a:buNone/>
            </a:pPr>
            <a:r>
              <a:rPr lang="ru-RU" sz="11100" b="1" dirty="0" smtClean="0">
                <a:solidFill>
                  <a:schemeClr val="bg1"/>
                </a:solidFill>
              </a:rPr>
              <a:t>(</a:t>
            </a:r>
            <a:r>
              <a:rPr lang="ru-RU" sz="7600" b="1" dirty="0" smtClean="0">
                <a:solidFill>
                  <a:schemeClr val="bg1"/>
                </a:solidFill>
              </a:rPr>
              <a:t>2 </a:t>
            </a:r>
            <a:r>
              <a:rPr lang="ru-RU" sz="7600" b="1" dirty="0" smtClean="0">
                <a:solidFill>
                  <a:schemeClr val="bg1"/>
                </a:solidFill>
              </a:rPr>
              <a:t>класс </a:t>
            </a:r>
            <a:r>
              <a:rPr lang="ru-RU" sz="7600" b="1" dirty="0" smtClean="0">
                <a:solidFill>
                  <a:schemeClr val="bg1"/>
                </a:solidFill>
              </a:rPr>
              <a:t>ДХШ)</a:t>
            </a:r>
            <a:endParaRPr lang="ru-RU" sz="7600" b="1" dirty="0" smtClean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ru-RU" sz="7600" b="1" dirty="0" smtClean="0">
                <a:solidFill>
                  <a:schemeClr val="bg1"/>
                </a:solidFill>
              </a:rPr>
              <a:t>Преподаватель МАУДО «ДХШ» </a:t>
            </a:r>
            <a:r>
              <a:rPr lang="ru-RU" sz="7600" b="1" dirty="0" err="1" smtClean="0">
                <a:solidFill>
                  <a:schemeClr val="bg1"/>
                </a:solidFill>
              </a:rPr>
              <a:t>г.Орска</a:t>
            </a:r>
            <a:r>
              <a:rPr lang="ru-RU" sz="7600" b="1" dirty="0" smtClean="0">
                <a:solidFill>
                  <a:schemeClr val="bg1"/>
                </a:solidFill>
              </a:rPr>
              <a:t> -</a:t>
            </a:r>
          </a:p>
          <a:p>
            <a:pPr marL="0" indent="0">
              <a:buNone/>
            </a:pPr>
            <a:r>
              <a:rPr lang="ru-RU" sz="7600" b="1" dirty="0" smtClean="0">
                <a:solidFill>
                  <a:schemeClr val="bg1"/>
                </a:solidFill>
              </a:rPr>
              <a:t>Милованова Нина Анатольевна</a:t>
            </a:r>
            <a:endParaRPr lang="ru-RU" sz="7600" b="1" dirty="0">
              <a:solidFill>
                <a:schemeClr val="bg1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474" y="2466975"/>
            <a:ext cx="3614737" cy="3614737"/>
          </a:xfrm>
          <a:prstGeom prst="rect">
            <a:avLst/>
          </a:prstGeom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val="3016405589"/>
      </p:ext>
    </p:extLst>
  </p:cSld>
  <p:clrMapOvr>
    <a:masterClrMapping/>
  </p:clrMapOvr>
  <p:transition spd="med" advClick="0" advTm="1000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350" y="590550"/>
            <a:ext cx="3371850" cy="4495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3875" y="603250"/>
            <a:ext cx="3362325" cy="44831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50" r="5984" b="4131"/>
          <a:stretch/>
        </p:blipFill>
        <p:spPr>
          <a:xfrm>
            <a:off x="8163422" y="590550"/>
            <a:ext cx="3657104" cy="4495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628650" y="5172075"/>
            <a:ext cx="1139780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На голове у «Индюка» надо сделать гребешок. Для этого небольшой шарик примазываем к  голове</a:t>
            </a:r>
          </a:p>
          <a:p>
            <a:r>
              <a:rPr lang="ru-RU" b="1" dirty="0" smtClean="0">
                <a:solidFill>
                  <a:schemeClr val="bg1"/>
                </a:solidFill>
              </a:rPr>
              <a:t>сверху, затем вокруг него кладем 5-7 шариков и примазываем их скользящим движением, вниз. </a:t>
            </a:r>
          </a:p>
          <a:p>
            <a:r>
              <a:rPr lang="ru-RU" b="1" dirty="0">
                <a:solidFill>
                  <a:schemeClr val="bg1"/>
                </a:solidFill>
              </a:rPr>
              <a:t>М</a:t>
            </a:r>
            <a:r>
              <a:rPr lang="ru-RU" b="1" dirty="0" smtClean="0">
                <a:solidFill>
                  <a:schemeClr val="bg1"/>
                </a:solidFill>
              </a:rPr>
              <a:t>ожно сделать гребешок из волана! Но сначала научимся их делать!</a:t>
            </a:r>
            <a:endParaRPr lang="ru-RU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8896120"/>
      </p:ext>
    </p:extLst>
  </p:cSld>
  <p:clrMapOvr>
    <a:masterClrMapping/>
  </p:clrMapOvr>
  <p:transition spd="med" advClick="0" advTm="1000">
    <p:push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36"/>
          <a:stretch/>
        </p:blipFill>
        <p:spPr>
          <a:xfrm>
            <a:off x="552233" y="1519564"/>
            <a:ext cx="3867368" cy="34524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057"/>
          <a:stretch/>
        </p:blipFill>
        <p:spPr>
          <a:xfrm>
            <a:off x="4953000" y="1576714"/>
            <a:ext cx="3219450" cy="34334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491"/>
          <a:stretch/>
        </p:blipFill>
        <p:spPr>
          <a:xfrm>
            <a:off x="8661266" y="1595764"/>
            <a:ext cx="3159258" cy="34334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3057525" y="657225"/>
            <a:ext cx="5114925" cy="40011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bg1"/>
                </a:solidFill>
              </a:rPr>
              <a:t>             Делаем крылья - воланы</a:t>
            </a:r>
            <a:endParaRPr lang="ru-RU" sz="2000" b="1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76275" y="5067300"/>
            <a:ext cx="1077277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Итак. Раскатываем ровный жгутик толщиной  6-7 мм. Можно сделать сразу несколько, </a:t>
            </a:r>
          </a:p>
          <a:p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– для крыльев и 1-для хвоста. Затем кладем жгутик на влажную ткань так, чтобы жгут находился в сгибе ткани. Это очень ВАЖНО! Нажимая на жгут гладящими движениями, равномерно </a:t>
            </a:r>
            <a:r>
              <a:rPr lang="ru-RU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уплощая</a:t>
            </a:r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его, превращаем в ровную ленту. Со стороны сгиба она должна быть идеально ровной, это будет внешняя сторона нашего волана.</a:t>
            </a:r>
            <a:endParaRPr lang="ru-RU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6471588"/>
      </p:ext>
    </p:extLst>
  </p:cSld>
  <p:clrMapOvr>
    <a:masterClrMapping/>
  </p:clrMapOvr>
  <p:transition spd="med" advClick="0" advTm="1000">
    <p:push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606" y="956748"/>
            <a:ext cx="3455194" cy="39772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9384" y="994912"/>
            <a:ext cx="3277791" cy="39580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8301" y="1004436"/>
            <a:ext cx="3283976" cy="39580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1123950" y="5248275"/>
            <a:ext cx="1023440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Собираем ленточку, сгиб за сгибом, легкими волнами в волан. Для крыльев нам понадобится </a:t>
            </a:r>
          </a:p>
          <a:p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два небольших волана. Готовые детали примазываем к туловищу слева и справа скользящими </a:t>
            </a:r>
          </a:p>
          <a:p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движениями. Следим за тем, чтобы оба крыла были расположены на одном уровне!</a:t>
            </a:r>
            <a:endParaRPr lang="ru-RU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3878993"/>
      </p:ext>
    </p:extLst>
  </p:cSld>
  <p:clrMapOvr>
    <a:masterClrMapping/>
  </p:clrMapOvr>
  <p:transition spd="med" advClick="0" advTm="1000">
    <p:push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84" r="9952"/>
          <a:stretch/>
        </p:blipFill>
        <p:spPr>
          <a:xfrm>
            <a:off x="838200" y="771524"/>
            <a:ext cx="2607521" cy="37534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2424" y="771524"/>
            <a:ext cx="3533775" cy="37534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65" r="12301"/>
          <a:stretch/>
        </p:blipFill>
        <p:spPr>
          <a:xfrm>
            <a:off x="4123160" y="771523"/>
            <a:ext cx="3171825" cy="37534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1333500" y="4772025"/>
            <a:ext cx="950595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    </a:t>
            </a:r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хвоста делаем волан чуть длиннее и примазываем его на хвост.</a:t>
            </a:r>
          </a:p>
          <a:p>
            <a:pPr algn="ctr"/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Осталось выгладить работу, убрать все неровности и шероховатости.</a:t>
            </a:r>
          </a:p>
          <a:p>
            <a:pPr algn="ctr"/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 важно, так как нам предстоит его расписывать, а рисовать по неровной поверхности гораздо сложнее!</a:t>
            </a:r>
            <a:endParaRPr lang="ru-RU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6968554"/>
      </p:ext>
    </p:extLst>
  </p:cSld>
  <p:clrMapOvr>
    <a:masterClrMapping/>
  </p:clrMapOvr>
  <p:transition spd="med" advClick="0" advTm="1000">
    <p:push dir="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762000"/>
            <a:ext cx="2971060" cy="29832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8495" y="3406638"/>
            <a:ext cx="2761298" cy="305893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1664" y="1187167"/>
            <a:ext cx="3406140" cy="31691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0088" y="2324100"/>
            <a:ext cx="2894435" cy="40644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5267325" y="561975"/>
            <a:ext cx="63817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…На уроке «Скульптуры»</a:t>
            </a:r>
            <a:endParaRPr lang="ru-RU" sz="2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027508"/>
      </p:ext>
    </p:extLst>
  </p:cSld>
  <p:clrMapOvr>
    <a:masterClrMapping/>
  </p:clrMapOvr>
  <p:transition spd="med" advClick="0" advTm="1000">
    <p:push dir="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1400" y="984981"/>
            <a:ext cx="4391025" cy="48038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800101" y="561975"/>
            <a:ext cx="5895974" cy="15696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Наш «Индюк» готов!</a:t>
            </a:r>
          </a:p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следующем занятии,</a:t>
            </a:r>
          </a:p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после того как он высохнет,</a:t>
            </a:r>
          </a:p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мы будем его расписывать.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44" b="7577"/>
          <a:stretch/>
        </p:blipFill>
        <p:spPr>
          <a:xfrm>
            <a:off x="1063222" y="2588437"/>
            <a:ext cx="4934353" cy="320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6056"/>
      </p:ext>
    </p:extLst>
  </p:cSld>
  <p:clrMapOvr>
    <a:masterClrMapping/>
  </p:clrMapOvr>
  <p:transition spd="med" advClick="0" advTm="1000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514351" y="276225"/>
            <a:ext cx="10496550" cy="1524000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 fontScale="90000"/>
          </a:bodyPr>
          <a:lstStyle/>
          <a:p>
            <a:pPr algn="l">
              <a:lnSpc>
                <a:spcPct val="150000"/>
              </a:lnSpc>
            </a:pPr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Segoe Script" panose="030B0504020000000003" pitchFamily="66" charset="0"/>
              </a:rPr>
              <a:t> </a:t>
            </a:r>
            <a:r>
              <a:rPr lang="ru-RU" sz="27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7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 урока: Дымковская игрушка. Лепка «индюка»</a:t>
            </a:r>
            <a:r>
              <a:rPr lang="ru-RU" sz="2700" dirty="0">
                <a:solidFill>
                  <a:srgbClr val="C00000"/>
                </a:solidFill>
                <a:latin typeface="Arial Black" panose="020B0A04020102020204" pitchFamily="34" charset="0"/>
              </a:rPr>
              <a:t/>
            </a:r>
            <a:br>
              <a:rPr lang="ru-RU" sz="2700" dirty="0">
                <a:solidFill>
                  <a:srgbClr val="C00000"/>
                </a:solidFill>
                <a:latin typeface="Arial Black" panose="020B0A04020102020204" pitchFamily="34" charset="0"/>
              </a:rPr>
            </a:br>
            <a:r>
              <a:rPr lang="ru-RU" sz="22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</a:t>
            </a:r>
            <a:r>
              <a:rPr lang="ru-RU" sz="2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8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воспитание</a:t>
            </a:r>
            <a:r>
              <a:rPr lang="ru-RU" sz="1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 интереса к народной глиняной игрушке, уважение к традициям </a:t>
            </a:r>
            <a:r>
              <a:rPr lang="ru-RU" sz="1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русских </a:t>
            </a:r>
            <a:r>
              <a:rPr lang="ru-RU" sz="1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народных промыслов</a:t>
            </a:r>
            <a:r>
              <a:rPr lang="ru-RU" sz="18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514351" y="2200275"/>
            <a:ext cx="11220449" cy="2501421"/>
          </a:xfrm>
        </p:spPr>
        <p:txBody>
          <a:bodyPr>
            <a:normAutofit fontScale="25000" lnSpcReduction="20000"/>
          </a:bodyPr>
          <a:lstStyle/>
          <a:p>
            <a:pPr algn="l"/>
            <a:r>
              <a:rPr lang="ru-RU" sz="8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</a:t>
            </a:r>
            <a:r>
              <a:rPr lang="ru-RU" sz="8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l"/>
            <a:r>
              <a:rPr lang="ru-RU" sz="6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      </a:t>
            </a:r>
            <a:r>
              <a:rPr lang="ru-RU" sz="6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6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 развитие творческих способностей, мелкой моторики пальцев рук.</a:t>
            </a:r>
          </a:p>
          <a:p>
            <a:pPr algn="l"/>
            <a:r>
              <a:rPr lang="ru-RU" sz="6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       </a:t>
            </a:r>
            <a:r>
              <a:rPr lang="ru-RU" sz="6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6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развитие умения определять форму и пропорции исходных форм для лепки разных частей игрушки</a:t>
            </a:r>
          </a:p>
          <a:p>
            <a:pPr algn="l"/>
            <a:r>
              <a:rPr lang="ru-RU" sz="6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        </a:t>
            </a:r>
            <a:r>
              <a:rPr lang="ru-RU" sz="6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формирование </a:t>
            </a:r>
            <a:r>
              <a:rPr lang="ru-RU" sz="6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представления о разнообразии Дымковской игрушки:</a:t>
            </a:r>
          </a:p>
          <a:p>
            <a:pPr algn="l"/>
            <a:r>
              <a:rPr lang="ru-RU" sz="6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        </a:t>
            </a:r>
            <a:r>
              <a:rPr lang="ru-RU" sz="6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формирование </a:t>
            </a:r>
            <a:r>
              <a:rPr lang="ru-RU" sz="6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представления о стилизации реальных образов, превращая их  в сказочные, декоративные</a:t>
            </a:r>
          </a:p>
          <a:p>
            <a:pPr algn="l"/>
            <a:r>
              <a:rPr lang="ru-RU" sz="6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       </a:t>
            </a:r>
            <a:r>
              <a:rPr lang="ru-RU" sz="6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6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использование при лепке пластического и конструктивного способов (тело с шеей, головой и хвостом лепить из одно­го куска, крылья, подставку из отдельных кусков, мелкие детали - гребень, бородку -  </a:t>
            </a:r>
            <a:r>
              <a:rPr lang="ru-RU" sz="64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налепами</a:t>
            </a:r>
            <a:r>
              <a:rPr lang="ru-RU" sz="6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l"/>
            <a:r>
              <a:rPr lang="ru-RU" sz="6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·      </a:t>
            </a:r>
            <a:r>
              <a:rPr lang="ru-RU" sz="6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6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 научиться делать «воланы», как важный элемент декорирования в     Дымковской игрушке </a:t>
            </a:r>
            <a:r>
              <a:rPr lang="ru-RU" sz="6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endParaRPr lang="ru-RU" sz="3600" dirty="0">
              <a:latin typeface="Segoe Script" panose="030B0504020000000003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6929176"/>
      </p:ext>
    </p:extLst>
  </p:cSld>
  <p:clrMapOvr>
    <a:masterClrMapping/>
  </p:clrMapOvr>
  <p:transition spd="med" advClick="0" advTm="1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3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047999" y="485775"/>
            <a:ext cx="8267701" cy="6078972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Дымковская игрушка</a:t>
            </a: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– один из старейших художественных промыслов России. Он существует более 400 лет и до сих пор не утратил своей популярности. Наоборот, пользуется неизменным успехом и в нашей стране и далеко за ее пределами. Родиной промысла является город Киров (ранее – Вятка и Хлынов), а точнее Дымковская слобода, ныне вошедшая в состав города.</a:t>
            </a:r>
            <a:endParaRPr lang="ru-RU" sz="20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Традиционные образы дымковских игрушек — барыня, домашние животные, индюк. Все они выполнены в ярких цветах, призывающих показать радость жизни. Дымковская игрушка, несмотря на каноничность, является эксклюзивной. Дело в том, то каждая мастерица пытается привнести в изделие свои авторские наработки. Поэтому невозможно найти две абсолютно одинаковые игрушки.</a:t>
            </a:r>
            <a:endParaRPr lang="ru-RU" sz="20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</a:pP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Среди самых популярных образов , которые «обыграны» в Дымковской игрушке , это «Индюк»</a:t>
            </a:r>
            <a:endParaRPr lang="ru-RU" sz="20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Индюк </a:t>
            </a: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— красочный, словно павлин, с характерной бородкой, украшенной золотой поталью. Размеры могут быть разными: от крошечных 5 см до внушительных 40 см;</a:t>
            </a:r>
            <a:endParaRPr lang="ru-RU" sz="20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054" y="213623"/>
            <a:ext cx="2209800" cy="323764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14" r="12542"/>
          <a:stretch/>
        </p:blipFill>
        <p:spPr>
          <a:xfrm>
            <a:off x="436054" y="3606883"/>
            <a:ext cx="2209800" cy="280987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911470371"/>
      </p:ext>
    </p:extLst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57500" y="1104900"/>
            <a:ext cx="6519661" cy="52322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800" b="1" u="sng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Приступаем к  выполнению игрушки</a:t>
            </a:r>
            <a:endParaRPr lang="ru-RU" sz="2800" b="1" u="sng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962025" y="271760"/>
            <a:ext cx="10315575" cy="584775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1600" b="1" u="sng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Оборудование</a:t>
            </a:r>
            <a:r>
              <a:rPr lang="ru-RU" sz="1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Наглядный материал: Дымковские игрушки – «Индюк» и «Курочка»; образцы игрушек (фото); у детей глина; стеки, дощечки, салфетки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325" y="1924824"/>
            <a:ext cx="3605768" cy="27043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3404" y="1959668"/>
            <a:ext cx="2232410" cy="29765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7216" y="1924824"/>
            <a:ext cx="2258542" cy="301138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7161" y="2015398"/>
            <a:ext cx="2190612" cy="29208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TextBox 7"/>
          <p:cNvSpPr txBox="1"/>
          <p:nvPr/>
        </p:nvSpPr>
        <p:spPr>
          <a:xfrm>
            <a:off x="498764" y="4821383"/>
            <a:ext cx="324323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Подготовили рабочее место:</a:t>
            </a:r>
          </a:p>
          <a:p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лину, стеки, воду и поролон, </a:t>
            </a:r>
          </a:p>
          <a:p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</a:t>
            </a:r>
            <a:r>
              <a:rPr lang="ru-RU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выглаживания</a:t>
            </a:r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игрушки.</a:t>
            </a:r>
          </a:p>
          <a:p>
            <a:endParaRPr lang="ru-RU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048298" y="4995949"/>
            <a:ext cx="260971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chemeClr val="bg1"/>
                </a:solidFill>
              </a:rPr>
              <a:t> Начинаем с придания кусочку глины конусообразной формы со скругленным основанием.</a:t>
            </a:r>
            <a:endParaRPr lang="ru-RU" sz="1600" b="1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876786" y="5070765"/>
            <a:ext cx="256382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Отделяем массу для</a:t>
            </a:r>
          </a:p>
          <a:p>
            <a:r>
              <a:rPr lang="ru-RU" sz="1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хвоста, перегнув конус.</a:t>
            </a:r>
            <a:endParaRPr lang="ru-RU" sz="16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9509760" y="5070766"/>
            <a:ext cx="234076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Перегнув конец </a:t>
            </a:r>
          </a:p>
          <a:p>
            <a:r>
              <a:rPr lang="ru-RU" sz="1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конуса, мы отделим </a:t>
            </a:r>
          </a:p>
          <a:p>
            <a:r>
              <a:rPr lang="ru-RU" sz="1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массу для головы</a:t>
            </a:r>
            <a:endParaRPr lang="ru-RU" sz="16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6927770"/>
      </p:ext>
    </p:extLst>
  </p:cSld>
  <p:clrMapOvr>
    <a:masterClrMapping/>
  </p:clrMapOvr>
  <p:transition spd="med" advClick="0" advTm="1000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904" y="1206158"/>
            <a:ext cx="3184511" cy="40119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9869" y="1196633"/>
            <a:ext cx="3763033" cy="41546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01" t="8746" r="5706" b="7331"/>
          <a:stretch/>
        </p:blipFill>
        <p:spPr>
          <a:xfrm>
            <a:off x="8222225" y="1206025"/>
            <a:ext cx="3207775" cy="41452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2438400" y="333375"/>
            <a:ext cx="7058025" cy="707886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Работаем над уточнением формы тела «Индюка», выравниваем и выглаживаем</a:t>
            </a:r>
            <a:endParaRPr lang="ru-RU" sz="2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71525" y="5372100"/>
            <a:ext cx="966142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 Широкую часть конуса, массу предназначенную для хвоста, </a:t>
            </a:r>
            <a:r>
              <a:rPr lang="ru-RU" b="1" dirty="0" err="1" smtClean="0">
                <a:solidFill>
                  <a:schemeClr val="bg1"/>
                </a:solidFill>
              </a:rPr>
              <a:t>уплощаем</a:t>
            </a:r>
            <a:r>
              <a:rPr lang="ru-RU" b="1" dirty="0" smtClean="0">
                <a:solidFill>
                  <a:schemeClr val="bg1"/>
                </a:solidFill>
              </a:rPr>
              <a:t>,  округляем, </a:t>
            </a:r>
          </a:p>
          <a:p>
            <a:r>
              <a:rPr lang="ru-RU" b="1" dirty="0" smtClean="0">
                <a:solidFill>
                  <a:schemeClr val="bg1"/>
                </a:solidFill>
              </a:rPr>
              <a:t>делаем веерообразным.  Уточняем форму головы, клюва. Выглаживаем,</a:t>
            </a:r>
          </a:p>
          <a:p>
            <a:r>
              <a:rPr lang="ru-RU" b="1" dirty="0" smtClean="0">
                <a:solidFill>
                  <a:schemeClr val="bg1"/>
                </a:solidFill>
              </a:rPr>
              <a:t> убираем шероховатости.  </a:t>
            </a:r>
            <a:endParaRPr lang="ru-RU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8277523"/>
      </p:ext>
    </p:extLst>
  </p:cSld>
  <p:clrMapOvr>
    <a:masterClrMapping/>
  </p:clrMapOvr>
  <p:transition spd="med" advClick="0" advTm="1000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142" y="1160547"/>
            <a:ext cx="3180096" cy="42401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6131" y="1217696"/>
            <a:ext cx="3180096" cy="42401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0775" y="1189122"/>
            <a:ext cx="3180096" cy="42401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3028950" y="485775"/>
            <a:ext cx="5486400" cy="40011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bg1"/>
                </a:solidFill>
              </a:rPr>
              <a:t>        Работа над подставкой (основанием)</a:t>
            </a:r>
            <a:endParaRPr lang="ru-RU" sz="2000" b="1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71525" y="5629275"/>
            <a:ext cx="981396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Для подставки скатать шарик, размером с грецкий орех (примерно, в зависимости от</a:t>
            </a:r>
          </a:p>
          <a:p>
            <a:r>
              <a:rPr lang="ru-RU" b="1" dirty="0" smtClean="0">
                <a:solidFill>
                  <a:schemeClr val="bg1"/>
                </a:solidFill>
              </a:rPr>
              <a:t> размеров тела «Индюка»). Примазать его к нижней части туловища.</a:t>
            </a:r>
            <a:endParaRPr lang="ru-RU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7985694"/>
      </p:ext>
    </p:extLst>
  </p:cSld>
  <p:clrMapOvr>
    <a:masterClrMapping/>
  </p:clrMapOvr>
  <p:transition spd="med" advClick="0" advTm="1000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8109289" y="665563"/>
            <a:ext cx="3568551" cy="40566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205" y="665563"/>
            <a:ext cx="3027835" cy="41142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71" b="8081"/>
          <a:stretch/>
        </p:blipFill>
        <p:spPr>
          <a:xfrm>
            <a:off x="4243868" y="665563"/>
            <a:ext cx="3370594" cy="40566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704850" y="5076825"/>
            <a:ext cx="1098230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   Уточняем форму подставки. Придаем ей форму усеченного конуса, слегка расширяя книзу</a:t>
            </a:r>
          </a:p>
          <a:p>
            <a:r>
              <a:rPr lang="ru-RU" b="1" dirty="0" smtClean="0">
                <a:solidFill>
                  <a:schemeClr val="bg1"/>
                </a:solidFill>
              </a:rPr>
              <a:t>В основании, снизу можно сделать углубление и отверстие вглубь туловища, для равномерного</a:t>
            </a:r>
          </a:p>
          <a:p>
            <a:r>
              <a:rPr lang="ru-RU" b="1" dirty="0" smtClean="0">
                <a:solidFill>
                  <a:schemeClr val="bg1"/>
                </a:solidFill>
              </a:rPr>
              <a:t>просыхания и чтобы избежать воздушной прослойки между деталями.</a:t>
            </a:r>
            <a:endParaRPr lang="ru-RU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6553505"/>
      </p:ext>
    </p:extLst>
  </p:cSld>
  <p:clrMapOvr>
    <a:masterClrMapping/>
  </p:clrMapOvr>
  <p:transition spd="med" advClick="0" advTm="1000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554" t="4404" b="18847"/>
          <a:stretch/>
        </p:blipFill>
        <p:spPr>
          <a:xfrm>
            <a:off x="306503" y="1384300"/>
            <a:ext cx="3541596" cy="35687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0049" y="1384300"/>
            <a:ext cx="3648075" cy="35330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39" b="25556"/>
          <a:stretch/>
        </p:blipFill>
        <p:spPr>
          <a:xfrm>
            <a:off x="8204665" y="1384300"/>
            <a:ext cx="3688892" cy="35330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3295650" y="495300"/>
            <a:ext cx="5798190" cy="40011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chemeClr val="bg1"/>
                </a:solidFill>
              </a:rPr>
              <a:t>Начинаем декорирование. Борода «Индюка»</a:t>
            </a:r>
            <a:endParaRPr lang="ru-RU" sz="2000" b="1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47700" y="5143500"/>
            <a:ext cx="1092440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  Раскатать жгутик, толщиной 5-7 мм. и разделить его с помощью стека на несколько кусочков.</a:t>
            </a:r>
          </a:p>
          <a:p>
            <a:r>
              <a:rPr lang="ru-RU" b="1" dirty="0" smtClean="0">
                <a:solidFill>
                  <a:schemeClr val="bg1"/>
                </a:solidFill>
              </a:rPr>
              <a:t>Затем скатать шарики величиной с горошину (примерно). </a:t>
            </a:r>
            <a:endParaRPr lang="ru-RU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9436197"/>
      </p:ext>
    </p:extLst>
  </p:cSld>
  <p:clrMapOvr>
    <a:masterClrMapping/>
  </p:clrMapOvr>
  <p:transition spd="med" advClick="0" advTm="1000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950" y="603250"/>
            <a:ext cx="3181350" cy="4241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7700" y="603250"/>
            <a:ext cx="3181350" cy="4241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0563" y="603250"/>
            <a:ext cx="3186111" cy="42481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809625" y="5372100"/>
            <a:ext cx="1135054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Готовые шарики , можно по 2 или 3 в ряд, примазываем к шее индюка, скользящими движениями.</a:t>
            </a:r>
          </a:p>
          <a:p>
            <a:r>
              <a:rPr lang="ru-RU" b="1" dirty="0" smtClean="0">
                <a:solidFill>
                  <a:schemeClr val="bg1"/>
                </a:solidFill>
              </a:rPr>
              <a:t>Важно начинать с нижнего ряда!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49714454"/>
      </p:ext>
    </p:extLst>
  </p:cSld>
  <p:clrMapOvr>
    <a:masterClrMapping/>
  </p:clrMapOvr>
  <p:transition spd="med" advClick="0" advTm="1000">
    <p:push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Gallery">
  <a:themeElements>
    <a:clrScheme name="Gallery">
      <a:dk1>
        <a:sysClr val="windowText" lastClr="000000"/>
      </a:dk1>
      <a:lt1>
        <a:sysClr val="window" lastClr="FFFFFF"/>
      </a:lt1>
      <a:dk2>
        <a:srgbClr val="454545"/>
      </a:dk2>
      <a:lt2>
        <a:srgbClr val="DFD9D5"/>
      </a:lt2>
      <a:accent1>
        <a:srgbClr val="FB8C29"/>
      </a:accent1>
      <a:accent2>
        <a:srgbClr val="F2C351"/>
      </a:accent2>
      <a:accent3>
        <a:srgbClr val="D0CBA5"/>
      </a:accent3>
      <a:accent4>
        <a:srgbClr val="A2C476"/>
      </a:accent4>
      <a:accent5>
        <a:srgbClr val="57C293"/>
      </a:accent5>
      <a:accent6>
        <a:srgbClr val="06BFDE"/>
      </a:accent6>
      <a:hlink>
        <a:srgbClr val="FBAE29"/>
      </a:hlink>
      <a:folHlink>
        <a:srgbClr val="EDC47E"/>
      </a:folHlink>
    </a:clrScheme>
    <a:fontScheme name="Gallery">
      <a:majorFont>
        <a:latin typeface="Rockwell" panose="02060603020205020403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Rockwell" panose="02060603020205020403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Gallery">
      <a:fillStyleLst>
        <a:solidFill>
          <a:schemeClr val="phClr"/>
        </a:solidFill>
        <a:gradFill rotWithShape="1">
          <a:gsLst>
            <a:gs pos="0">
              <a:schemeClr val="phClr">
                <a:tint val="54000"/>
                <a:alpha val="100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8000"/>
                <a:satMod val="130000"/>
                <a:lumMod val="92000"/>
              </a:schemeClr>
            </a:gs>
            <a:gs pos="100000">
              <a:schemeClr val="phClr">
                <a:shade val="78000"/>
                <a:satMod val="130000"/>
                <a:lumMod val="92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0800" dist="50800" dir="5400000" sx="96000" sy="96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080000"/>
            </a:lightRig>
          </a:scene3d>
          <a:sp3d>
            <a:bevelT w="38100" h="12700" prst="softRound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tint val="94000"/>
                <a:satMod val="80000"/>
                <a:lumMod val="106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allery" id="{BBFCD31E-59A1-489D-B089-A3EAD7CAE12E}" vid="{BB5F5D82-B5E9-469E-A815-C655ED4AF243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Галерея</Template>
  <TotalTime>234</TotalTime>
  <Words>522</Words>
  <Application>Microsoft Office PowerPoint</Application>
  <PresentationFormat>Широкоэкранный</PresentationFormat>
  <Paragraphs>61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2" baseType="lpstr">
      <vt:lpstr>Arial</vt:lpstr>
      <vt:lpstr>Arial Black</vt:lpstr>
      <vt:lpstr>Calibri</vt:lpstr>
      <vt:lpstr>Rockwell</vt:lpstr>
      <vt:lpstr>Segoe Script</vt:lpstr>
      <vt:lpstr>Times New Roman</vt:lpstr>
      <vt:lpstr>Gallery</vt:lpstr>
      <vt:lpstr>«Дымковская игрушка. Индюк.»</vt:lpstr>
      <vt:lpstr>  Тема урока: Дымковская игрушка. Лепка «индюка» Цель:   воспитание  интереса к народной глиняной игрушке, уважение к традициям русских народных промыслов.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Дымковская игрушка Индюк</dc:title>
  <dc:creator>Admin</dc:creator>
  <cp:lastModifiedBy>Admin</cp:lastModifiedBy>
  <cp:revision>27</cp:revision>
  <dcterms:created xsi:type="dcterms:W3CDTF">2025-08-04T16:45:22Z</dcterms:created>
  <dcterms:modified xsi:type="dcterms:W3CDTF">2025-08-10T13:51:57Z</dcterms:modified>
</cp:coreProperties>
</file>