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5" r:id="rId3"/>
    <p:sldId id="266" r:id="rId4"/>
    <p:sldId id="267" r:id="rId5"/>
    <p:sldId id="270" r:id="rId6"/>
    <p:sldId id="271" r:id="rId7"/>
    <p:sldId id="272" r:id="rId8"/>
    <p:sldId id="263" r:id="rId9"/>
    <p:sldId id="292" r:id="rId10"/>
    <p:sldId id="264" r:id="rId11"/>
    <p:sldId id="289" r:id="rId12"/>
    <p:sldId id="262" r:id="rId13"/>
    <p:sldId id="285" r:id="rId14"/>
    <p:sldId id="274" r:id="rId15"/>
    <p:sldId id="277" r:id="rId16"/>
    <p:sldId id="278" r:id="rId17"/>
    <p:sldId id="279" r:id="rId18"/>
    <p:sldId id="282" r:id="rId19"/>
    <p:sldId id="310" r:id="rId20"/>
    <p:sldId id="309" r:id="rId21"/>
    <p:sldId id="283" r:id="rId22"/>
    <p:sldId id="284" r:id="rId23"/>
    <p:sldId id="260" r:id="rId24"/>
    <p:sldId id="312" r:id="rId25"/>
    <p:sldId id="296" r:id="rId26"/>
    <p:sldId id="286" r:id="rId27"/>
  </p:sldIdLst>
  <p:sldSz cx="9144000" cy="6858000" type="screen4x3"/>
  <p:notesSz cx="6858000" cy="9144000"/>
  <p:custDataLst>
    <p:tags r:id="rId3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>
        <p:scale>
          <a:sx n="100" d="100"/>
          <a:sy n="100" d="100"/>
        </p:scale>
        <p:origin x="-516" y="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6DE292-76DE-44FD-B08E-3A8680FA00F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63DDFD-F447-4850-9ABB-5E518AC1B49C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САМООБРАЗОВАНИЕ</a:t>
          </a:r>
          <a:endParaRPr lang="ru-RU" dirty="0">
            <a:solidFill>
              <a:schemeClr val="bg1"/>
            </a:solidFill>
          </a:endParaRPr>
        </a:p>
      </dgm:t>
    </dgm:pt>
    <dgm:pt modelId="{7528B61C-9C25-4FB7-942B-28A20AF15379}" type="parTrans" cxnId="{9051E2B6-323E-4979-BB77-26E2E23D1BBF}">
      <dgm:prSet/>
      <dgm:spPr/>
      <dgm:t>
        <a:bodyPr/>
        <a:lstStyle/>
        <a:p>
          <a:endParaRPr lang="ru-RU"/>
        </a:p>
      </dgm:t>
    </dgm:pt>
    <dgm:pt modelId="{8C83A082-C087-4427-BFEC-B2B41DE7C00A}" type="sibTrans" cxnId="{9051E2B6-323E-4979-BB77-26E2E23D1BBF}">
      <dgm:prSet/>
      <dgm:spPr/>
      <dgm:t>
        <a:bodyPr/>
        <a:lstStyle/>
        <a:p>
          <a:endParaRPr lang="ru-RU"/>
        </a:p>
      </dgm:t>
    </dgm:pt>
    <dgm:pt modelId="{821A83CD-2B1C-45C9-BC4F-9D83A1FC4013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Исследовательская деятельность</a:t>
          </a:r>
          <a:endParaRPr lang="ru-RU" sz="1200" dirty="0"/>
        </a:p>
      </dgm:t>
    </dgm:pt>
    <dgm:pt modelId="{50A2163E-397B-41C1-96AA-4906D570A5CC}" type="parTrans" cxnId="{6FC8E8C4-2103-4108-A087-A196F480BFAE}">
      <dgm:prSet/>
      <dgm:spPr/>
      <dgm:t>
        <a:bodyPr/>
        <a:lstStyle/>
        <a:p>
          <a:endParaRPr lang="ru-RU"/>
        </a:p>
      </dgm:t>
    </dgm:pt>
    <dgm:pt modelId="{9DCB9E44-2054-4DCF-91E1-8EE856543CE3}" type="sibTrans" cxnId="{6FC8E8C4-2103-4108-A087-A196F480BFAE}">
      <dgm:prSet/>
      <dgm:spPr/>
      <dgm:t>
        <a:bodyPr/>
        <a:lstStyle/>
        <a:p>
          <a:endParaRPr lang="ru-RU"/>
        </a:p>
      </dgm:t>
    </dgm:pt>
    <dgm:pt modelId="{87E96890-5CA4-4E33-885C-4A1E299DA835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Курсы повышения квалификации</a:t>
          </a:r>
          <a:endParaRPr lang="ru-RU" dirty="0">
            <a:solidFill>
              <a:srgbClr val="7030A0"/>
            </a:solidFill>
          </a:endParaRPr>
        </a:p>
      </dgm:t>
    </dgm:pt>
    <dgm:pt modelId="{CC34C0EB-5AE1-48C0-88FB-255A7C871FDA}" type="parTrans" cxnId="{DC9F7E75-58B4-4296-8132-ABD387E976A5}">
      <dgm:prSet/>
      <dgm:spPr/>
      <dgm:t>
        <a:bodyPr/>
        <a:lstStyle/>
        <a:p>
          <a:endParaRPr lang="ru-RU"/>
        </a:p>
      </dgm:t>
    </dgm:pt>
    <dgm:pt modelId="{12FC4B30-CB3F-44C2-8F11-1C777B68E603}" type="sibTrans" cxnId="{DC9F7E75-58B4-4296-8132-ABD387E976A5}">
      <dgm:prSet/>
      <dgm:spPr/>
      <dgm:t>
        <a:bodyPr/>
        <a:lstStyle/>
        <a:p>
          <a:endParaRPr lang="ru-RU"/>
        </a:p>
      </dgm:t>
    </dgm:pt>
    <dgm:pt modelId="{701F83DA-24E4-412D-A5BF-3A81CE0B5025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Педагогические технологии</a:t>
          </a:r>
          <a:endParaRPr lang="ru-RU" dirty="0"/>
        </a:p>
      </dgm:t>
    </dgm:pt>
    <dgm:pt modelId="{C882F83C-8689-40A6-8ED6-1A7D18DEB906}" type="parTrans" cxnId="{07EB44B1-208B-4CCA-B066-E962DD99DDF7}">
      <dgm:prSet/>
      <dgm:spPr/>
      <dgm:t>
        <a:bodyPr/>
        <a:lstStyle/>
        <a:p>
          <a:endParaRPr lang="ru-RU"/>
        </a:p>
      </dgm:t>
    </dgm:pt>
    <dgm:pt modelId="{CEAC98C5-4883-4E57-80E3-0AC13D6FB014}" type="sibTrans" cxnId="{07EB44B1-208B-4CCA-B066-E962DD99DDF7}">
      <dgm:prSet/>
      <dgm:spPr/>
      <dgm:t>
        <a:bodyPr/>
        <a:lstStyle/>
        <a:p>
          <a:endParaRPr lang="ru-RU"/>
        </a:p>
      </dgm:t>
    </dgm:pt>
    <dgm:pt modelId="{E8634ED3-5394-437E-9949-F42709CE4A9F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Сетевые </a:t>
          </a:r>
        </a:p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педагогические</a:t>
          </a:r>
        </a:p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сообщества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1CCABD39-99A1-47EA-94B4-95BEF93AC718}" type="parTrans" cxnId="{B707F0EC-A827-4ABB-94A2-72D257D400C7}">
      <dgm:prSet/>
      <dgm:spPr/>
      <dgm:t>
        <a:bodyPr/>
        <a:lstStyle/>
        <a:p>
          <a:endParaRPr lang="ru-RU"/>
        </a:p>
      </dgm:t>
    </dgm:pt>
    <dgm:pt modelId="{3EC4168D-F3A3-4F1E-A4F2-A3A57034249E}" type="sibTrans" cxnId="{B707F0EC-A827-4ABB-94A2-72D257D400C7}">
      <dgm:prSet/>
      <dgm:spPr/>
      <dgm:t>
        <a:bodyPr/>
        <a:lstStyle/>
        <a:p>
          <a:endParaRPr lang="ru-RU"/>
        </a:p>
      </dgm:t>
    </dgm:pt>
    <dgm:pt modelId="{41BD1106-2EDB-4F28-B21C-F2EAEACC3C88}" type="pres">
      <dgm:prSet presAssocID="{A76DE292-76DE-44FD-B08E-3A8680FA00F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0162BA-5AEB-43C0-A6A0-48657A803053}" type="pres">
      <dgm:prSet presAssocID="{3F63DDFD-F447-4850-9ABB-5E518AC1B49C}" presName="centerShape" presStyleLbl="node0" presStyleIdx="0" presStyleCnt="1" custScaleX="145978" custScaleY="125562"/>
      <dgm:spPr/>
      <dgm:t>
        <a:bodyPr/>
        <a:lstStyle/>
        <a:p>
          <a:endParaRPr lang="ru-RU"/>
        </a:p>
      </dgm:t>
    </dgm:pt>
    <dgm:pt modelId="{2C38B03C-28F0-419C-8DBD-DC1DE1784DC5}" type="pres">
      <dgm:prSet presAssocID="{821A83CD-2B1C-45C9-BC4F-9D83A1FC4013}" presName="node" presStyleLbl="node1" presStyleIdx="0" presStyleCnt="4" custScaleX="141232" custScaleY="108533" custRadScaleRad="115445" custRadScaleInc="-10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19CDE-867F-423B-BF94-ABE92DAC2630}" type="pres">
      <dgm:prSet presAssocID="{821A83CD-2B1C-45C9-BC4F-9D83A1FC4013}" presName="dummy" presStyleCnt="0"/>
      <dgm:spPr/>
    </dgm:pt>
    <dgm:pt modelId="{0FEE168E-6754-4A42-BA38-9F1693A5944B}" type="pres">
      <dgm:prSet presAssocID="{9DCB9E44-2054-4DCF-91E1-8EE856543CE3}" presName="sibTrans" presStyleLbl="sibTrans2D1" presStyleIdx="0" presStyleCnt="4"/>
      <dgm:spPr/>
      <dgm:t>
        <a:bodyPr/>
        <a:lstStyle/>
        <a:p>
          <a:endParaRPr lang="ru-RU"/>
        </a:p>
      </dgm:t>
    </dgm:pt>
    <dgm:pt modelId="{F7C05122-F4BC-42ED-9CFC-20FF36659425}" type="pres">
      <dgm:prSet presAssocID="{87E96890-5CA4-4E33-885C-4A1E299DA835}" presName="node" presStyleLbl="node1" presStyleIdx="1" presStyleCnt="4" custScaleX="127421" custScaleY="122314" custRadScaleRad="123022" custRadScaleInc="-70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FC7641-2386-4452-99DD-9FD855020176}" type="pres">
      <dgm:prSet presAssocID="{87E96890-5CA4-4E33-885C-4A1E299DA835}" presName="dummy" presStyleCnt="0"/>
      <dgm:spPr/>
    </dgm:pt>
    <dgm:pt modelId="{C03119BA-D500-4924-AD6F-4228FB51CA3A}" type="pres">
      <dgm:prSet presAssocID="{12FC4B30-CB3F-44C2-8F11-1C777B68E60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4D333C6-ED7D-43A6-BCEE-C1DD0C337F35}" type="pres">
      <dgm:prSet presAssocID="{701F83DA-24E4-412D-A5BF-3A81CE0B5025}" presName="node" presStyleLbl="node1" presStyleIdx="2" presStyleCnt="4" custScaleX="123127" custScaleY="106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CEB8B-6FDA-4533-BD23-85535FE6E7D1}" type="pres">
      <dgm:prSet presAssocID="{701F83DA-24E4-412D-A5BF-3A81CE0B5025}" presName="dummy" presStyleCnt="0"/>
      <dgm:spPr/>
    </dgm:pt>
    <dgm:pt modelId="{0F4383A5-18D6-453A-9A9C-7D5562B21DFD}" type="pres">
      <dgm:prSet presAssocID="{CEAC98C5-4883-4E57-80E3-0AC13D6FB01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B8A93E8E-40F7-4326-A9AC-E16BF5669626}" type="pres">
      <dgm:prSet presAssocID="{E8634ED3-5394-437E-9949-F42709CE4A9F}" presName="node" presStyleLbl="node1" presStyleIdx="3" presStyleCnt="4" custScaleX="124248" custScaleY="112025" custRadScaleRad="124666" custRadScaleInc="-4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ECCE0-2088-4928-BCCB-306CC594C933}" type="pres">
      <dgm:prSet presAssocID="{E8634ED3-5394-437E-9949-F42709CE4A9F}" presName="dummy" presStyleCnt="0"/>
      <dgm:spPr/>
    </dgm:pt>
    <dgm:pt modelId="{7D1AAC0D-8EC7-438E-B406-14006549EDD3}" type="pres">
      <dgm:prSet presAssocID="{3EC4168D-F3A3-4F1E-A4F2-A3A57034249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C9F7E75-58B4-4296-8132-ABD387E976A5}" srcId="{3F63DDFD-F447-4850-9ABB-5E518AC1B49C}" destId="{87E96890-5CA4-4E33-885C-4A1E299DA835}" srcOrd="1" destOrd="0" parTransId="{CC34C0EB-5AE1-48C0-88FB-255A7C871FDA}" sibTransId="{12FC4B30-CB3F-44C2-8F11-1C777B68E603}"/>
    <dgm:cxn modelId="{34435CA8-73A0-47ED-A049-0FEA93F91D85}" type="presOf" srcId="{A76DE292-76DE-44FD-B08E-3A8680FA00F2}" destId="{41BD1106-2EDB-4F28-B21C-F2EAEACC3C88}" srcOrd="0" destOrd="0" presId="urn:microsoft.com/office/officeart/2005/8/layout/radial6"/>
    <dgm:cxn modelId="{E39DF2EA-F139-4755-97CA-31D7E108E998}" type="presOf" srcId="{12FC4B30-CB3F-44C2-8F11-1C777B68E603}" destId="{C03119BA-D500-4924-AD6F-4228FB51CA3A}" srcOrd="0" destOrd="0" presId="urn:microsoft.com/office/officeart/2005/8/layout/radial6"/>
    <dgm:cxn modelId="{B0354447-2CC3-4C3A-A858-00ECC3BACB6A}" type="presOf" srcId="{9DCB9E44-2054-4DCF-91E1-8EE856543CE3}" destId="{0FEE168E-6754-4A42-BA38-9F1693A5944B}" srcOrd="0" destOrd="0" presId="urn:microsoft.com/office/officeart/2005/8/layout/radial6"/>
    <dgm:cxn modelId="{9051E2B6-323E-4979-BB77-26E2E23D1BBF}" srcId="{A76DE292-76DE-44FD-B08E-3A8680FA00F2}" destId="{3F63DDFD-F447-4850-9ABB-5E518AC1B49C}" srcOrd="0" destOrd="0" parTransId="{7528B61C-9C25-4FB7-942B-28A20AF15379}" sibTransId="{8C83A082-C087-4427-BFEC-B2B41DE7C00A}"/>
    <dgm:cxn modelId="{47BFB824-E8A8-446D-A204-A4DD03D96D95}" type="presOf" srcId="{E8634ED3-5394-437E-9949-F42709CE4A9F}" destId="{B8A93E8E-40F7-4326-A9AC-E16BF5669626}" srcOrd="0" destOrd="0" presId="urn:microsoft.com/office/officeart/2005/8/layout/radial6"/>
    <dgm:cxn modelId="{26D9D445-283B-4C5F-8640-B9CC23243EE2}" type="presOf" srcId="{3F63DDFD-F447-4850-9ABB-5E518AC1B49C}" destId="{0D0162BA-5AEB-43C0-A6A0-48657A803053}" srcOrd="0" destOrd="0" presId="urn:microsoft.com/office/officeart/2005/8/layout/radial6"/>
    <dgm:cxn modelId="{6FC8E8C4-2103-4108-A087-A196F480BFAE}" srcId="{3F63DDFD-F447-4850-9ABB-5E518AC1B49C}" destId="{821A83CD-2B1C-45C9-BC4F-9D83A1FC4013}" srcOrd="0" destOrd="0" parTransId="{50A2163E-397B-41C1-96AA-4906D570A5CC}" sibTransId="{9DCB9E44-2054-4DCF-91E1-8EE856543CE3}"/>
    <dgm:cxn modelId="{CC9B893E-A3A1-4382-A059-B69B28D3BA57}" type="presOf" srcId="{CEAC98C5-4883-4E57-80E3-0AC13D6FB014}" destId="{0F4383A5-18D6-453A-9A9C-7D5562B21DFD}" srcOrd="0" destOrd="0" presId="urn:microsoft.com/office/officeart/2005/8/layout/radial6"/>
    <dgm:cxn modelId="{1F15F352-EC3A-4E78-84CA-1A23F31A60CF}" type="presOf" srcId="{701F83DA-24E4-412D-A5BF-3A81CE0B5025}" destId="{24D333C6-ED7D-43A6-BCEE-C1DD0C337F35}" srcOrd="0" destOrd="0" presId="urn:microsoft.com/office/officeart/2005/8/layout/radial6"/>
    <dgm:cxn modelId="{68A6A672-C727-4A5C-8B9E-A3CC464E7746}" type="presOf" srcId="{3EC4168D-F3A3-4F1E-A4F2-A3A57034249E}" destId="{7D1AAC0D-8EC7-438E-B406-14006549EDD3}" srcOrd="0" destOrd="0" presId="urn:microsoft.com/office/officeart/2005/8/layout/radial6"/>
    <dgm:cxn modelId="{B707F0EC-A827-4ABB-94A2-72D257D400C7}" srcId="{3F63DDFD-F447-4850-9ABB-5E518AC1B49C}" destId="{E8634ED3-5394-437E-9949-F42709CE4A9F}" srcOrd="3" destOrd="0" parTransId="{1CCABD39-99A1-47EA-94B4-95BEF93AC718}" sibTransId="{3EC4168D-F3A3-4F1E-A4F2-A3A57034249E}"/>
    <dgm:cxn modelId="{D9DE72C7-28D5-4552-B2A8-56D74A1E213E}" type="presOf" srcId="{87E96890-5CA4-4E33-885C-4A1E299DA835}" destId="{F7C05122-F4BC-42ED-9CFC-20FF36659425}" srcOrd="0" destOrd="0" presId="urn:microsoft.com/office/officeart/2005/8/layout/radial6"/>
    <dgm:cxn modelId="{07EB44B1-208B-4CCA-B066-E962DD99DDF7}" srcId="{3F63DDFD-F447-4850-9ABB-5E518AC1B49C}" destId="{701F83DA-24E4-412D-A5BF-3A81CE0B5025}" srcOrd="2" destOrd="0" parTransId="{C882F83C-8689-40A6-8ED6-1A7D18DEB906}" sibTransId="{CEAC98C5-4883-4E57-80E3-0AC13D6FB014}"/>
    <dgm:cxn modelId="{97D64EA2-35F3-4076-AFAF-27AA45AB1852}" type="presOf" srcId="{821A83CD-2B1C-45C9-BC4F-9D83A1FC4013}" destId="{2C38B03C-28F0-419C-8DBD-DC1DE1784DC5}" srcOrd="0" destOrd="0" presId="urn:microsoft.com/office/officeart/2005/8/layout/radial6"/>
    <dgm:cxn modelId="{66EDE27C-E175-4DD1-8C40-0FA5DC46CBE6}" type="presParOf" srcId="{41BD1106-2EDB-4F28-B21C-F2EAEACC3C88}" destId="{0D0162BA-5AEB-43C0-A6A0-48657A803053}" srcOrd="0" destOrd="0" presId="urn:microsoft.com/office/officeart/2005/8/layout/radial6"/>
    <dgm:cxn modelId="{29A8A4ED-2AFB-46BA-A1B3-97E9A814B31A}" type="presParOf" srcId="{41BD1106-2EDB-4F28-B21C-F2EAEACC3C88}" destId="{2C38B03C-28F0-419C-8DBD-DC1DE1784DC5}" srcOrd="1" destOrd="0" presId="urn:microsoft.com/office/officeart/2005/8/layout/radial6"/>
    <dgm:cxn modelId="{508094F5-F8AD-4F8F-8B0A-2A1A9D748650}" type="presParOf" srcId="{41BD1106-2EDB-4F28-B21C-F2EAEACC3C88}" destId="{96A19CDE-867F-423B-BF94-ABE92DAC2630}" srcOrd="2" destOrd="0" presId="urn:microsoft.com/office/officeart/2005/8/layout/radial6"/>
    <dgm:cxn modelId="{5F0ED6EA-BF08-427D-A0C3-3ADE8603E728}" type="presParOf" srcId="{41BD1106-2EDB-4F28-B21C-F2EAEACC3C88}" destId="{0FEE168E-6754-4A42-BA38-9F1693A5944B}" srcOrd="3" destOrd="0" presId="urn:microsoft.com/office/officeart/2005/8/layout/radial6"/>
    <dgm:cxn modelId="{A0BCAAE5-DBCC-45C0-B8FF-415C433F9F1B}" type="presParOf" srcId="{41BD1106-2EDB-4F28-B21C-F2EAEACC3C88}" destId="{F7C05122-F4BC-42ED-9CFC-20FF36659425}" srcOrd="4" destOrd="0" presId="urn:microsoft.com/office/officeart/2005/8/layout/radial6"/>
    <dgm:cxn modelId="{633F8D68-E806-49C3-8D31-E45BDCCA54B4}" type="presParOf" srcId="{41BD1106-2EDB-4F28-B21C-F2EAEACC3C88}" destId="{FEFC7641-2386-4452-99DD-9FD855020176}" srcOrd="5" destOrd="0" presId="urn:microsoft.com/office/officeart/2005/8/layout/radial6"/>
    <dgm:cxn modelId="{12E32EA0-5D29-472D-80C0-33F1324B959F}" type="presParOf" srcId="{41BD1106-2EDB-4F28-B21C-F2EAEACC3C88}" destId="{C03119BA-D500-4924-AD6F-4228FB51CA3A}" srcOrd="6" destOrd="0" presId="urn:microsoft.com/office/officeart/2005/8/layout/radial6"/>
    <dgm:cxn modelId="{A9AC321D-1CD5-44D6-B271-1E9F0F735091}" type="presParOf" srcId="{41BD1106-2EDB-4F28-B21C-F2EAEACC3C88}" destId="{24D333C6-ED7D-43A6-BCEE-C1DD0C337F35}" srcOrd="7" destOrd="0" presId="urn:microsoft.com/office/officeart/2005/8/layout/radial6"/>
    <dgm:cxn modelId="{21DBD04E-7D3D-429B-8958-6B8D12B5196D}" type="presParOf" srcId="{41BD1106-2EDB-4F28-B21C-F2EAEACC3C88}" destId="{C7DCEB8B-6FDA-4533-BD23-85535FE6E7D1}" srcOrd="8" destOrd="0" presId="urn:microsoft.com/office/officeart/2005/8/layout/radial6"/>
    <dgm:cxn modelId="{B94F7694-6DE8-4FC4-BD04-4CC04783AE36}" type="presParOf" srcId="{41BD1106-2EDB-4F28-B21C-F2EAEACC3C88}" destId="{0F4383A5-18D6-453A-9A9C-7D5562B21DFD}" srcOrd="9" destOrd="0" presId="urn:microsoft.com/office/officeart/2005/8/layout/radial6"/>
    <dgm:cxn modelId="{00B747DF-6C6B-4E89-904E-145936CB5F01}" type="presParOf" srcId="{41BD1106-2EDB-4F28-B21C-F2EAEACC3C88}" destId="{B8A93E8E-40F7-4326-A9AC-E16BF5669626}" srcOrd="10" destOrd="0" presId="urn:microsoft.com/office/officeart/2005/8/layout/radial6"/>
    <dgm:cxn modelId="{96AE3C16-55C8-4A62-A128-C6E16A972B24}" type="presParOf" srcId="{41BD1106-2EDB-4F28-B21C-F2EAEACC3C88}" destId="{DC5ECCE0-2088-4928-BCCB-306CC594C933}" srcOrd="11" destOrd="0" presId="urn:microsoft.com/office/officeart/2005/8/layout/radial6"/>
    <dgm:cxn modelId="{E7D7A31C-AAEC-4C16-8612-6BAAB23904E2}" type="presParOf" srcId="{41BD1106-2EDB-4F28-B21C-F2EAEACC3C88}" destId="{7D1AAC0D-8EC7-438E-B406-14006549EDD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1AAC0D-8EC7-438E-B406-14006549EDD3}">
      <dsp:nvSpPr>
        <dsp:cNvPr id="0" name=""/>
        <dsp:cNvSpPr/>
      </dsp:nvSpPr>
      <dsp:spPr>
        <a:xfrm>
          <a:off x="1317652" y="699675"/>
          <a:ext cx="4874417" cy="4874417"/>
        </a:xfrm>
        <a:prstGeom prst="blockArc">
          <a:avLst>
            <a:gd name="adj1" fmla="val 10628867"/>
            <a:gd name="adj2" fmla="val 1684176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4383A5-18D6-453A-9A9C-7D5562B21DFD}">
      <dsp:nvSpPr>
        <dsp:cNvPr id="0" name=""/>
        <dsp:cNvSpPr/>
      </dsp:nvSpPr>
      <dsp:spPr>
        <a:xfrm>
          <a:off x="1320598" y="814343"/>
          <a:ext cx="4874417" cy="4874417"/>
        </a:xfrm>
        <a:prstGeom prst="blockArc">
          <a:avLst>
            <a:gd name="adj1" fmla="val 4544691"/>
            <a:gd name="adj2" fmla="val 10794518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3119BA-D500-4924-AD6F-4228FB51CA3A}">
      <dsp:nvSpPr>
        <dsp:cNvPr id="0" name=""/>
        <dsp:cNvSpPr/>
      </dsp:nvSpPr>
      <dsp:spPr>
        <a:xfrm>
          <a:off x="2459218" y="806010"/>
          <a:ext cx="4874417" cy="4874417"/>
        </a:xfrm>
        <a:prstGeom prst="blockArc">
          <a:avLst>
            <a:gd name="adj1" fmla="val 21349747"/>
            <a:gd name="adj2" fmla="val 6204993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EE168E-6754-4A42-BA38-9F1693A5944B}">
      <dsp:nvSpPr>
        <dsp:cNvPr id="0" name=""/>
        <dsp:cNvSpPr/>
      </dsp:nvSpPr>
      <dsp:spPr>
        <a:xfrm>
          <a:off x="2452918" y="637818"/>
          <a:ext cx="4874417" cy="4874417"/>
        </a:xfrm>
        <a:prstGeom prst="blockArc">
          <a:avLst>
            <a:gd name="adj1" fmla="val 15183986"/>
            <a:gd name="adj2" fmla="val 21592838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0162BA-5AEB-43C0-A6A0-48657A803053}">
      <dsp:nvSpPr>
        <dsp:cNvPr id="0" name=""/>
        <dsp:cNvSpPr/>
      </dsp:nvSpPr>
      <dsp:spPr>
        <a:xfrm>
          <a:off x="2707578" y="1770661"/>
          <a:ext cx="3272910" cy="2815172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САМООБРАЗОВАНИЕ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707578" y="1770661"/>
        <a:ext cx="3272910" cy="2815172"/>
      </dsp:txXfrm>
    </dsp:sp>
    <dsp:sp modelId="{2C38B03C-28F0-419C-8DBD-DC1DE1784DC5}">
      <dsp:nvSpPr>
        <dsp:cNvPr id="0" name=""/>
        <dsp:cNvSpPr/>
      </dsp:nvSpPr>
      <dsp:spPr>
        <a:xfrm>
          <a:off x="3088439" y="-54141"/>
          <a:ext cx="2216551" cy="1703360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Исследовательская деятельность</a:t>
          </a:r>
          <a:endParaRPr lang="ru-RU" sz="1200" kern="1200" dirty="0"/>
        </a:p>
      </dsp:txBody>
      <dsp:txXfrm>
        <a:off x="3088439" y="-54141"/>
        <a:ext cx="2216551" cy="1703360"/>
      </dsp:txXfrm>
    </dsp:sp>
    <dsp:sp modelId="{F7C05122-F4BC-42ED-9CFC-20FF36659425}">
      <dsp:nvSpPr>
        <dsp:cNvPr id="0" name=""/>
        <dsp:cNvSpPr/>
      </dsp:nvSpPr>
      <dsp:spPr>
        <a:xfrm>
          <a:off x="6270932" y="2110244"/>
          <a:ext cx="1999796" cy="1919645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Курсы повышения квалификации</a:t>
          </a:r>
          <a:endParaRPr lang="ru-RU" sz="1400" kern="1200" dirty="0">
            <a:solidFill>
              <a:srgbClr val="7030A0"/>
            </a:solidFill>
          </a:endParaRPr>
        </a:p>
      </dsp:txBody>
      <dsp:txXfrm>
        <a:off x="6270932" y="2110244"/>
        <a:ext cx="1999796" cy="1919645"/>
      </dsp:txXfrm>
    </dsp:sp>
    <dsp:sp modelId="{24D333C6-ED7D-43A6-BCEE-C1DD0C337F35}">
      <dsp:nvSpPr>
        <dsp:cNvPr id="0" name=""/>
        <dsp:cNvSpPr/>
      </dsp:nvSpPr>
      <dsp:spPr>
        <a:xfrm>
          <a:off x="3377831" y="4727066"/>
          <a:ext cx="1932404" cy="1663779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Педагогические технологии</a:t>
          </a:r>
          <a:endParaRPr lang="ru-RU" sz="1400" kern="1200" dirty="0"/>
        </a:p>
      </dsp:txBody>
      <dsp:txXfrm>
        <a:off x="3377831" y="4727066"/>
        <a:ext cx="1932404" cy="1663779"/>
      </dsp:txXfrm>
    </dsp:sp>
    <dsp:sp modelId="{B8A93E8E-40F7-4326-A9AC-E16BF5669626}">
      <dsp:nvSpPr>
        <dsp:cNvPr id="0" name=""/>
        <dsp:cNvSpPr/>
      </dsp:nvSpPr>
      <dsp:spPr>
        <a:xfrm>
          <a:off x="402102" y="2376265"/>
          <a:ext cx="1949998" cy="1758165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Сетевые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педагогические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сообщества</a:t>
          </a:r>
          <a:endParaRPr lang="ru-RU" sz="14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402102" y="2376265"/>
        <a:ext cx="1949998" cy="1758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Габитова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Т.А., преподаватель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математики ГАПОУ РБ «БРМТИТ»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5798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3376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3407" y="404664"/>
            <a:ext cx="5897185" cy="1152128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gu.ru/" TargetMode="External"/><Relationship Id="rId2" Type="http://schemas.openxmlformats.org/officeDocument/2006/relationships/hyperlink" Target="http://pedsovet.alledu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un.org/" TargetMode="External"/><Relationship Id="rId5" Type="http://schemas.openxmlformats.org/officeDocument/2006/relationships/hyperlink" Target="http://www.zavuch.info/" TargetMode="External"/><Relationship Id="rId4" Type="http://schemas.openxmlformats.org/officeDocument/2006/relationships/hyperlink" Target="http://rusedu.net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424935" cy="158417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Самообразование </a:t>
            </a:r>
            <a:r>
              <a:rPr lang="ru-RU" sz="36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педагога</a:t>
            </a:r>
            <a:br>
              <a:rPr lang="ru-RU" sz="36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 условие профессионального</a:t>
            </a:r>
            <a:br>
              <a:rPr lang="ru-RU" sz="36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роста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Суть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самообразования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Суть самообразования заключается в овладении техникой и культурой умственного труда, умении преодолевать проблемы, самостоятельно работать не только над личностным самосовершенствованием, но и профессиональным. Таким образом, самообразование и саморазвитие педагога носит ярко выраженный индивидуальный характер.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647632"/>
            <a:ext cx="4321175" cy="2942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5121031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самообразования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1628800"/>
            <a:ext cx="4392488" cy="47525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Основными принципами самообразования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являются: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непрерывность,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целенаправленность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интегративность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единство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общей и профессиональной культуры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взаимосвязь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преемственность,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доступность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опережающий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характер,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перманентность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перехода от низшей ступени к высшей,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вариативность.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647632"/>
            <a:ext cx="4321175" cy="2942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517779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3285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профессиональное (предмет преподавания);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психолого-педагогическое (ориентированное на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студентов и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родителей);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психологическое (имидж, общение, искусство влияния, лидерские качества и др.);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методическое (педагогические технологии, формы, методы и приемы обучения);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правовое;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эстетическое (гуманитарное);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историческое;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иностранные языки;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политическое;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информационно-компьютерные технологии;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охрана здоровья;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интересы и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хобби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самообразования педагога: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телевидение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газеты, журналы;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етодическая литература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интернет;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видео, аудио информация на различных носителях;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истанционные курсы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семинары и конференции;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мастер-классы;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мероприятия по обмену опытом;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экскурсии, театры, выставки, музеи, концерты;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курсы повышения квалификации;</a:t>
            </a:r>
          </a:p>
          <a:p>
            <a:pPr marL="566928" indent="-457200">
              <a:lnSpc>
                <a:spcPct val="90000"/>
              </a:lnSpc>
              <a:buClr>
                <a:schemeClr val="accent1">
                  <a:lumMod val="75000"/>
                </a:schemeClr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поездки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самообразования: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1864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915816" y="1"/>
            <a:ext cx="5847184" cy="141277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самообразования педагога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725"/>
            <a:ext cx="4041775" cy="457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ндивидуальная</a:t>
            </a:r>
          </a:p>
        </p:txBody>
      </p:sp>
      <p:sp>
        <p:nvSpPr>
          <p:cNvPr id="14340" name="Содержимое 3"/>
          <p:cNvSpPr>
            <a:spLocks noGrp="1"/>
          </p:cNvSpPr>
          <p:nvPr>
            <p:ph sz="half" idx="2"/>
          </p:nvPr>
        </p:nvSpPr>
        <p:spPr>
          <a:xfrm>
            <a:off x="381000" y="2708275"/>
            <a:ext cx="4041775" cy="381706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endParaRPr lang="ru-RU" dirty="0" smtClean="0"/>
          </a:p>
          <a:p>
            <a:pPr marL="0" indent="0" algn="ctr" eaLnBrk="1" hangingPunct="1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инициатором является сам педагог, однако руководители методических и административных структур могут инициировать и стимулировать этот процесс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21225" y="2244725"/>
            <a:ext cx="4041775" cy="4572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рупповая</a:t>
            </a:r>
          </a:p>
        </p:txBody>
      </p:sp>
      <p:sp>
        <p:nvSpPr>
          <p:cNvPr id="14342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2708920"/>
            <a:ext cx="4032448" cy="379189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Georgia" pitchFamily="18" charset="0"/>
              <a:buNone/>
            </a:pPr>
            <a:endParaRPr lang="ru-RU" sz="1400" dirty="0" smtClean="0"/>
          </a:p>
          <a:p>
            <a:pPr eaLnBrk="1" hangingPunct="1">
              <a:buFont typeface="Georgia" pitchFamily="18" charset="0"/>
              <a:buNone/>
            </a:pPr>
            <a:endParaRPr lang="ru-RU" sz="1400" dirty="0" smtClean="0"/>
          </a:p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виде деятельности МО,  </a:t>
            </a:r>
          </a:p>
          <a:p>
            <a:pPr algn="ctr" eaLnBrk="1" hangingPunct="1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семинаров, </a:t>
            </a:r>
          </a:p>
          <a:p>
            <a:pPr algn="ctr" eaLnBrk="1" hangingPunct="1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практикумов,  </a:t>
            </a:r>
          </a:p>
          <a:p>
            <a:pPr algn="ctr" eaLnBrk="1" hangingPunct="1"/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вебинаров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 eaLnBrk="1" hangingPunct="1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курсов повышения квалификации.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49992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Курсовая подготовка в институтах повышения квалификации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Главное достоинство такой формы самообразования – возможность получения квалифицированной помощи от специалиста-преподавателя, а также возможность обмена опытом между коллегами.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Недостатки:</a:t>
            </a:r>
          </a:p>
          <a:p>
            <a:pPr lvl="0" algn="just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эпизодичность прохождения курсов;</a:t>
            </a:r>
          </a:p>
          <a:p>
            <a:pPr lvl="0" algn="just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проведения – в учебный период, что влечет большие изменения в режиме работы всего учебного заведения;</a:t>
            </a:r>
          </a:p>
          <a:p>
            <a:pPr lvl="0" algn="just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качество лекционного материала, которое часто оставляет желать лучшего, так как нет серьезного изучения потребностей педагогов и дифференциации с учетом потенциала слушателей.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1437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Получение второго высшего образования или второй специальности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Главные достоинства такой формы самообразования: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возможность выстраивать индивидуальную траекторию образования, т. к. структура большинства программ имеет модульный характер: одни обязательны для изучения, другие предполагают индивидуальный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>
              <a:lnSpc>
                <a:spcPct val="110000"/>
              </a:lnSpc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Недостатки:</a:t>
            </a:r>
          </a:p>
          <a:p>
            <a:pPr lvl="0" algn="just">
              <a:lnSpc>
                <a:spcPct val="110000"/>
              </a:lnSpc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нехватка у педагогов свободного времени;</a:t>
            </a:r>
          </a:p>
          <a:p>
            <a:pPr lvl="0" algn="just">
              <a:lnSpc>
                <a:spcPct val="110000"/>
              </a:lnSpc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дороговизна обучения.</a:t>
            </a:r>
          </a:p>
          <a:p>
            <a:pPr marL="0" indent="0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22824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Дистанционные курсы повышения квалификации, конференции, семинары, олимпиады и конкурсы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Главные достоинства такой формы самообразования: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возможность пройти их в удобное для педагогов время;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возможность выбора темы по интересующим и наиболее актуальным для конкретного педагога вопросам.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Недостатки: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чаще дистанционные курсы проводятся на платной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59158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3924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научно-исследовательскую работу по определенной проблеме;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посещение библиотек, изучение научно-методической и учебной литературы;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участие в педагогических советах, научно-методических объединениях;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посещение уроков коллег, обмен мнениями по вопросам организации занятий, содержания обучения, методов преподавания;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теоретическую разработку и практическую апробацию разных форм уроков, внеклассных мероприятий и учебных материалов.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Индивидуальная </a:t>
            </a:r>
            <a:r>
              <a:rPr lang="ru-RU" sz="3100" b="1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 по самообразованию включает в себя: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04985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 педагогической технологией понимается способ реализации содержания обучения, включающий применение различных форм, методов и средств научно-методического сопровождения самообразования педагога в системе повышения квалификации, направленных на достижение поставленных образовательных целей. Среди технологий современной дидактики использую такие, как:</a:t>
            </a:r>
          </a:p>
          <a:p>
            <a:pPr lvl="0"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личностно-ориентированные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технологии;</a:t>
            </a:r>
          </a:p>
          <a:p>
            <a:pPr lvl="0"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технологии уровневой дифференциации;</a:t>
            </a:r>
          </a:p>
          <a:p>
            <a:pPr lvl="0"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технологии активного метода обучения;</a:t>
            </a:r>
          </a:p>
          <a:p>
            <a:pPr lvl="0"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технологии проблемного обучения;</a:t>
            </a:r>
          </a:p>
          <a:p>
            <a:pPr lvl="0"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тьюторства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информационные технологии и др.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1800" y="116632"/>
            <a:ext cx="6192688" cy="172819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труд носит творческий, исследовательский характер, который рассматривается как органичная составная часть современных педагогических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2731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САМООБРАЗОВА́НИЕ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-я,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ср.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Приобретение знаний путем самостоятельных занятий без помощи преподавателя.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Источник: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Словарь русского языка: В 4-х т. / РАН, Ин-т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лингвистич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исследований; Под ред. А. П. Евгеньевой. — 4-е изд., стер. — М.: Рус. яз.;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Полиграфресурсы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1999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36704" cy="115089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«самообразование»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315516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Культура профессионального самообразования педагога – один из элементов организации всего учебно-воспитательного процесса предусматривает многокомпонентную деятельность педагога, включающую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себя: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бщеобразовательное самообразование;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предметное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самообразование;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сихолого-педагогическое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самообразование;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методическое самообразование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336704" cy="115089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профессионального самообразования педагога</a:t>
            </a:r>
          </a:p>
        </p:txBody>
      </p:sp>
    </p:spTree>
    <p:extLst>
      <p:ext uri="{BB962C8B-B14F-4D97-AF65-F5344CB8AC3E}">
        <p14:creationId xmlns="" xmlns:p14="http://schemas.microsoft.com/office/powerpoint/2010/main" val="289489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Сетевое педагогическое сообщество - это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интернет-ресурс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созданный для общения единомышленников, педагогов различных регионов нашей страны, педагогов, которые хотят поделиться опытом, поспорить, рассказать о себе, почерпнуть нужную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624736" cy="1150897"/>
          </a:xfrm>
        </p:spPr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Сетевые педагогические сообщества – новая форма организации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самообразования педагогов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1025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Сетевое сообщество открывает перед педагогами следующие возможности:</a:t>
            </a:r>
          </a:p>
          <a:p>
            <a:pPr lvl="0"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использование открытых, бесплатных и свободных электронных ресурсов;</a:t>
            </a:r>
          </a:p>
          <a:p>
            <a:pPr lvl="0"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самостоятельное создание сетевого учебного содержания;</a:t>
            </a:r>
          </a:p>
          <a:p>
            <a:pPr lvl="0"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освоение информационных концепций, знаний и навыков;</a:t>
            </a:r>
          </a:p>
          <a:p>
            <a:pPr lvl="0"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наблюдение за деятельностью участников сообщества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just"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Главные преимущества этой формы самообразования:</a:t>
            </a:r>
          </a:p>
          <a:p>
            <a:pPr lvl="0"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обмен опытом осуществляется между педагогами-практиками;</a:t>
            </a:r>
          </a:p>
          <a:p>
            <a:pPr lvl="0"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методическая помощь является персональной и адресной;</a:t>
            </a:r>
          </a:p>
          <a:p>
            <a:pPr lvl="0"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попросить и получить консультацию можно в удобное для педагога время.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Сетевые педагогические сообщества – новая форма организации самообразования педагогов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0675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Интернет-педсовет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это безграничное пространство для общения учителей на расстоянии, одна из форм дистанционной деятельности и возможность повышения профессиональной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квалификации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2" tooltip="http://pedsovet.alledu.ru"/>
              </a:rPr>
              <a:t>http://pedsovet.alledu.ru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«Интернет-государство учителей»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htth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3"/>
              </a:rPr>
              <a:t>://www.intergu.ru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проект Министерства образования России. Основная цель проекта – создание сетевого сообщества творческих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Сайт «Сетевого образовательного сообщества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RusEdu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Информационно-образовательный портал </a:t>
            </a:r>
            <a:r>
              <a:rPr lang="en-US" sz="2500" dirty="0" err="1">
                <a:latin typeface="Times New Roman" pitchFamily="18" charset="0"/>
                <a:cs typeface="Times New Roman" pitchFamily="18" charset="0"/>
              </a:rPr>
              <a:t>RusEdu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предоставляет Пользователю возможность бесплатного создания собственного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сайта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, размещения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материалов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Пользователя на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сайте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, просмотра материалов, размещенных другими Пользователями, и добавления комментариев к ним, а также использования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сервиса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иными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способами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500" dirty="0">
                <a:latin typeface="Times New Roman" pitchFamily="18" charset="0"/>
                <a:cs typeface="Times New Roman" pitchFamily="18" charset="0"/>
                <a:hlinkClick r:id="rId4"/>
              </a:rPr>
              <a:t>http://rusedu.net/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r>
              <a:rPr lang="ru-RU" sz="2000" b="1" dirty="0"/>
              <a:t> 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Завуч.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Инфо 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целях обеспечения живого информационного взаимодействия между работниками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образования (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sz="2500" dirty="0">
                <a:latin typeface="Times New Roman" pitchFamily="18" charset="0"/>
                <a:cs typeface="Times New Roman" pitchFamily="18" charset="0"/>
                <a:hlinkClick r:id="rId5"/>
              </a:rPr>
              <a:t>://www.zavuch.info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Еропейская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Школьная Сеть  - это международное сообщество более чем 26 Европейских Министерств образования, целью которого является внедрение информационных и коммуникационных технологий (ICT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Communications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в образование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Европы 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www.eun.org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228168"/>
            <a:ext cx="7344816" cy="1150897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Сетевые педагогические сообщества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29805130"/>
              </p:ext>
            </p:extLst>
          </p:nvPr>
        </p:nvGraphicFramePr>
        <p:xfrm>
          <a:off x="179513" y="332656"/>
          <a:ext cx="8712967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84368" y="260648"/>
            <a:ext cx="792088" cy="1006881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453127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Каждая деятельность бессмысленна, если в ее результате не создается некий продукт, или нет каких-либо достижений. И в личном плане самообразования педагога обязательно должен быть список результатов, которые должны быть достигнуты за определенный срок.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самообразования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37930381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Давно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известна    истина,  что  получение  вузовского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диплома - 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финиш,  а  старт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  каком  бы  этапе  жизненного  и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профессионального пути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находился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он  никогда  не  может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считать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свое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образование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завершенным,  а  свою 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профессиональнуюконцепцию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окончательно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сформированной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Сегодня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каждый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педагог сам определяет наиболее важные аспекты совершенствования своего мастерства.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4782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САМООБРАЗОВАНИЕ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образование, получаемое самостоятельно, вне стен какого-либо учебного заведения, без помощи обучающего. Человека, занимающегося самообразованием, называют самоучкой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Источник: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Википедия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624736" cy="115089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«самообразование»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59441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САМООБРАЗОВА'НИЕ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я, 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мн.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 нет, 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ср.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 Приобретение знаний путем самостоятельных занятий вне школы, без помощи обучающего лица. 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Источник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«Толковый словарь русского языка» под редакцией Д. Н. Ушакова (1935-1940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36704" cy="115089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«самообразование»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66689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САМООБРАЗОВАНИЕ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целенаправленная познавательная деятельность, управляемая самой личностью; приобретение систематических знаний в какой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либо области науки, техники, культуры, политической жизни и т.п.</a:t>
            </a:r>
            <a:r>
              <a:rPr lang="ru-RU" dirty="0">
                <a:cs typeface="Times New Roman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основе самообразования - интерес занимающегося в органическом сочетании с самостоятельным изучением материала.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Источник: Российская педагогическая энциклопедия</a:t>
            </a:r>
            <a:endParaRPr lang="ru-RU" sz="20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624736" cy="115089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«самообразование»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01970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САМООБРАЗОВАНИЕ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систематическая учебная деятельность, построенная на самостоятельном изучении какого-либо вопроса или проблемы с периодическими консультациями у специалиста или без них.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Источник: Профессиональное образование. Словарь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97809" y="145661"/>
            <a:ext cx="6422663" cy="115089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«самообразование»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528184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Академик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Д.С.Лихачев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обращаясь к молодежи, писал: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Учиться нужно всегда. До конца жизни не только учили, но и учились все крупнейшие ученые. Перестанешь учиться – не сможешь и учить. Ибо знания все растут и усложняются».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mitry Lihache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66250"/>
            <a:ext cx="2736304" cy="4001845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2867518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Мотивы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побуждающие педагога к самообразованию:</a:t>
            </a:r>
            <a:r>
              <a:rPr lang="ru-RU" sz="3200" dirty="0">
                <a:cs typeface="Times New Roman" charset="0"/>
              </a:rPr>
              <a:t/>
            </a:r>
            <a:br>
              <a:rPr lang="ru-RU" sz="3200" dirty="0">
                <a:cs typeface="Times New Roman" charset="0"/>
              </a:rPr>
            </a:br>
            <a:endParaRPr lang="ru-RU" sz="3200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579712" y="52779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295549" y="4701675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351112" y="47445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579712" y="27633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223541" y="21870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059832" y="2274387"/>
            <a:ext cx="518457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Ежедневная работа с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информацией</a:t>
            </a:r>
            <a:r>
              <a:rPr lang="ru-RU" sz="2400" dirty="0"/>
              <a:t>;</a:t>
            </a:r>
            <a:r>
              <a:rPr lang="ru-RU" sz="2400" dirty="0" smtClean="0"/>
              <a:t>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351112" y="22299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579712" y="36015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295549" y="30252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351112" y="30681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581300" y="4438150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295549" y="386347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351112" y="39063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2579712" y="613836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2295549" y="5562100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351112" y="56049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275856" y="3136400"/>
            <a:ext cx="485432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творчества, интерес;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3059833" y="3906337"/>
            <a:ext cx="547260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Стремительный рост современной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науки;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3779912" y="4817562"/>
            <a:ext cx="252028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Конкуренция; 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3059833" y="5668462"/>
            <a:ext cx="482453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Материальное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стимулирование.</a:t>
            </a:r>
            <a:endParaRPr lang="en-US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Смысл самообразования выражается в удовлетворении познавательной активности, растущей потребности педагога в самореализации путем непрерывного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образования.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624736" cy="115089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Смысл самообразования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7231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96b8518664813f1bbd7a9e13460b0873272ab63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2990</TotalTime>
  <Words>1017</Words>
  <Application>Microsoft Office PowerPoint</Application>
  <PresentationFormat>Экран (4:3)</PresentationFormat>
  <Paragraphs>162</Paragraphs>
  <Slides>26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Самообразование педагога как условие профессионального роста</vt:lpstr>
      <vt:lpstr> Значение слова «самообразование» </vt:lpstr>
      <vt:lpstr> Значение слова «самообразование» </vt:lpstr>
      <vt:lpstr> Значение слова «самообразование» </vt:lpstr>
      <vt:lpstr> Значение слова «самообразование» </vt:lpstr>
      <vt:lpstr> Значение слова «самообразование» </vt:lpstr>
      <vt:lpstr>Академик Д.С.Лихачев, обращаясь к молодежи, писал:</vt:lpstr>
      <vt:lpstr> Мотивы, побуждающие педагога к самообразованию: </vt:lpstr>
      <vt:lpstr>Смысл самообразования</vt:lpstr>
      <vt:lpstr>Суть самообразования</vt:lpstr>
      <vt:lpstr>Принципы самообразования</vt:lpstr>
      <vt:lpstr>Направления самообразования педагога:</vt:lpstr>
      <vt:lpstr> Источники самообразования: </vt:lpstr>
      <vt:lpstr> Формы самообразования педагога </vt:lpstr>
      <vt:lpstr>Курсовая подготовка в институтах повышения квалификации</vt:lpstr>
      <vt:lpstr>Получение второго высшего образования или второй специальности</vt:lpstr>
      <vt:lpstr>Дистанционные курсы повышения квалификации, конференции, семинары, олимпиады и конкурсы</vt:lpstr>
      <vt:lpstr> Индивидуальная работа по самообразованию включает в себя: </vt:lpstr>
      <vt:lpstr> Педагогический труд носит творческий, исследовательский характер, который рассматривается как органичная составная часть современных педагогических технологий </vt:lpstr>
      <vt:lpstr>Культура профессионального самообразования педагога</vt:lpstr>
      <vt:lpstr>Сетевые педагогические сообщества – новая форма организации самообразования педагогов</vt:lpstr>
      <vt:lpstr>Сетевые педагогические сообщества – новая форма организации самообразования педагогов</vt:lpstr>
      <vt:lpstr>Сетевые педагогические сообщества</vt:lpstr>
      <vt:lpstr>Слайд 24</vt:lpstr>
      <vt:lpstr>Результат самообразования</vt:lpstr>
      <vt:lpstr>ЗАКЛЮЧЕНИЕ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без границ</dc:title>
  <dc:creator>obstinate</dc:creator>
  <dc:description>Шаблон презентации с сайта https://presentation-creation.ru/</dc:description>
  <cp:lastModifiedBy>1</cp:lastModifiedBy>
  <cp:revision>1276</cp:revision>
  <dcterms:created xsi:type="dcterms:W3CDTF">2018-02-25T09:09:03Z</dcterms:created>
  <dcterms:modified xsi:type="dcterms:W3CDTF">2024-10-22T14:33:19Z</dcterms:modified>
</cp:coreProperties>
</file>