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60" r:id="rId3"/>
    <p:sldId id="258" r:id="rId4"/>
    <p:sldId id="257" r:id="rId5"/>
    <p:sldId id="259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1D3A"/>
    <a:srgbClr val="990000"/>
    <a:srgbClr val="2D5A87"/>
    <a:srgbClr val="336699"/>
    <a:srgbClr val="000026"/>
    <a:srgbClr val="454545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B45FBAD-80DE-4B75-9E9C-6954D0F62873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951CD6-00ED-4342-A49B-8033ED18C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1735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27AEED-B406-4CAB-BFD0-84F9162DC372}" type="slidenum">
              <a:rPr lang="ru-RU" smtClean="0"/>
              <a:pPr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976777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8A324-6A12-4DEF-B226-D4AD337F7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3B690-2705-4E3A-AA51-808E50F3B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1910F-DE51-4CAE-BCE1-33EC29BD6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5178D-3981-4286-92EC-41BEC15E0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DCE4E-23E9-486F-BAA3-039838077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1EA3-D512-4FD3-A629-89DF15617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5189F-F019-486F-8DD0-19816A080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B8194-F588-4626-A69E-00D23A548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0DF38-2C35-4251-8612-EC6881049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86611-58BA-45BD-B72F-67AE5AD12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1910D-95E3-4CCF-8C12-BAAEC7151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8CC9F45-CC64-4E6F-95E1-FD19C9C2E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844824"/>
            <a:ext cx="777686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dirty="0" smtClean="0">
                <a:ln w="28575" cmpd="sng">
                  <a:solidFill>
                    <a:schemeClr val="accent1">
                      <a:lumMod val="25000"/>
                    </a:schemeClr>
                  </a:solidFill>
                  <a:prstDash val="solid"/>
                </a:ln>
                <a:solidFill>
                  <a:srgbClr val="003366"/>
                </a:solidFill>
                <a:latin typeface="Bookman Old Style" pitchFamily="18" charset="0"/>
              </a:rPr>
              <a:t>«Счёт и вычисления – основа порядка в голове»</a:t>
            </a:r>
          </a:p>
          <a:p>
            <a:pPr algn="ctr">
              <a:defRPr/>
            </a:pPr>
            <a:r>
              <a:rPr lang="ru-RU" sz="4000" i="1" dirty="0" smtClean="0">
                <a:solidFill>
                  <a:srgbClr val="001F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sz="3200" i="1" dirty="0" smtClean="0">
                <a:solidFill>
                  <a:srgbClr val="001F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Times New Roman" panose="02020603050405020304" pitchFamily="18" charset="0"/>
              </a:rPr>
              <a:t>                 Иоганн Генрих Песталоцци</a:t>
            </a:r>
            <a:endParaRPr lang="ru-RU" sz="3200" dirty="0" smtClean="0">
              <a:solidFill>
                <a:srgbClr val="001F3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algn="ctr">
              <a:defRPr/>
            </a:pPr>
            <a:endParaRPr lang="ru-RU" b="1" dirty="0">
              <a:ln w="28575" cmpd="sng">
                <a:solidFill>
                  <a:schemeClr val="accent1">
                    <a:lumMod val="2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entury Schoolbook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85750" y="642938"/>
            <a:ext cx="8643938" cy="71437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         </a:t>
            </a:r>
            <a:r>
              <a:rPr lang="ru-RU" sz="3200" dirty="0" smtClean="0">
                <a:solidFill>
                  <a:srgbClr val="003366"/>
                </a:solidFill>
                <a:latin typeface="+mj-lt"/>
              </a:rPr>
              <a:t>Число, записанное над дробной чертой.</a:t>
            </a:r>
          </a:p>
          <a:p>
            <a:pPr eaLnBrk="1" hangingPunct="1">
              <a:buFontTx/>
              <a:buNone/>
              <a:defRPr/>
            </a:pPr>
            <a:r>
              <a:rPr lang="ru-RU" sz="3200" dirty="0" smtClean="0">
                <a:solidFill>
                  <a:srgbClr val="003366"/>
                </a:solidFill>
                <a:latin typeface="+mj-lt"/>
              </a:rPr>
              <a:t> </a:t>
            </a:r>
          </a:p>
          <a:p>
            <a:pPr eaLnBrk="1" hangingPunct="1">
              <a:buFontTx/>
              <a:buNone/>
              <a:defRPr/>
            </a:pPr>
            <a:endParaRPr lang="ru-RU" sz="3200" dirty="0" smtClean="0">
              <a:solidFill>
                <a:srgbClr val="003366"/>
              </a:solidFill>
              <a:latin typeface="+mj-lt"/>
            </a:endParaRPr>
          </a:p>
          <a:p>
            <a:pPr eaLnBrk="1" hangingPunct="1">
              <a:buFontTx/>
              <a:buNone/>
              <a:defRPr/>
            </a:pPr>
            <a:endParaRPr lang="ru-RU" sz="3200" dirty="0" smtClean="0">
              <a:solidFill>
                <a:srgbClr val="003366"/>
              </a:solidFill>
              <a:latin typeface="+mj-lt"/>
            </a:endParaRPr>
          </a:p>
          <a:p>
            <a:pPr eaLnBrk="1" hangingPunct="1">
              <a:buFontTx/>
              <a:buNone/>
              <a:defRPr/>
            </a:pPr>
            <a:endParaRPr lang="ru-RU" sz="3200" dirty="0" smtClean="0">
              <a:solidFill>
                <a:srgbClr val="003366"/>
              </a:solidFill>
              <a:latin typeface="+mj-lt"/>
            </a:endParaRPr>
          </a:p>
          <a:p>
            <a:pPr eaLnBrk="1" hangingPunct="1">
              <a:buFontTx/>
              <a:buNone/>
              <a:defRPr/>
            </a:pPr>
            <a:endParaRPr lang="ru-RU" sz="3200" dirty="0">
              <a:solidFill>
                <a:srgbClr val="003366"/>
              </a:solidFill>
              <a:latin typeface="+mj-lt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786063" y="592931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Л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286125" y="5929313"/>
            <a:ext cx="500063" cy="500062"/>
          </a:xfrm>
          <a:prstGeom prst="rect">
            <a:avLst/>
          </a:prstGeom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990033"/>
                </a:solidFill>
              </a:rPr>
              <a:t>Ь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286250" y="5929313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Е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786188" y="592931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Ш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785938" y="592931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Б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5786438" y="192881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Л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786313" y="542925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3366"/>
                </a:solidFill>
              </a:rPr>
              <a:t>Ь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286250" y="5429250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Л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786188" y="542925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Е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785813" y="542925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Ч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285875" y="5429250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И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1785938" y="542925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С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86000" y="5429250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Л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286000" y="5929313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2786063" y="542925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И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785813" y="392906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М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785813" y="442912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З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1285875" y="4429125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Н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785938" y="442912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7786688" y="192881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Я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7286625" y="1928813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5286375" y="3429000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Н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2286000" y="4429125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М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2786063" y="442912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Е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5786438" y="442912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Ь</a:t>
            </a:r>
          </a:p>
        </p:txBody>
      </p:sp>
      <p:sp>
        <p:nvSpPr>
          <p:cNvPr id="102" name="Прямоугольник 101"/>
          <p:cNvSpPr/>
          <p:nvPr/>
        </p:nvSpPr>
        <p:spPr>
          <a:xfrm>
            <a:off x="5286375" y="4429125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Л</a:t>
            </a:r>
          </a:p>
        </p:txBody>
      </p:sp>
      <p:sp>
        <p:nvSpPr>
          <p:cNvPr id="103" name="Прямоугольник 102"/>
          <p:cNvSpPr/>
          <p:nvPr/>
        </p:nvSpPr>
        <p:spPr>
          <a:xfrm>
            <a:off x="1285875" y="4929188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Ц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5786438" y="342900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Н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2286000" y="3929063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Ь</a:t>
            </a:r>
          </a:p>
        </p:txBody>
      </p:sp>
      <p:sp>
        <p:nvSpPr>
          <p:cNvPr id="106" name="Прямоугольник 105"/>
          <p:cNvSpPr/>
          <p:nvPr/>
        </p:nvSpPr>
        <p:spPr>
          <a:xfrm>
            <a:off x="2786063" y="392906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Ш</a:t>
            </a:r>
          </a:p>
        </p:txBody>
      </p:sp>
      <p:sp>
        <p:nvSpPr>
          <p:cNvPr id="107" name="Прямоугольник 106"/>
          <p:cNvSpPr/>
          <p:nvPr/>
        </p:nvSpPr>
        <p:spPr>
          <a:xfrm>
            <a:off x="4286250" y="4429125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Т</a:t>
            </a:r>
          </a:p>
        </p:txBody>
      </p:sp>
      <p:sp>
        <p:nvSpPr>
          <p:cNvPr id="108" name="Прямоугольник 107"/>
          <p:cNvSpPr/>
          <p:nvPr/>
        </p:nvSpPr>
        <p:spPr>
          <a:xfrm>
            <a:off x="3286125" y="2428875"/>
            <a:ext cx="500063" cy="5000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990033"/>
                </a:solidFill>
              </a:rPr>
              <a:t>Р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3286125" y="3429000"/>
            <a:ext cx="500063" cy="5000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990033"/>
                </a:solidFill>
              </a:rPr>
              <a:t>М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1785938" y="4929188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Е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2286000" y="4929188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Л</a:t>
            </a:r>
          </a:p>
        </p:txBody>
      </p:sp>
      <p:sp>
        <p:nvSpPr>
          <p:cNvPr id="112" name="Прямоугольник 111"/>
          <p:cNvSpPr/>
          <p:nvPr/>
        </p:nvSpPr>
        <p:spPr>
          <a:xfrm>
            <a:off x="6286500" y="3429000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О</a:t>
            </a:r>
          </a:p>
        </p:txBody>
      </p:sp>
      <p:sp>
        <p:nvSpPr>
          <p:cNvPr id="113" name="Прямоугольник 112"/>
          <p:cNvSpPr/>
          <p:nvPr/>
        </p:nvSpPr>
        <p:spPr>
          <a:xfrm>
            <a:off x="4286250" y="3429000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Ш</a:t>
            </a:r>
          </a:p>
        </p:txBody>
      </p:sp>
      <p:sp>
        <p:nvSpPr>
          <p:cNvPr id="114" name="Прямоугольник 113"/>
          <p:cNvSpPr/>
          <p:nvPr/>
        </p:nvSpPr>
        <p:spPr>
          <a:xfrm>
            <a:off x="2786063" y="342900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С</a:t>
            </a:r>
          </a:p>
        </p:txBody>
      </p:sp>
      <p:sp>
        <p:nvSpPr>
          <p:cNvPr id="115" name="Прямоугольник 114"/>
          <p:cNvSpPr/>
          <p:nvPr/>
        </p:nvSpPr>
        <p:spPr>
          <a:xfrm>
            <a:off x="1785938" y="392906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Н</a:t>
            </a:r>
          </a:p>
        </p:txBody>
      </p:sp>
      <p:sp>
        <p:nvSpPr>
          <p:cNvPr id="116" name="Прямоугольник 115"/>
          <p:cNvSpPr/>
          <p:nvPr/>
        </p:nvSpPr>
        <p:spPr>
          <a:xfrm>
            <a:off x="3786188" y="442912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117" name="Прямоугольник 116"/>
          <p:cNvSpPr/>
          <p:nvPr/>
        </p:nvSpPr>
        <p:spPr>
          <a:xfrm>
            <a:off x="3286125" y="2928938"/>
            <a:ext cx="500063" cy="50006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990033"/>
                </a:solidFill>
              </a:rPr>
              <a:t>И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3286125" y="3929063"/>
            <a:ext cx="500063" cy="50006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990033"/>
                </a:solidFill>
              </a:rPr>
              <a:t>Е</a:t>
            </a:r>
          </a:p>
        </p:txBody>
      </p:sp>
      <p:sp>
        <p:nvSpPr>
          <p:cNvPr id="119" name="Прямоугольник 118"/>
          <p:cNvSpPr/>
          <p:nvPr/>
        </p:nvSpPr>
        <p:spPr>
          <a:xfrm>
            <a:off x="2786063" y="4929188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3286125" y="4929188"/>
            <a:ext cx="500063" cy="50006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990033"/>
                </a:solidFill>
              </a:rPr>
              <a:t>Я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3286125" y="5429250"/>
            <a:ext cx="500063" cy="5000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990033"/>
                </a:solidFill>
              </a:rPr>
              <a:t>Т</a:t>
            </a:r>
          </a:p>
        </p:txBody>
      </p:sp>
      <p:sp>
        <p:nvSpPr>
          <p:cNvPr id="123" name="Прямоугольник 122"/>
          <p:cNvSpPr/>
          <p:nvPr/>
        </p:nvSpPr>
        <p:spPr>
          <a:xfrm>
            <a:off x="6786563" y="342900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Е</a:t>
            </a:r>
          </a:p>
        </p:txBody>
      </p:sp>
      <p:sp>
        <p:nvSpPr>
          <p:cNvPr id="124" name="Прямоугольник 123"/>
          <p:cNvSpPr/>
          <p:nvPr/>
        </p:nvSpPr>
        <p:spPr>
          <a:xfrm>
            <a:off x="4786313" y="342900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3786188" y="3429000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Е</a:t>
            </a:r>
          </a:p>
        </p:txBody>
      </p:sp>
      <p:sp>
        <p:nvSpPr>
          <p:cNvPr id="126" name="Прямоугольник 125"/>
          <p:cNvSpPr/>
          <p:nvPr/>
        </p:nvSpPr>
        <p:spPr>
          <a:xfrm>
            <a:off x="1285875" y="3929063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Е</a:t>
            </a:r>
          </a:p>
        </p:txBody>
      </p:sp>
      <p:sp>
        <p:nvSpPr>
          <p:cNvPr id="127" name="Прямоугольник 126"/>
          <p:cNvSpPr/>
          <p:nvPr/>
        </p:nvSpPr>
        <p:spPr>
          <a:xfrm>
            <a:off x="4786313" y="442912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Е</a:t>
            </a:r>
          </a:p>
        </p:txBody>
      </p:sp>
      <p:sp>
        <p:nvSpPr>
          <p:cNvPr id="128" name="Прямоугольник 127"/>
          <p:cNvSpPr/>
          <p:nvPr/>
        </p:nvSpPr>
        <p:spPr>
          <a:xfrm>
            <a:off x="3286125" y="1928813"/>
            <a:ext cx="500063" cy="50006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990033"/>
                </a:solidFill>
              </a:rPr>
              <a:t>П</a:t>
            </a:r>
          </a:p>
        </p:txBody>
      </p:sp>
      <p:sp>
        <p:nvSpPr>
          <p:cNvPr id="129" name="Прямоугольник 128"/>
          <p:cNvSpPr/>
          <p:nvPr/>
        </p:nvSpPr>
        <p:spPr>
          <a:xfrm>
            <a:off x="3286125" y="4429125"/>
            <a:ext cx="500063" cy="5000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990033"/>
                </a:solidFill>
              </a:rPr>
              <a:t>Н</a:t>
            </a:r>
          </a:p>
        </p:txBody>
      </p:sp>
      <p:sp>
        <p:nvSpPr>
          <p:cNvPr id="130" name="Прямоугольник 129"/>
          <p:cNvSpPr/>
          <p:nvPr/>
        </p:nvSpPr>
        <p:spPr>
          <a:xfrm>
            <a:off x="6786563" y="192881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Н</a:t>
            </a:r>
          </a:p>
        </p:txBody>
      </p:sp>
      <p:sp>
        <p:nvSpPr>
          <p:cNvPr id="131" name="Прямоугольник 130"/>
          <p:cNvSpPr/>
          <p:nvPr/>
        </p:nvSpPr>
        <p:spPr>
          <a:xfrm>
            <a:off x="6286500" y="1928813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Ь</a:t>
            </a:r>
          </a:p>
        </p:txBody>
      </p:sp>
      <p:sp>
        <p:nvSpPr>
          <p:cNvPr id="132" name="Прямоугольник 131"/>
          <p:cNvSpPr/>
          <p:nvPr/>
        </p:nvSpPr>
        <p:spPr>
          <a:xfrm>
            <a:off x="5786438" y="2928938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Я</a:t>
            </a:r>
          </a:p>
        </p:txBody>
      </p:sp>
      <p:sp>
        <p:nvSpPr>
          <p:cNvPr id="133" name="Прямоугольник 132"/>
          <p:cNvSpPr/>
          <p:nvPr/>
        </p:nvSpPr>
        <p:spPr>
          <a:xfrm>
            <a:off x="5286375" y="2928938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134" name="Прямоугольник 133"/>
          <p:cNvSpPr/>
          <p:nvPr/>
        </p:nvSpPr>
        <p:spPr>
          <a:xfrm>
            <a:off x="4786313" y="2928938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Н</a:t>
            </a:r>
          </a:p>
        </p:txBody>
      </p:sp>
      <p:sp>
        <p:nvSpPr>
          <p:cNvPr id="135" name="Прямоугольник 134"/>
          <p:cNvSpPr/>
          <p:nvPr/>
        </p:nvSpPr>
        <p:spPr>
          <a:xfrm>
            <a:off x="2286000" y="2928938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136" name="Прямоугольник 135"/>
          <p:cNvSpPr/>
          <p:nvPr/>
        </p:nvSpPr>
        <p:spPr>
          <a:xfrm>
            <a:off x="2786063" y="2928938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В</a:t>
            </a:r>
          </a:p>
        </p:txBody>
      </p:sp>
      <p:sp>
        <p:nvSpPr>
          <p:cNvPr id="137" name="Прямоугольник 136"/>
          <p:cNvSpPr/>
          <p:nvPr/>
        </p:nvSpPr>
        <p:spPr>
          <a:xfrm>
            <a:off x="5286375" y="1928813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И</a:t>
            </a:r>
          </a:p>
        </p:txBody>
      </p:sp>
      <p:sp>
        <p:nvSpPr>
          <p:cNvPr id="138" name="Прямоугольник 137"/>
          <p:cNvSpPr/>
          <p:nvPr/>
        </p:nvSpPr>
        <p:spPr>
          <a:xfrm>
            <a:off x="4786313" y="192881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В</a:t>
            </a:r>
          </a:p>
        </p:txBody>
      </p:sp>
      <p:sp>
        <p:nvSpPr>
          <p:cNvPr id="139" name="Прямоугольник 138"/>
          <p:cNvSpPr/>
          <p:nvPr/>
        </p:nvSpPr>
        <p:spPr>
          <a:xfrm>
            <a:off x="4286250" y="2928938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Ь</a:t>
            </a:r>
          </a:p>
        </p:txBody>
      </p:sp>
      <p:sp>
        <p:nvSpPr>
          <p:cNvPr id="140" name="Прямоугольник 139"/>
          <p:cNvSpPr/>
          <p:nvPr/>
        </p:nvSpPr>
        <p:spPr>
          <a:xfrm>
            <a:off x="3786188" y="2928938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Л</a:t>
            </a:r>
          </a:p>
        </p:txBody>
      </p:sp>
      <p:sp>
        <p:nvSpPr>
          <p:cNvPr id="141" name="Прямоугольник 140"/>
          <p:cNvSpPr/>
          <p:nvPr/>
        </p:nvSpPr>
        <p:spPr>
          <a:xfrm>
            <a:off x="1285875" y="2928938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П</a:t>
            </a:r>
          </a:p>
        </p:txBody>
      </p:sp>
      <p:sp>
        <p:nvSpPr>
          <p:cNvPr id="142" name="Прямоугольник 141"/>
          <p:cNvSpPr/>
          <p:nvPr/>
        </p:nvSpPr>
        <p:spPr>
          <a:xfrm>
            <a:off x="1785938" y="2928938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Р</a:t>
            </a:r>
          </a:p>
        </p:txBody>
      </p:sp>
      <p:sp>
        <p:nvSpPr>
          <p:cNvPr id="143" name="Прямоугольник 142"/>
          <p:cNvSpPr/>
          <p:nvPr/>
        </p:nvSpPr>
        <p:spPr>
          <a:xfrm>
            <a:off x="4286250" y="1928813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144" name="Прямоугольник 143"/>
          <p:cNvSpPr/>
          <p:nvPr/>
        </p:nvSpPr>
        <p:spPr>
          <a:xfrm>
            <a:off x="3786188" y="192881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Р</a:t>
            </a:r>
          </a:p>
        </p:txBody>
      </p:sp>
      <p:sp>
        <p:nvSpPr>
          <p:cNvPr id="145" name="Прямоугольник 144"/>
          <p:cNvSpPr/>
          <p:nvPr/>
        </p:nvSpPr>
        <p:spPr>
          <a:xfrm>
            <a:off x="2286000" y="1928813"/>
            <a:ext cx="500063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Н</a:t>
            </a:r>
          </a:p>
        </p:txBody>
      </p:sp>
      <p:sp>
        <p:nvSpPr>
          <p:cNvPr id="146" name="Прямоугольник 145"/>
          <p:cNvSpPr/>
          <p:nvPr/>
        </p:nvSpPr>
        <p:spPr>
          <a:xfrm>
            <a:off x="5786438" y="242887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Я</a:t>
            </a:r>
          </a:p>
        </p:txBody>
      </p:sp>
      <p:sp>
        <p:nvSpPr>
          <p:cNvPr id="147" name="Прямоугольник 146"/>
          <p:cNvSpPr/>
          <p:nvPr/>
        </p:nvSpPr>
        <p:spPr>
          <a:xfrm>
            <a:off x="5286375" y="2428875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148" name="Прямоугольник 147"/>
          <p:cNvSpPr/>
          <p:nvPr/>
        </p:nvSpPr>
        <p:spPr>
          <a:xfrm>
            <a:off x="4786313" y="242887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Н</a:t>
            </a:r>
          </a:p>
        </p:txBody>
      </p:sp>
      <p:sp>
        <p:nvSpPr>
          <p:cNvPr id="149" name="Прямоугольник 148"/>
          <p:cNvSpPr/>
          <p:nvPr/>
        </p:nvSpPr>
        <p:spPr>
          <a:xfrm>
            <a:off x="4286250" y="2428875"/>
            <a:ext cx="500063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Б</a:t>
            </a:r>
          </a:p>
        </p:txBody>
      </p:sp>
      <p:sp>
        <p:nvSpPr>
          <p:cNvPr id="150" name="Прямоугольник 149"/>
          <p:cNvSpPr/>
          <p:nvPr/>
        </p:nvSpPr>
        <p:spPr>
          <a:xfrm>
            <a:off x="3786188" y="242887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О</a:t>
            </a:r>
          </a:p>
        </p:txBody>
      </p:sp>
      <p:sp>
        <p:nvSpPr>
          <p:cNvPr id="151" name="Прямоугольник 150"/>
          <p:cNvSpPr/>
          <p:nvPr/>
        </p:nvSpPr>
        <p:spPr>
          <a:xfrm>
            <a:off x="2786063" y="2428875"/>
            <a:ext cx="500062" cy="500063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Д</a:t>
            </a:r>
          </a:p>
        </p:txBody>
      </p:sp>
      <p:sp>
        <p:nvSpPr>
          <p:cNvPr id="152" name="Прямоугольник 151"/>
          <p:cNvSpPr/>
          <p:nvPr/>
        </p:nvSpPr>
        <p:spPr>
          <a:xfrm>
            <a:off x="2786063" y="1928813"/>
            <a:ext cx="500062" cy="50006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3366"/>
                </a:solidFill>
              </a:rPr>
              <a:t>Е</a:t>
            </a:r>
          </a:p>
        </p:txBody>
      </p:sp>
      <p:sp>
        <p:nvSpPr>
          <p:cNvPr id="155" name="TextBox 154"/>
          <p:cNvSpPr txBox="1">
            <a:spLocks noChangeArrowheads="1"/>
          </p:cNvSpPr>
          <p:nvPr/>
        </p:nvSpPr>
        <p:spPr bwMode="auto">
          <a:xfrm>
            <a:off x="571500" y="357188"/>
            <a:ext cx="82978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3366"/>
                </a:solidFill>
              </a:rPr>
              <a:t>Число, которое показывает, на сколько равных</a:t>
            </a:r>
          </a:p>
          <a:p>
            <a:r>
              <a:rPr lang="ru-RU" sz="3200">
                <a:solidFill>
                  <a:srgbClr val="003366"/>
                </a:solidFill>
              </a:rPr>
              <a:t>                 частей разделено всё целое.</a:t>
            </a:r>
          </a:p>
        </p:txBody>
      </p:sp>
      <p:sp>
        <p:nvSpPr>
          <p:cNvPr id="156" name="TextBox 155"/>
          <p:cNvSpPr txBox="1">
            <a:spLocks noChangeArrowheads="1"/>
          </p:cNvSpPr>
          <p:nvPr/>
        </p:nvSpPr>
        <p:spPr bwMode="auto">
          <a:xfrm>
            <a:off x="1285875" y="428625"/>
            <a:ext cx="66055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3366"/>
                </a:solidFill>
              </a:rPr>
              <a:t>Дробь, в которой числитель меньше </a:t>
            </a:r>
          </a:p>
          <a:p>
            <a:r>
              <a:rPr lang="ru-RU" sz="3200">
                <a:solidFill>
                  <a:srgbClr val="003366"/>
                </a:solidFill>
              </a:rPr>
              <a:t>                      знаменателя.</a:t>
            </a:r>
            <a:endParaRPr lang="ru-RU"/>
          </a:p>
        </p:txBody>
      </p:sp>
      <p:sp>
        <p:nvSpPr>
          <p:cNvPr id="157" name="TextBox 156"/>
          <p:cNvSpPr txBox="1">
            <a:spLocks noChangeArrowheads="1"/>
          </p:cNvSpPr>
          <p:nvPr/>
        </p:nvSpPr>
        <p:spPr bwMode="auto">
          <a:xfrm>
            <a:off x="357188" y="428625"/>
            <a:ext cx="85883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3366"/>
                </a:solidFill>
              </a:rPr>
              <a:t>Число, с помощью которого можно представить</a:t>
            </a:r>
          </a:p>
          <a:p>
            <a:r>
              <a:rPr lang="ru-RU" sz="3200">
                <a:solidFill>
                  <a:srgbClr val="003366"/>
                </a:solidFill>
              </a:rPr>
              <a:t>сумму натурального числа и правильной дроби.</a:t>
            </a:r>
          </a:p>
        </p:txBody>
      </p:sp>
      <p:sp>
        <p:nvSpPr>
          <p:cNvPr id="15440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441" name="Rectangle 24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442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443" name="Rectangle 27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444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445" name="Rectangle 30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94" name="Рисунок 93" descr="м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785813"/>
            <a:ext cx="51117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Рисунок 95" descr="м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785813"/>
            <a:ext cx="55435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" name="TextBox 121"/>
          <p:cNvSpPr txBox="1">
            <a:spLocks noChangeArrowheads="1"/>
          </p:cNvSpPr>
          <p:nvPr/>
        </p:nvSpPr>
        <p:spPr bwMode="auto">
          <a:xfrm>
            <a:off x="1000125" y="428625"/>
            <a:ext cx="7213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3366"/>
                </a:solidFill>
              </a:rPr>
              <a:t>Дробь, в которую можно преобразовать </a:t>
            </a:r>
          </a:p>
          <a:p>
            <a:r>
              <a:rPr lang="ru-RU" sz="3200">
                <a:solidFill>
                  <a:srgbClr val="003366"/>
                </a:solidFill>
              </a:rPr>
              <a:t>                       смешанное число.</a:t>
            </a:r>
          </a:p>
        </p:txBody>
      </p:sp>
      <p:sp>
        <p:nvSpPr>
          <p:cNvPr id="153" name="TextBox 152"/>
          <p:cNvSpPr txBox="1">
            <a:spLocks noChangeArrowheads="1"/>
          </p:cNvSpPr>
          <p:nvPr/>
        </p:nvSpPr>
        <p:spPr bwMode="auto">
          <a:xfrm>
            <a:off x="714375" y="500063"/>
            <a:ext cx="77660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3366"/>
                </a:solidFill>
              </a:rPr>
              <a:t>Правильная дробь всегда … неправильной </a:t>
            </a:r>
          </a:p>
          <a:p>
            <a:r>
              <a:rPr lang="ru-RU" sz="3200">
                <a:solidFill>
                  <a:srgbClr val="003366"/>
                </a:solidFill>
              </a:rPr>
              <a:t>                                дроби.</a:t>
            </a:r>
          </a:p>
        </p:txBody>
      </p:sp>
      <p:sp>
        <p:nvSpPr>
          <p:cNvPr id="154" name="TextBox 153"/>
          <p:cNvSpPr txBox="1">
            <a:spLocks noChangeArrowheads="1"/>
          </p:cNvSpPr>
          <p:nvPr/>
        </p:nvSpPr>
        <p:spPr bwMode="auto">
          <a:xfrm>
            <a:off x="714375" y="928688"/>
            <a:ext cx="7888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3366"/>
                </a:solidFill>
              </a:rPr>
              <a:t>Неправильная дробь  …  или равна единице</a:t>
            </a:r>
          </a:p>
        </p:txBody>
      </p:sp>
      <p:sp>
        <p:nvSpPr>
          <p:cNvPr id="15452" name="Text Box 92"/>
          <p:cNvSpPr txBox="1">
            <a:spLocks noChangeArrowheads="1"/>
          </p:cNvSpPr>
          <p:nvPr/>
        </p:nvSpPr>
        <p:spPr bwMode="auto">
          <a:xfrm>
            <a:off x="323850" y="0"/>
            <a:ext cx="3362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entury Schoolbook" pitchFamily="18" charset="0"/>
              </a:rPr>
              <a:t>Решите кроссворд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10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1000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9" dur="10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1000"/>
                            </p:stCondLst>
                            <p:childTnLst>
                              <p:par>
                                <p:cTn id="2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1000"/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1000"/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1000"/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4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5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3" dur="10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build="allAtOnce"/>
      <p:bldP spid="15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600983" y="836712"/>
            <a:ext cx="6057920" cy="97156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dirty="0" smtClean="0">
                <a:ln w="10541" cmpd="sng">
                  <a:solidFill>
                    <a:srgbClr val="545454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entury Schoolbook" pitchFamily="18" charset="0"/>
              </a:rPr>
              <a:t>тема урока</a:t>
            </a:r>
            <a:endParaRPr lang="ru-RU" sz="4400" b="1" dirty="0">
              <a:ln w="10541" cmpd="sng">
                <a:solidFill>
                  <a:srgbClr val="545454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entury Schoolbook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42918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dirty="0" smtClean="0">
                <a:ln w="28575" cmpd="sng">
                  <a:solidFill>
                    <a:schemeClr val="accent1">
                      <a:lumMod val="25000"/>
                    </a:schemeClr>
                  </a:solidFill>
                  <a:prstDash val="solid"/>
                </a:ln>
                <a:solidFill>
                  <a:srgbClr val="003366"/>
                </a:solidFill>
                <a:latin typeface="Bookman Old Style" pitchFamily="18" charset="0"/>
              </a:rPr>
              <a:t>«Сложение и вычитание смешанных чисел»</a:t>
            </a:r>
            <a:endParaRPr lang="ru-RU" sz="6000" dirty="0">
              <a:ln w="28575" cmpd="sng">
                <a:solidFill>
                  <a:schemeClr val="accent1">
                    <a:lumMod val="25000"/>
                  </a:schemeClr>
                </a:solidFill>
                <a:prstDash val="solid"/>
              </a:ln>
              <a:solidFill>
                <a:srgbClr val="0033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жора\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1714500"/>
            <a:ext cx="785812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71500" y="1643063"/>
            <a:ext cx="2643188" cy="1571625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500" y="3214688"/>
            <a:ext cx="2643188" cy="1571625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857875" y="3214688"/>
            <a:ext cx="2643188" cy="1571625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214688" y="1643063"/>
            <a:ext cx="2643187" cy="1571625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857875" y="1643063"/>
            <a:ext cx="2643188" cy="1571625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14688" y="3214688"/>
            <a:ext cx="2643187" cy="1571625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7" name="Picture 3" descr="C:\Users\Пользователь\Desktop\жора\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1714500"/>
            <a:ext cx="1928812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Пользователь\Desktop\жора\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13" y="1857375"/>
            <a:ext cx="2571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Пользователь\Desktop\жора\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25" y="3286125"/>
            <a:ext cx="20891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Пользователь\Desktop\жора\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8" y="3286125"/>
            <a:ext cx="9286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Пользователь\Desktop\жора\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38" y="3357563"/>
            <a:ext cx="242093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2" name="Rectangle 18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Rectangle 20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7424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5" name="Rectangle 2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6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7" name="Rectangle 29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8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9" name="Rectangle 3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30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31" name="Rectangle 39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9" name="Oval 15"/>
          <p:cNvSpPr>
            <a:spLocks noChangeArrowheads="1"/>
          </p:cNvSpPr>
          <p:nvPr/>
        </p:nvSpPr>
        <p:spPr bwMode="auto">
          <a:xfrm>
            <a:off x="6357938" y="1643063"/>
            <a:ext cx="1571625" cy="1571625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accent5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065" name="Oval 41"/>
          <p:cNvSpPr>
            <a:spLocks noChangeArrowheads="1"/>
          </p:cNvSpPr>
          <p:nvPr/>
        </p:nvSpPr>
        <p:spPr bwMode="auto">
          <a:xfrm>
            <a:off x="6357938" y="3214688"/>
            <a:ext cx="1562100" cy="15621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rgbClr val="548DD4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4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35" name="Rectangle 4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1857375"/>
            <a:ext cx="1214437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6" name="Picture 4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25" y="3357563"/>
            <a:ext cx="7143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0" name="Oval 46"/>
          <p:cNvSpPr>
            <a:spLocks noChangeArrowheads="1"/>
          </p:cNvSpPr>
          <p:nvPr/>
        </p:nvSpPr>
        <p:spPr bwMode="auto">
          <a:xfrm>
            <a:off x="3786188" y="1643063"/>
            <a:ext cx="1562100" cy="15621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rgbClr val="548DD4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7439" name="Rectangle 4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40" name="Rectangle 49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71" name="Picture 4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0" y="1785938"/>
            <a:ext cx="5715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" name="Oval 51"/>
          <p:cNvSpPr>
            <a:spLocks noChangeArrowheads="1"/>
          </p:cNvSpPr>
          <p:nvPr/>
        </p:nvSpPr>
        <p:spPr bwMode="auto">
          <a:xfrm>
            <a:off x="3786188" y="3214688"/>
            <a:ext cx="1562100" cy="15621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rgbClr val="548DD4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7443" name="Rectangle 5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44" name="Rectangle 5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76" name="Picture 5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3643313"/>
            <a:ext cx="1428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46" name="Rectangle 5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80" name="Oval 56"/>
          <p:cNvSpPr>
            <a:spLocks noChangeArrowheads="1"/>
          </p:cNvSpPr>
          <p:nvPr/>
        </p:nvSpPr>
        <p:spPr bwMode="auto">
          <a:xfrm>
            <a:off x="1143000" y="3214688"/>
            <a:ext cx="1600200" cy="158115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accent5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rgbClr val="001932"/>
                </a:solidFill>
                <a:latin typeface="Century Schoolbook" pitchFamily="18" charset="0"/>
                <a:ea typeface="Calibri" pitchFamily="34" charset="0"/>
              </a:rPr>
              <a:t>15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Oval 59"/>
          <p:cNvSpPr>
            <a:spLocks noChangeArrowheads="1"/>
          </p:cNvSpPr>
          <p:nvPr/>
        </p:nvSpPr>
        <p:spPr bwMode="auto">
          <a:xfrm>
            <a:off x="1143000" y="1643063"/>
            <a:ext cx="1600200" cy="158115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accent5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7449" name="Rectangle 6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50" name="Rectangle 62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0" y="1785938"/>
            <a:ext cx="928688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52" name="Rectangle 4"/>
          <p:cNvSpPr>
            <a:spLocks noChangeArrowheads="1"/>
          </p:cNvSpPr>
          <p:nvPr/>
        </p:nvSpPr>
        <p:spPr bwMode="auto">
          <a:xfrm>
            <a:off x="0" y="1190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7454" name="Text Box 46"/>
          <p:cNvSpPr txBox="1">
            <a:spLocks noChangeArrowheads="1"/>
          </p:cNvSpPr>
          <p:nvPr/>
        </p:nvSpPr>
        <p:spPr bwMode="auto">
          <a:xfrm>
            <a:off x="1908175" y="333375"/>
            <a:ext cx="49196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2D5A87"/>
                </a:solidFill>
                <a:latin typeface="Century Schoolbook" pitchFamily="18" charset="0"/>
              </a:rPr>
              <a:t>Математическое лото</a:t>
            </a:r>
          </a:p>
          <a:p>
            <a:pPr algn="ctr"/>
            <a:r>
              <a:rPr lang="ru-RU" sz="3200">
                <a:solidFill>
                  <a:srgbClr val="003366"/>
                </a:solidFill>
                <a:latin typeface="Century Schoolbook" pitchFamily="18" charset="0"/>
              </a:rPr>
              <a:t>Устно выполните действия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9" grpId="0" animBg="1"/>
      <p:bldP spid="1065" grpId="0" animBg="1"/>
      <p:bldP spid="1070" grpId="0" animBg="1"/>
      <p:bldP spid="1075" grpId="0" animBg="1"/>
      <p:bldP spid="1080" grpId="0" animBg="1"/>
      <p:bldP spid="10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868488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336699"/>
                </a:solidFill>
                <a:latin typeface="Century Schoolbook" pitchFamily="18" charset="0"/>
              </a:rPr>
              <a:t> </a:t>
            </a:r>
            <a:r>
              <a:rPr lang="ru-RU" sz="3600" smtClean="0">
                <a:solidFill>
                  <a:srgbClr val="2D5A87"/>
                </a:solidFill>
                <a:latin typeface="Century Schoolbook" pitchFamily="18" charset="0"/>
              </a:rPr>
              <a:t>По чертежу составьте и решите уравнение</a:t>
            </a:r>
            <a:r>
              <a:rPr lang="ru-RU" sz="3600" smtClean="0">
                <a:solidFill>
                  <a:srgbClr val="000026"/>
                </a:solidFill>
                <a:latin typeface="Century Schoolbook" pitchFamily="18" charset="0"/>
              </a:rPr>
              <a:t>  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395288" y="1628775"/>
            <a:ext cx="8229600" cy="33575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1D3A"/>
                </a:solidFill>
                <a:latin typeface="Century Schoolbook" pitchFamily="18" charset="0"/>
              </a:rPr>
              <a:t>0            1</a:t>
            </a:r>
            <a:r>
              <a:rPr lang="ru-RU" smtClean="0"/>
              <a:t>               </a:t>
            </a:r>
            <a:r>
              <a:rPr lang="ru-RU" b="1" smtClean="0">
                <a:solidFill>
                  <a:srgbClr val="001D3A"/>
                </a:solidFill>
                <a:latin typeface="Century Schoolbook" pitchFamily="18" charset="0"/>
              </a:rPr>
              <a:t>2</a:t>
            </a:r>
            <a:r>
              <a:rPr lang="ru-RU" smtClean="0"/>
              <a:t>               </a:t>
            </a:r>
            <a:r>
              <a:rPr lang="ru-RU" b="1" smtClean="0">
                <a:solidFill>
                  <a:srgbClr val="001D3A"/>
                </a:solidFill>
                <a:latin typeface="Century Schoolbook" pitchFamily="18" charset="0"/>
              </a:rPr>
              <a:t>3            4   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1D3A"/>
                </a:solidFill>
                <a:latin typeface="Century Schoolbook" pitchFamily="18" charset="0"/>
              </a:rPr>
              <a:t>                                       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1D3A"/>
                </a:solidFill>
                <a:latin typeface="Century Schoolbook" pitchFamily="18" charset="0"/>
              </a:rPr>
              <a:t>                                            </a:t>
            </a:r>
            <a:r>
              <a:rPr lang="ru-RU" sz="4800" b="1" smtClean="0">
                <a:solidFill>
                  <a:srgbClr val="A50021"/>
                </a:solidFill>
                <a:latin typeface="Century Schoolbook" pitchFamily="18" charset="0"/>
              </a:rPr>
              <a:t> </a:t>
            </a:r>
            <a:r>
              <a:rPr lang="ru-RU" sz="4800" b="1" i="1" smtClean="0">
                <a:solidFill>
                  <a:srgbClr val="A50021"/>
                </a:solidFill>
                <a:latin typeface="Century Schoolbook" pitchFamily="18" charset="0"/>
              </a:rPr>
              <a:t>х</a:t>
            </a:r>
            <a:endParaRPr lang="ru-RU" sz="4800" smtClean="0">
              <a:solidFill>
                <a:srgbClr val="A5002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71500" y="3000375"/>
            <a:ext cx="8001000" cy="1588"/>
          </a:xfrm>
          <a:prstGeom prst="straightConnector1">
            <a:avLst/>
          </a:prstGeom>
          <a:ln w="25400">
            <a:solidFill>
              <a:srgbClr val="000026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57187" y="2928938"/>
            <a:ext cx="428625" cy="0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7151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00091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2866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57241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1857375" y="3000375"/>
            <a:ext cx="285750" cy="0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072481" y="2928144"/>
            <a:ext cx="428625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24296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271541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3000375" y="3000375"/>
            <a:ext cx="285750" cy="0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28691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3571875" y="3000375"/>
            <a:ext cx="285750" cy="0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786187" y="2928938"/>
            <a:ext cx="428625" cy="0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41441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442991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47156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000625" y="3000375"/>
            <a:ext cx="287338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52871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501481" y="2928144"/>
            <a:ext cx="428625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58586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7215981" y="2928144"/>
            <a:ext cx="428625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>
            <a:off x="75731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>
            <a:off x="70016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5400000">
            <a:off x="671591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>
            <a:off x="643016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5400000">
            <a:off x="614441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>
            <a:off x="7858919" y="2999581"/>
            <a:ext cx="285750" cy="1588"/>
          </a:xfrm>
          <a:prstGeom prst="line">
            <a:avLst/>
          </a:prstGeom>
          <a:ln w="25400">
            <a:solidFill>
              <a:srgbClr val="00002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Дуга 89"/>
          <p:cNvSpPr/>
          <p:nvPr/>
        </p:nvSpPr>
        <p:spPr>
          <a:xfrm rot="7047843">
            <a:off x="-222250" y="-884238"/>
            <a:ext cx="2959100" cy="5451476"/>
          </a:xfrm>
          <a:prstGeom prst="arc">
            <a:avLst>
              <a:gd name="adj1" fmla="val 16092577"/>
              <a:gd name="adj2" fmla="val 0"/>
            </a:avLst>
          </a:prstGeom>
          <a:ln w="25400">
            <a:solidFill>
              <a:srgbClr val="000026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1" name="Дуга 90"/>
          <p:cNvSpPr/>
          <p:nvPr/>
        </p:nvSpPr>
        <p:spPr>
          <a:xfrm rot="7047843">
            <a:off x="2802731" y="-2028031"/>
            <a:ext cx="3394076" cy="7129462"/>
          </a:xfrm>
          <a:prstGeom prst="arc">
            <a:avLst>
              <a:gd name="adj1" fmla="val 16092577"/>
              <a:gd name="adj2" fmla="val 0"/>
            </a:avLst>
          </a:prstGeom>
          <a:ln w="25400">
            <a:solidFill>
              <a:srgbClr val="000026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68313" y="500063"/>
            <a:ext cx="7991475" cy="11430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336699"/>
                </a:solidFill>
                <a:latin typeface="Century Schoolbook" pitchFamily="18" charset="0"/>
              </a:rPr>
              <a:t> </a:t>
            </a:r>
            <a:r>
              <a:rPr lang="ru-RU" sz="3200" dirty="0" smtClean="0">
                <a:solidFill>
                  <a:srgbClr val="2D5A87"/>
                </a:solidFill>
                <a:latin typeface="Century Schoolbook" pitchFamily="18" charset="0"/>
              </a:rPr>
              <a:t>По схеме составьте условие задачи и решите её.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250825" y="1628775"/>
            <a:ext cx="85725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0026"/>
                </a:solidFill>
                <a:latin typeface="Century Schoolbook" pitchFamily="18" charset="0"/>
              </a:rPr>
              <a:t> </a:t>
            </a:r>
            <a:r>
              <a:rPr lang="ru-RU" dirty="0" smtClean="0">
                <a:solidFill>
                  <a:srgbClr val="000066"/>
                </a:solidFill>
                <a:latin typeface="Century Schoolbook" pitchFamily="18" charset="0"/>
              </a:rPr>
              <a:t>1-ая неделя       2-ая неделя      3-я неделя</a:t>
            </a: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000066"/>
              </a:solidFill>
              <a:latin typeface="Century Schoolbook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0026"/>
                </a:solidFill>
                <a:latin typeface="Century Schoolbook" pitchFamily="18" charset="0"/>
              </a:rPr>
              <a:t>                                                 </a:t>
            </a:r>
            <a:r>
              <a:rPr lang="ru-RU" sz="3600" dirty="0" smtClean="0">
                <a:solidFill>
                  <a:srgbClr val="000026"/>
                </a:solidFill>
                <a:latin typeface="Century Schoolbook" pitchFamily="18" charset="0"/>
              </a:rPr>
              <a:t>     </a:t>
            </a:r>
            <a:r>
              <a:rPr lang="ru-RU" sz="3600" dirty="0" smtClean="0">
                <a:solidFill>
                  <a:srgbClr val="000066"/>
                </a:solidFill>
                <a:latin typeface="Century Schoolbook" pitchFamily="18" charset="0"/>
              </a:rPr>
              <a:t>150 книг</a:t>
            </a:r>
            <a:endParaRPr lang="ru-RU" dirty="0" smtClean="0">
              <a:solidFill>
                <a:srgbClr val="000066"/>
              </a:solidFill>
              <a:latin typeface="Century Schoolbook" pitchFamily="18" charset="0"/>
            </a:endParaRP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000026"/>
              </a:solidFill>
              <a:latin typeface="Century Schoolbook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9000" y="3143250"/>
            <a:ext cx="1000125" cy="1357313"/>
          </a:xfrm>
          <a:prstGeom prst="rect">
            <a:avLst/>
          </a:prstGeom>
          <a:noFill/>
          <a:ln>
            <a:solidFill>
              <a:srgbClr val="3B4E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625" y="3143250"/>
            <a:ext cx="1000125" cy="1357313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3B4E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750" y="3143250"/>
            <a:ext cx="1428750" cy="1357313"/>
          </a:xfrm>
          <a:prstGeom prst="rect">
            <a:avLst/>
          </a:prstGeom>
          <a:noFill/>
          <a:ln>
            <a:solidFill>
              <a:srgbClr val="3B4E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29125" y="3143250"/>
            <a:ext cx="857250" cy="1357313"/>
          </a:xfrm>
          <a:prstGeom prst="rect">
            <a:avLst/>
          </a:prstGeom>
          <a:ln>
            <a:solidFill>
              <a:srgbClr val="3B4E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86375" y="3143250"/>
            <a:ext cx="571500" cy="1357313"/>
          </a:xfrm>
          <a:prstGeom prst="rect">
            <a:avLst/>
          </a:prstGeom>
          <a:noFill/>
          <a:ln>
            <a:solidFill>
              <a:srgbClr val="3B4E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9" name="Rectangle 4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  <a:cs typeface="Arial" charset="0"/>
            </a:endParaRPr>
          </a:p>
        </p:txBody>
      </p:sp>
      <p:pic>
        <p:nvPicPr>
          <p:cNvPr id="20490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214688"/>
            <a:ext cx="5715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2" name="Rectangle 8"/>
          <p:cNvSpPr>
            <a:spLocks noChangeArrowheads="1"/>
          </p:cNvSpPr>
          <p:nvPr/>
        </p:nvSpPr>
        <p:spPr bwMode="auto">
          <a:xfrm>
            <a:off x="0" y="12414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  <a:cs typeface="Arial" charset="0"/>
            </a:endParaRPr>
          </a:p>
        </p:txBody>
      </p:sp>
      <p:pic>
        <p:nvPicPr>
          <p:cNvPr id="2049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214688"/>
            <a:ext cx="5715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336699"/>
                </a:solidFill>
                <a:latin typeface="Century Schoolbook" pitchFamily="18" charset="0"/>
              </a:rPr>
              <a:t> </a:t>
            </a:r>
            <a:r>
              <a:rPr lang="ru-RU" sz="3200" dirty="0" smtClean="0">
                <a:solidFill>
                  <a:srgbClr val="336699"/>
                </a:solidFill>
                <a:latin typeface="Century Schoolbook" pitchFamily="18" charset="0"/>
              </a:rPr>
              <a:t> </a:t>
            </a:r>
            <a:r>
              <a:rPr lang="ru-RU" sz="3200" dirty="0" smtClean="0">
                <a:solidFill>
                  <a:srgbClr val="2D5A87"/>
                </a:solidFill>
                <a:latin typeface="Century Schoolbook" pitchFamily="18" charset="0"/>
              </a:rPr>
              <a:t>Составьте схему или чертёж по условию задачи и решите её.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15312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1D3A"/>
                </a:solidFill>
                <a:latin typeface="Century Schoolbook" pitchFamily="18" charset="0"/>
              </a:rPr>
              <a:t>На изготовление трёх деталей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1D3A"/>
                </a:solidFill>
                <a:latin typeface="Century Schoolbook" pitchFamily="18" charset="0"/>
              </a:rPr>
              <a:t>потребовалось 8 ч. На изготовление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1D3A"/>
                </a:solidFill>
                <a:latin typeface="Century Schoolbook" pitchFamily="18" charset="0"/>
              </a:rPr>
              <a:t>первой и второй деталей         ч, а на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1D3A"/>
                </a:solidFill>
                <a:latin typeface="Century Schoolbook" pitchFamily="18" charset="0"/>
              </a:rPr>
              <a:t>изготовление второй и третьей деталей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1D3A"/>
                </a:solidFill>
                <a:latin typeface="Century Schoolbook" pitchFamily="18" charset="0"/>
              </a:rPr>
              <a:t>       ч. Сколько времени потребовалось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1D3A"/>
                </a:solidFill>
                <a:latin typeface="Century Schoolbook" pitchFamily="18" charset="0"/>
              </a:rPr>
              <a:t>на изготовление каждой детали?</a:t>
            </a: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001D3A"/>
              </a:solidFill>
              <a:latin typeface="Century Schoolbook" pitchFamily="18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10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2713031"/>
            <a:ext cx="714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2" name="Rectangle 12"/>
          <p:cNvSpPr>
            <a:spLocks noChangeArrowheads="1"/>
          </p:cNvSpPr>
          <p:nvPr/>
        </p:nvSpPr>
        <p:spPr bwMode="auto">
          <a:xfrm>
            <a:off x="0" y="1028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1326"/>
                </a:solidFill>
                <a:latin typeface="Century Schoolbook" pitchFamily="18" charset="0"/>
              </a:rPr>
              <a:t>  </a:t>
            </a:r>
            <a:endParaRPr lang="ru-RU">
              <a:latin typeface="Arial" charset="0"/>
              <a:cs typeface="Arial" charset="0"/>
            </a:endParaRPr>
          </a:p>
        </p:txBody>
      </p:sp>
      <p:pic>
        <p:nvPicPr>
          <p:cNvPr id="21513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3929063"/>
            <a:ext cx="714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Rectangle 15"/>
          <p:cNvSpPr>
            <a:spLocks noChangeArrowheads="1"/>
          </p:cNvSpPr>
          <p:nvPr/>
        </p:nvSpPr>
        <p:spPr bwMode="auto">
          <a:xfrm>
            <a:off x="0" y="428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5" name="Rectangle 16"/>
          <p:cNvSpPr>
            <a:spLocks noChangeArrowheads="1"/>
          </p:cNvSpPr>
          <p:nvPr/>
        </p:nvSpPr>
        <p:spPr bwMode="auto">
          <a:xfrm>
            <a:off x="0" y="1028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1326"/>
                </a:solidFill>
                <a:latin typeface="Century Schoolbook" pitchFamily="18" charset="0"/>
              </a:rPr>
              <a:t>  </a:t>
            </a: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643937" cy="59118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990000"/>
                </a:solidFill>
              </a:rPr>
              <a:t>1)                                         2)</a:t>
            </a:r>
          </a:p>
          <a:p>
            <a:pPr eaLnBrk="1" hangingPunct="1">
              <a:buFontTx/>
              <a:buNone/>
              <a:defRPr/>
            </a:pPr>
            <a:endParaRPr lang="ru-RU" dirty="0" smtClean="0">
              <a:solidFill>
                <a:srgbClr val="2D5A87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2D5A87"/>
                </a:solidFill>
              </a:rPr>
              <a:t>      ?       ?       ?                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2D5A87"/>
                </a:solidFill>
              </a:rPr>
              <a:t>                 8                                            8</a:t>
            </a:r>
          </a:p>
          <a:p>
            <a:pPr marL="514350" indent="-514350" eaLnBrk="1" hangingPunct="1">
              <a:buFontTx/>
              <a:buAutoNum type="arabicParenR" startAt="3"/>
              <a:defRPr/>
            </a:pPr>
            <a:r>
              <a:rPr lang="ru-RU" dirty="0" smtClean="0">
                <a:solidFill>
                  <a:srgbClr val="C00000"/>
                </a:solidFill>
              </a:rPr>
              <a:t>                                        4)          </a:t>
            </a:r>
            <a:r>
              <a:rPr lang="ru-RU" dirty="0" smtClean="0">
                <a:solidFill>
                  <a:srgbClr val="2D5A87"/>
                </a:solidFill>
              </a:rPr>
              <a:t>- ?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marL="514350" indent="-514350" eaLnBrk="1" hangingPunct="1">
              <a:buFontTx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                                                         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      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990000"/>
                </a:solidFill>
              </a:rPr>
              <a:t>5)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57188" y="1428750"/>
            <a:ext cx="3357562" cy="1588"/>
          </a:xfrm>
          <a:prstGeom prst="line">
            <a:avLst/>
          </a:prstGeom>
          <a:ln w="38100">
            <a:solidFill>
              <a:srgbClr val="00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75" y="528638"/>
            <a:ext cx="571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0" y="1028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1326"/>
                </a:solidFill>
                <a:latin typeface="Century Schoolbook" pitchFamily="18" charset="0"/>
              </a:rPr>
              <a:t>  </a:t>
            </a: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0" y="1028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1326"/>
                </a:solidFill>
                <a:latin typeface="Century Schoolbook" pitchFamily="18" charset="0"/>
              </a:rPr>
              <a:t>  </a:t>
            </a:r>
            <a:endParaRPr lang="ru-RU">
              <a:latin typeface="Arial" charset="0"/>
              <a:cs typeface="Arial" charset="0"/>
            </a:endParaRPr>
          </a:p>
        </p:txBody>
      </p:sp>
      <p:pic>
        <p:nvPicPr>
          <p:cNvPr id="22536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5286375"/>
            <a:ext cx="5349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8" name="Rectangle 12"/>
          <p:cNvSpPr>
            <a:spLocks noChangeArrowheads="1"/>
          </p:cNvSpPr>
          <p:nvPr/>
        </p:nvSpPr>
        <p:spPr bwMode="auto">
          <a:xfrm>
            <a:off x="0" y="1028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1326"/>
                </a:solidFill>
                <a:latin typeface="Century Schoolbook" pitchFamily="18" charset="0"/>
              </a:rPr>
              <a:t>  </a:t>
            </a:r>
            <a:endParaRPr lang="ru-RU">
              <a:latin typeface="Arial" charset="0"/>
              <a:cs typeface="Arial" charset="0"/>
            </a:endParaRPr>
          </a:p>
        </p:txBody>
      </p:sp>
      <p:pic>
        <p:nvPicPr>
          <p:cNvPr id="22539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688" y="3643313"/>
            <a:ext cx="4762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2541" name="Picture 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3000375"/>
            <a:ext cx="5349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2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2543" name="Picture 2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1571625"/>
            <a:ext cx="50006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4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45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46" name="Rectangle 28"/>
          <p:cNvSpPr>
            <a:spLocks noChangeArrowheads="1"/>
          </p:cNvSpPr>
          <p:nvPr/>
        </p:nvSpPr>
        <p:spPr bwMode="auto">
          <a:xfrm>
            <a:off x="0" y="1028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1326"/>
                </a:solidFill>
                <a:latin typeface="Century Schoolbook" pitchFamily="18" charset="0"/>
              </a:rPr>
              <a:t>  </a:t>
            </a:r>
            <a:endParaRPr lang="ru-RU">
              <a:latin typeface="Arial" charset="0"/>
              <a:cs typeface="Arial" charset="0"/>
            </a:endParaRPr>
          </a:p>
        </p:txBody>
      </p:sp>
      <p:pic>
        <p:nvPicPr>
          <p:cNvPr id="22547" name="Picture 2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485775"/>
            <a:ext cx="571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Picture 2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38" y="2928938"/>
            <a:ext cx="4762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9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50" name="Rectangle 32"/>
          <p:cNvSpPr>
            <a:spLocks noChangeArrowheads="1"/>
          </p:cNvSpPr>
          <p:nvPr/>
        </p:nvSpPr>
        <p:spPr bwMode="auto">
          <a:xfrm>
            <a:off x="0" y="1028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1326"/>
                </a:solidFill>
                <a:latin typeface="Century Schoolbook" pitchFamily="18" charset="0"/>
              </a:rPr>
              <a:t>  </a:t>
            </a:r>
            <a:endParaRPr lang="ru-RU">
              <a:latin typeface="Arial" charset="0"/>
              <a:cs typeface="Arial" charset="0"/>
            </a:endParaRPr>
          </a:p>
        </p:txBody>
      </p:sp>
      <p:pic>
        <p:nvPicPr>
          <p:cNvPr id="22551" name="Picture 3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5286375"/>
            <a:ext cx="571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2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53" name="Rectangle 3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2554" name="Picture 4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500313"/>
            <a:ext cx="53498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5" name="Picture 4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385763"/>
            <a:ext cx="571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Левая фигурная скобка 65"/>
          <p:cNvSpPr/>
          <p:nvPr/>
        </p:nvSpPr>
        <p:spPr>
          <a:xfrm rot="16200000" flipH="1">
            <a:off x="1107282" y="321469"/>
            <a:ext cx="357187" cy="1857375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7" name="Левая фигурная скобка 66"/>
          <p:cNvSpPr/>
          <p:nvPr/>
        </p:nvSpPr>
        <p:spPr>
          <a:xfrm rot="16200000" flipH="1">
            <a:off x="2464594" y="178594"/>
            <a:ext cx="285750" cy="2214562"/>
          </a:xfrm>
          <a:prstGeom prst="leftBrace">
            <a:avLst>
              <a:gd name="adj1" fmla="val 122959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" name="Левая фигурная скобка 67"/>
          <p:cNvSpPr/>
          <p:nvPr/>
        </p:nvSpPr>
        <p:spPr>
          <a:xfrm rot="5400000" flipH="1">
            <a:off x="1750219" y="35719"/>
            <a:ext cx="571500" cy="3357562"/>
          </a:xfrm>
          <a:prstGeom prst="leftBrace">
            <a:avLst>
              <a:gd name="adj1" fmla="val 122959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5072063" y="1357313"/>
            <a:ext cx="3357562" cy="1587"/>
          </a:xfrm>
          <a:prstGeom prst="line">
            <a:avLst/>
          </a:prstGeom>
          <a:ln w="38100">
            <a:solidFill>
              <a:srgbClr val="00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Левая фигурная скобка 69"/>
          <p:cNvSpPr/>
          <p:nvPr/>
        </p:nvSpPr>
        <p:spPr>
          <a:xfrm rot="16200000" flipH="1">
            <a:off x="5822157" y="250031"/>
            <a:ext cx="357188" cy="1857375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Левая фигурная скобка 70"/>
          <p:cNvSpPr/>
          <p:nvPr/>
        </p:nvSpPr>
        <p:spPr>
          <a:xfrm rot="5400000" flipH="1">
            <a:off x="7179469" y="392907"/>
            <a:ext cx="285750" cy="2214562"/>
          </a:xfrm>
          <a:prstGeom prst="leftBrace">
            <a:avLst>
              <a:gd name="adj1" fmla="val 122959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Дуга 72"/>
          <p:cNvSpPr/>
          <p:nvPr/>
        </p:nvSpPr>
        <p:spPr>
          <a:xfrm rot="8136252">
            <a:off x="4805363" y="-1824038"/>
            <a:ext cx="3513137" cy="4370388"/>
          </a:xfrm>
          <a:prstGeom prst="arc">
            <a:avLst>
              <a:gd name="adj1" fmla="val 15172086"/>
              <a:gd name="adj2" fmla="val 681869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0" name="Прямая соединительная линия 79"/>
          <p:cNvCxnSpPr/>
          <p:nvPr/>
        </p:nvCxnSpPr>
        <p:spPr>
          <a:xfrm>
            <a:off x="428625" y="3357563"/>
            <a:ext cx="1857375" cy="1587"/>
          </a:xfrm>
          <a:prstGeom prst="line">
            <a:avLst/>
          </a:prstGeom>
          <a:ln w="38100">
            <a:solidFill>
              <a:srgbClr val="00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1571625" y="3857625"/>
            <a:ext cx="2214563" cy="1588"/>
          </a:xfrm>
          <a:prstGeom prst="line">
            <a:avLst/>
          </a:prstGeom>
          <a:ln w="38100">
            <a:solidFill>
              <a:srgbClr val="00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>
            <a:off x="1429544" y="3356769"/>
            <a:ext cx="285750" cy="1588"/>
          </a:xfrm>
          <a:prstGeom prst="line">
            <a:avLst/>
          </a:prstGeom>
          <a:ln w="25400">
            <a:solidFill>
              <a:srgbClr val="001D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5400000">
            <a:off x="2143919" y="3856831"/>
            <a:ext cx="285750" cy="1588"/>
          </a:xfrm>
          <a:prstGeom prst="line">
            <a:avLst/>
          </a:prstGeom>
          <a:ln w="25400">
            <a:solidFill>
              <a:srgbClr val="001D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Левая фигурная скобка 90"/>
          <p:cNvSpPr/>
          <p:nvPr/>
        </p:nvSpPr>
        <p:spPr>
          <a:xfrm rot="16200000" flipH="1">
            <a:off x="1178719" y="2250281"/>
            <a:ext cx="357188" cy="1857375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3" name="Левая фигурная скобка 92"/>
          <p:cNvSpPr/>
          <p:nvPr/>
        </p:nvSpPr>
        <p:spPr>
          <a:xfrm rot="16200000" flipH="1">
            <a:off x="2536032" y="2607468"/>
            <a:ext cx="285750" cy="2214563"/>
          </a:xfrm>
          <a:prstGeom prst="leftBrace">
            <a:avLst>
              <a:gd name="adj1" fmla="val 122959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5" name="Левая фигурная скобка 94"/>
          <p:cNvSpPr/>
          <p:nvPr/>
        </p:nvSpPr>
        <p:spPr>
          <a:xfrm flipH="1">
            <a:off x="3857625" y="2928938"/>
            <a:ext cx="214313" cy="965200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570" name="Picture 4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3214688"/>
            <a:ext cx="214313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" name="Прямоугольник 103"/>
          <p:cNvSpPr/>
          <p:nvPr/>
        </p:nvSpPr>
        <p:spPr>
          <a:xfrm>
            <a:off x="5286375" y="2643188"/>
            <a:ext cx="857250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5286375" y="3357563"/>
            <a:ext cx="857250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5286375" y="4071938"/>
            <a:ext cx="857250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74" name="TextBox 106"/>
          <p:cNvSpPr txBox="1">
            <a:spLocks noChangeArrowheads="1"/>
          </p:cNvSpPr>
          <p:nvPr/>
        </p:nvSpPr>
        <p:spPr bwMode="auto">
          <a:xfrm>
            <a:off x="6143625" y="3286125"/>
            <a:ext cx="606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2D5A87"/>
                </a:solidFill>
              </a:rPr>
              <a:t>- ?</a:t>
            </a:r>
            <a:endParaRPr lang="ru-RU" sz="3200">
              <a:solidFill>
                <a:srgbClr val="2D5A87"/>
              </a:solidFill>
              <a:latin typeface="Century Schoolbook" pitchFamily="18" charset="0"/>
            </a:endParaRPr>
          </a:p>
        </p:txBody>
      </p:sp>
      <p:sp>
        <p:nvSpPr>
          <p:cNvPr id="22575" name="TextBox 108"/>
          <p:cNvSpPr txBox="1">
            <a:spLocks noChangeArrowheads="1"/>
          </p:cNvSpPr>
          <p:nvPr/>
        </p:nvSpPr>
        <p:spPr bwMode="auto">
          <a:xfrm>
            <a:off x="6143625" y="4000500"/>
            <a:ext cx="606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2D5A87"/>
                </a:solidFill>
              </a:rPr>
              <a:t>- ?</a:t>
            </a:r>
            <a:endParaRPr lang="ru-RU" sz="3200">
              <a:solidFill>
                <a:srgbClr val="2D5A87"/>
              </a:solidFill>
              <a:latin typeface="Century Schoolbook" pitchFamily="18" charset="0"/>
            </a:endParaRPr>
          </a:p>
        </p:txBody>
      </p:sp>
      <p:sp>
        <p:nvSpPr>
          <p:cNvPr id="110" name="Левая фигурная скобка 109"/>
          <p:cNvSpPr/>
          <p:nvPr/>
        </p:nvSpPr>
        <p:spPr>
          <a:xfrm flipH="1">
            <a:off x="6643688" y="2643188"/>
            <a:ext cx="214312" cy="1214437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" name="Левая фигурная скобка 110"/>
          <p:cNvSpPr/>
          <p:nvPr/>
        </p:nvSpPr>
        <p:spPr>
          <a:xfrm flipH="1">
            <a:off x="7572375" y="3429000"/>
            <a:ext cx="214313" cy="1071563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3" name="Левая фигурная скобка 112"/>
          <p:cNvSpPr/>
          <p:nvPr/>
        </p:nvSpPr>
        <p:spPr>
          <a:xfrm flipH="1">
            <a:off x="8358188" y="2571750"/>
            <a:ext cx="285750" cy="2000250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579" name="Picture 4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15375" y="3357563"/>
            <a:ext cx="214313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" name="Прямоугольник 114"/>
          <p:cNvSpPr/>
          <p:nvPr/>
        </p:nvSpPr>
        <p:spPr>
          <a:xfrm>
            <a:off x="785813" y="4572000"/>
            <a:ext cx="571500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001D3A"/>
                </a:solidFill>
                <a:latin typeface="Century Schoolbook" pitchFamily="18" charset="0"/>
              </a:rPr>
              <a:t>?</a:t>
            </a:r>
          </a:p>
        </p:txBody>
      </p:sp>
      <p:sp>
        <p:nvSpPr>
          <p:cNvPr id="116" name="Прямоугольник 115"/>
          <p:cNvSpPr/>
          <p:nvPr/>
        </p:nvSpPr>
        <p:spPr>
          <a:xfrm>
            <a:off x="1785938" y="4572000"/>
            <a:ext cx="561975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001D3A"/>
                </a:solidFill>
                <a:latin typeface="Century Schoolbook" pitchFamily="18" charset="0"/>
              </a:rPr>
              <a:t>?</a:t>
            </a:r>
          </a:p>
        </p:txBody>
      </p:sp>
      <p:sp>
        <p:nvSpPr>
          <p:cNvPr id="117" name="Прямоугольник 116"/>
          <p:cNvSpPr/>
          <p:nvPr/>
        </p:nvSpPr>
        <p:spPr>
          <a:xfrm>
            <a:off x="2714625" y="4572000"/>
            <a:ext cx="571500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001D3A"/>
                </a:solidFill>
                <a:latin typeface="Century Schoolbook" pitchFamily="18" charset="0"/>
              </a:rPr>
              <a:t>?</a:t>
            </a:r>
          </a:p>
        </p:txBody>
      </p:sp>
      <p:sp>
        <p:nvSpPr>
          <p:cNvPr id="118" name="Левая фигурная скобка 117"/>
          <p:cNvSpPr/>
          <p:nvPr/>
        </p:nvSpPr>
        <p:spPr>
          <a:xfrm flipH="1">
            <a:off x="4000496" y="5214950"/>
            <a:ext cx="214314" cy="1071570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0" name="Левая фигурная скобка 119"/>
          <p:cNvSpPr/>
          <p:nvPr/>
        </p:nvSpPr>
        <p:spPr>
          <a:xfrm rot="5400000" flipH="1">
            <a:off x="1428750" y="4714875"/>
            <a:ext cx="214313" cy="1071563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1" name="Левая фигурная скобка 120"/>
          <p:cNvSpPr/>
          <p:nvPr/>
        </p:nvSpPr>
        <p:spPr>
          <a:xfrm rot="5400000" flipH="1">
            <a:off x="2571750" y="4714875"/>
            <a:ext cx="214313" cy="1071563"/>
          </a:xfrm>
          <a:prstGeom prst="leftBrace">
            <a:avLst>
              <a:gd name="adj1" fmla="val 69467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" name="Левая фигурная скобка 121"/>
          <p:cNvSpPr/>
          <p:nvPr/>
        </p:nvSpPr>
        <p:spPr>
          <a:xfrm rot="5400000" flipH="1">
            <a:off x="1857375" y="4714876"/>
            <a:ext cx="357187" cy="2500312"/>
          </a:xfrm>
          <a:prstGeom prst="leftBrace">
            <a:avLst>
              <a:gd name="adj1" fmla="val 122959"/>
              <a:gd name="adj2" fmla="val 48472"/>
            </a:avLst>
          </a:prstGeom>
          <a:ln w="22225">
            <a:solidFill>
              <a:srgbClr val="2D5A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587" name="Picture 4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50" y="6143625"/>
            <a:ext cx="2143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/>
          <a:lstStyle/>
          <a:p>
            <a:r>
              <a:rPr lang="ru-RU" b="1" dirty="0" smtClean="0">
                <a:ln w="28575" cmpd="sng">
                  <a:solidFill>
                    <a:schemeClr val="accent1">
                      <a:lumMod val="25000"/>
                    </a:schemeClr>
                  </a:solidFill>
                  <a:prstDash val="solid"/>
                </a:ln>
                <a:solidFill>
                  <a:srgbClr val="003366"/>
                </a:solidFill>
                <a:latin typeface="Bookman Old Style" pitchFamily="18" charset="0"/>
              </a:rPr>
              <a:t>СПАСИБО ЗА УРОК!</a:t>
            </a:r>
            <a:endParaRPr lang="ru-RU" dirty="0">
              <a:solidFill>
                <a:srgbClr val="0033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297</Words>
  <Application>Microsoft Office PowerPoint</Application>
  <PresentationFormat>Экран (4:3)</PresentationFormat>
  <Paragraphs>139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 По чертежу составьте и решите уравнение  </vt:lpstr>
      <vt:lpstr> По схеме составьте условие задачи и решите её.</vt:lpstr>
      <vt:lpstr>  Составьте схему или чертёж по условию задачи и решите её.</vt:lpstr>
      <vt:lpstr>Слайд 8</vt:lpstr>
      <vt:lpstr>СПАСИБО ЗА УРОК!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Экзамен</cp:lastModifiedBy>
  <cp:revision>100</cp:revision>
  <dcterms:created xsi:type="dcterms:W3CDTF">2012-08-12T16:04:58Z</dcterms:created>
  <dcterms:modified xsi:type="dcterms:W3CDTF">2023-02-27T18:31:27Z</dcterms:modified>
</cp:coreProperties>
</file>