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39" r:id="rId1"/>
  </p:sldMasterIdLst>
  <p:sldIdLst>
    <p:sldId id="256" r:id="rId2"/>
    <p:sldId id="257" r:id="rId3"/>
    <p:sldId id="274" r:id="rId4"/>
    <p:sldId id="284" r:id="rId5"/>
    <p:sldId id="285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83" r:id="rId14"/>
    <p:sldId id="259" r:id="rId15"/>
    <p:sldId id="260" r:id="rId16"/>
    <p:sldId id="297" r:id="rId17"/>
    <p:sldId id="29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998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34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9582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79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2362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38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361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04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59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95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258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43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558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42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371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416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39450-3936-4806-BAC4-762595ED0E50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D67BE95-CBF5-414F-8A8C-FD7123FBA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573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45" r:id="rId6"/>
    <p:sldLayoutId id="2147484746" r:id="rId7"/>
    <p:sldLayoutId id="2147484747" r:id="rId8"/>
    <p:sldLayoutId id="2147484748" r:id="rId9"/>
    <p:sldLayoutId id="2147484749" r:id="rId10"/>
    <p:sldLayoutId id="2147484750" r:id="rId11"/>
    <p:sldLayoutId id="2147484751" r:id="rId12"/>
    <p:sldLayoutId id="2147484752" r:id="rId13"/>
    <p:sldLayoutId id="2147484753" r:id="rId14"/>
    <p:sldLayoutId id="2147484754" r:id="rId15"/>
    <p:sldLayoutId id="214748475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55FA9D-0CA9-434E-A26F-07595F82AD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09" y="1092592"/>
            <a:ext cx="9172134" cy="2072640"/>
          </a:xfrm>
          <a:noFill/>
        </p:spPr>
        <p:txBody>
          <a:bodyPr>
            <a:normAutofit fontScale="90000"/>
          </a:bodyPr>
          <a:lstStyle/>
          <a:p>
            <a:pPr algn="ctr"/>
            <a:br>
              <a:rPr lang="ru-RU" b="0" dirty="0">
                <a:latin typeface="Impact" panose="020B0806030902050204" pitchFamily="34" charset="0"/>
              </a:rPr>
            </a:br>
            <a:br>
              <a:rPr lang="ru-RU" b="0" dirty="0">
                <a:latin typeface="Impact" panose="020B0806030902050204" pitchFamily="34" charset="0"/>
              </a:rPr>
            </a:br>
            <a:r>
              <a:rPr lang="ru-RU" b="0" dirty="0">
                <a:latin typeface="Impact" panose="020B0806030902050204" pitchFamily="34" charset="0"/>
              </a:rPr>
              <a:t>Психолого-педагогический </a:t>
            </a:r>
            <a:r>
              <a:rPr lang="ru-RU" b="0" dirty="0" err="1">
                <a:latin typeface="Impact" panose="020B0806030902050204" pitchFamily="34" charset="0"/>
              </a:rPr>
              <a:t>пазл</a:t>
            </a:r>
            <a:br>
              <a:rPr lang="ru-RU" b="0" dirty="0">
                <a:latin typeface="Impact" panose="020B0806030902050204" pitchFamily="34" charset="0"/>
              </a:rPr>
            </a:br>
            <a:r>
              <a:rPr lang="ru-RU" b="0" dirty="0">
                <a:latin typeface="Impact" panose="020B0806030902050204" pitchFamily="34" charset="0"/>
              </a:rPr>
              <a:t> «Путь к успеху каждого ребенка»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9B6B3C-F246-4C8F-80E6-2E4564AD7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7109" y="5528602"/>
            <a:ext cx="4618891" cy="111134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Подготовила: </a:t>
            </a:r>
            <a:r>
              <a:rPr lang="ru-RU" b="1" dirty="0" err="1">
                <a:solidFill>
                  <a:schemeClr val="tx1"/>
                </a:solidFill>
              </a:rPr>
              <a:t>Лазицкая</a:t>
            </a:r>
            <a:r>
              <a:rPr lang="ru-RU" b="1" dirty="0">
                <a:solidFill>
                  <a:schemeClr val="tx1"/>
                </a:solidFill>
              </a:rPr>
              <a:t> Ольга Владимировна </a:t>
            </a:r>
          </a:p>
          <a:p>
            <a:r>
              <a:rPr lang="ru-RU" b="1" dirty="0">
                <a:solidFill>
                  <a:schemeClr val="tx1"/>
                </a:solidFill>
              </a:rPr>
              <a:t>педагог-психолог МБОУ СОШ п. Джонка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2D4F14-6291-46A0-9C12-1EEAB7A8B8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80" t="46155" r="18359" b="10154"/>
          <a:stretch/>
        </p:blipFill>
        <p:spPr>
          <a:xfrm>
            <a:off x="6893169" y="3692769"/>
            <a:ext cx="5176911" cy="29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22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957E9D-6D9F-4489-8579-56FE0CE819F8}"/>
              </a:ext>
            </a:extLst>
          </p:cNvPr>
          <p:cNvSpPr txBox="1"/>
          <p:nvPr/>
        </p:nvSpPr>
        <p:spPr>
          <a:xfrm>
            <a:off x="1631852" y="975932"/>
            <a:ext cx="1014280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СНИЖЕННАЯ ЭНЕРГЕТИКА, АСТЕНИЧНОСТЬ (ДО18%)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Астенический синдром очень часто становится причиной трудностей в обучении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Истощаемость, утомляемость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Сложности с концентрацией, переключением, распределением внимания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4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Постоянная усталость, головные боли при попытке сосредоточиться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718256-78C0-4621-AD0B-F100A0F703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180491" y="3860175"/>
            <a:ext cx="9418321" cy="28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05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4642EF-AFC9-4881-8C4D-80995B1B252A}"/>
              </a:ext>
            </a:extLst>
          </p:cNvPr>
          <p:cNvSpPr txBox="1"/>
          <p:nvPr/>
        </p:nvSpPr>
        <p:spPr>
          <a:xfrm>
            <a:off x="1589648" y="1616238"/>
            <a:ext cx="450635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СЛОЖНОСТИ  САМОРГАНИЗАЦИИ, САМОМОТИВАЦИИ, «СЛАБАЯ ВОЛЕВАЯ СФЕРА»</a:t>
            </a:r>
          </a:p>
          <a:p>
            <a:r>
              <a:rPr lang="ru-RU" sz="2800" b="0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Чаще всего сложности самоорганизации встречаются у подростков, родители  которых ведут себя авторитарно. 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CE7372-FA3F-49F0-8D45-E21EF5FAF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2" y="2082018"/>
            <a:ext cx="5495778" cy="43663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2B0C50-BEA9-419E-97E5-14112A5BE790}"/>
              </a:ext>
            </a:extLst>
          </p:cNvPr>
          <p:cNvSpPr txBox="1"/>
          <p:nvPr/>
        </p:nvSpPr>
        <p:spPr>
          <a:xfrm>
            <a:off x="1688123" y="592549"/>
            <a:ext cx="10138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Трудности в обучении старшеклассников</a:t>
            </a:r>
            <a:r>
              <a:rPr lang="ru-RU" b="1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888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360B78-C900-4401-BEBF-1AA15F0B482F}"/>
              </a:ext>
            </a:extLst>
          </p:cNvPr>
          <p:cNvSpPr txBox="1"/>
          <p:nvPr/>
        </p:nvSpPr>
        <p:spPr>
          <a:xfrm>
            <a:off x="2264898" y="2099316"/>
            <a:ext cx="689739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u="none" strike="noStrike" baseline="0" dirty="0">
                <a:solidFill>
                  <a:srgbClr val="000000"/>
                </a:solidFill>
              </a:rPr>
              <a:t>ДЕТСКАЯ   И   ПОДРОСТКОВАЯ   ДЕПРЕССИЯ: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Депрессивные состояния у подростков (13-17 лет) отмечаются  - в 19% случаев в популяции старших школьников: 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 в обычной популяции – около 11%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 с выраженными формами школьной дезадаптации до 28% </a:t>
            </a:r>
          </a:p>
          <a:p>
            <a:r>
              <a:rPr lang="ru-RU" sz="2400" b="0" i="0" u="none" strike="noStrike" baseline="0" dirty="0">
                <a:solidFill>
                  <a:srgbClr val="000000"/>
                </a:solidFill>
              </a:rPr>
              <a:t> с наиболее выраженной степенью социальной дезадаптации-до 53%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B9134F-FD61-4CFC-B310-06C3F1B60680}"/>
              </a:ext>
            </a:extLst>
          </p:cNvPr>
          <p:cNvSpPr txBox="1"/>
          <p:nvPr/>
        </p:nvSpPr>
        <p:spPr>
          <a:xfrm>
            <a:off x="1491175" y="884478"/>
            <a:ext cx="102975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Трудности в обучении старшеклассников</a:t>
            </a:r>
            <a:r>
              <a:rPr lang="ru-RU" b="1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038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2B3BB-EC31-45E4-88CD-BCC56E9A4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75" y="624110"/>
            <a:ext cx="9577338" cy="1280890"/>
          </a:xfrm>
        </p:spPr>
        <p:txBody>
          <a:bodyPr>
            <a:normAutofit/>
          </a:bodyPr>
          <a:lstStyle/>
          <a:p>
            <a:r>
              <a:rPr lang="ru-RU" sz="4000" b="1" dirty="0"/>
              <a:t>Нейропсихологические факторы: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AE2D65A-80F4-4B31-B628-66C793A73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6092" y="1688123"/>
            <a:ext cx="10238520" cy="516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12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0C8FC6-9060-4398-8AA1-4B3BB8042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768" y="384048"/>
            <a:ext cx="9802368" cy="588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63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E7AF6A-6257-4183-BC85-D0420811C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76" y="530352"/>
            <a:ext cx="9966960" cy="596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89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37D02-3F97-4443-8640-CEC933885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228" y="624109"/>
            <a:ext cx="10339754" cy="255518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уть к успеху каждого ребенка зависит не столько от его умственного развития, сколько от социального окружения и зоны ближайшего развития</a:t>
            </a:r>
            <a:b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72501B-AA4F-4698-A353-988AD3D6CF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02" t="17695" r="23080" b="13388"/>
          <a:stretch/>
        </p:blipFill>
        <p:spPr>
          <a:xfrm>
            <a:off x="3643533" y="3355145"/>
            <a:ext cx="5120640" cy="314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60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4502EB-247B-46A1-B99A-A17A600D97A8}"/>
              </a:ext>
            </a:extLst>
          </p:cNvPr>
          <p:cNvSpPr txBox="1"/>
          <p:nvPr/>
        </p:nvSpPr>
        <p:spPr>
          <a:xfrm>
            <a:off x="2883877" y="2291248"/>
            <a:ext cx="698109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algn="ctr"/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24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21CC8-9F73-4801-8202-229001AE1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Психолого-педагогические и психологические факторы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F2E967-CDFA-40B8-A596-B4524DFBA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267200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chemeClr val="tx1"/>
                </a:solidFill>
              </a:rPr>
              <a:t>1. </a:t>
            </a:r>
            <a:r>
              <a:rPr lang="ru-RU" sz="3000" b="1" dirty="0" err="1">
                <a:solidFill>
                  <a:schemeClr val="tx1"/>
                </a:solidFill>
              </a:rPr>
              <a:t>Сензитивные</a:t>
            </a:r>
            <a:r>
              <a:rPr lang="ru-RU" sz="3000" b="1" dirty="0">
                <a:solidFill>
                  <a:schemeClr val="tx1"/>
                </a:solidFill>
              </a:rPr>
              <a:t> периоды.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2. Психологическая готовность ребенка к школе.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3. Адаптация.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4. Уровень умственного развития.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5. Социальные и психологические проблемы.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967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CA0383-0DBC-4F78-8B2B-C056BDA13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Психолого-педагогические и психологические факторы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CB3395-C42F-487D-B4D2-2116EAAFF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41" y="2133600"/>
            <a:ext cx="10041572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6. Подростковый кризис приходится на возраст 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12 – 14 лет.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ADE065-0580-4F26-8B71-3C6B39C45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579" y="3600315"/>
            <a:ext cx="3052768" cy="27053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829BEC-D2DF-49C1-82BB-3B4131133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545" y="3910818"/>
            <a:ext cx="4672323" cy="259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66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21CC8-9F73-4801-8202-229001AE1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Психолого-педагогические и психологические факторы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F2E967-CDFA-40B8-A596-B4524DFBA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267200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chemeClr val="tx1"/>
                </a:solidFill>
              </a:rPr>
              <a:t>7. Пробелы в знаниях по учебным предметам.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8. Высокие требования родителей или педагогов.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9. Отсутствие интереса к учебе.</a:t>
            </a:r>
          </a:p>
          <a:p>
            <a:r>
              <a:rPr lang="ru-RU" sz="3000" b="1" dirty="0">
                <a:solidFill>
                  <a:schemeClr val="tx1"/>
                </a:solidFill>
              </a:rPr>
              <a:t>10. Темперамент.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786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669B6B-3B15-440A-A2AC-704BFA0AF9C4}"/>
              </a:ext>
            </a:extLst>
          </p:cNvPr>
          <p:cNvSpPr txBox="1"/>
          <p:nvPr/>
        </p:nvSpPr>
        <p:spPr>
          <a:xfrm>
            <a:off x="1129284" y="1018214"/>
            <a:ext cx="558100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Трудности в обучении старшеклассников. Проблема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"ЛЕНИ"</a:t>
            </a:r>
          </a:p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 самоорганизации старшеклассников</a:t>
            </a:r>
            <a:endParaRPr lang="ru-RU" sz="3200" b="1" i="0" u="none" strike="noStrike" baseline="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290107-A7B5-4DFC-9FF9-8BA674312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366" y="697537"/>
            <a:ext cx="4290998" cy="27723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B7305A-CD5A-49BE-A213-5B3FCF4283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15" t="43628"/>
          <a:stretch/>
        </p:blipFill>
        <p:spPr>
          <a:xfrm>
            <a:off x="1941807" y="3900796"/>
            <a:ext cx="3955957" cy="26195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A1137E-1511-4B6E-AE62-BA42148615B1}"/>
              </a:ext>
            </a:extLst>
          </p:cNvPr>
          <p:cNvSpPr txBox="1"/>
          <p:nvPr/>
        </p:nvSpPr>
        <p:spPr>
          <a:xfrm>
            <a:off x="6093656" y="4490163"/>
            <a:ext cx="609834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Лень как психическое явление: отсутствие желания делать что-либо, требующее волевого усилия, и, главное, переживание удовольствия от безделья. </a:t>
            </a:r>
          </a:p>
        </p:txBody>
      </p:sp>
    </p:spTree>
    <p:extLst>
      <p:ext uri="{BB962C8B-B14F-4D97-AF65-F5344CB8AC3E}">
        <p14:creationId xmlns:p14="http://schemas.microsoft.com/office/powerpoint/2010/main" val="368953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B19FB-14EC-434C-AD58-D62CA00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Трудности в обучении старшеклассников: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AAA433-E02A-4800-BB4E-0AF6AF830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9138" y="2133599"/>
            <a:ext cx="9605474" cy="4210929"/>
          </a:xfrm>
        </p:spPr>
        <p:txBody>
          <a:bodyPr>
            <a:normAutofit/>
          </a:bodyPr>
          <a:lstStyle/>
          <a:p>
            <a:r>
              <a:rPr lang="ru-RU" sz="2400" b="1" i="0" u="none" strike="noStrike" baseline="0" dirty="0">
                <a:solidFill>
                  <a:schemeClr val="tx1"/>
                </a:solidFill>
              </a:rPr>
              <a:t>АКАДЕМИЧЕСКАЯ  ПРОКРАСТИНАЦИЯ </a:t>
            </a:r>
            <a:r>
              <a:rPr lang="ru-RU" sz="2400" b="1" i="0" u="none" strike="noStrike" baseline="0" dirty="0">
                <a:solidFill>
                  <a:srgbClr val="000000"/>
                </a:solidFill>
              </a:rPr>
              <a:t>—склонность к постоянному откладыванию дел, приводящая к жизненным проблемам и болезненным психологическим переживаниям. Распространенный вариант  </a:t>
            </a:r>
            <a:r>
              <a:rPr lang="ru-RU" sz="2400" b="1" i="0" u="none" strike="noStrike" baseline="0" dirty="0" err="1">
                <a:solidFill>
                  <a:srgbClr val="000000"/>
                </a:solidFill>
              </a:rPr>
              <a:t>дезадаптивного</a:t>
            </a:r>
            <a:r>
              <a:rPr lang="ru-RU" sz="2400" b="1" i="0" u="none" strike="noStrike" baseline="0" dirty="0">
                <a:solidFill>
                  <a:srgbClr val="000000"/>
                </a:solidFill>
              </a:rPr>
              <a:t> поведения в юношеском возрасте. </a:t>
            </a:r>
          </a:p>
          <a:p>
            <a:pPr marL="0" indent="0">
              <a:buNone/>
            </a:pPr>
            <a:r>
              <a:rPr lang="ru-RU" sz="2400" b="1" i="0" u="none" strike="noStrike" baseline="0" dirty="0">
                <a:solidFill>
                  <a:srgbClr val="000000"/>
                </a:solidFill>
              </a:rPr>
              <a:t>По результатам разных исследований:</a:t>
            </a:r>
          </a:p>
          <a:p>
            <a:r>
              <a:rPr lang="ru-RU" sz="2400" b="1" i="0" u="none" strike="noStrike" baseline="0" dirty="0">
                <a:solidFill>
                  <a:srgbClr val="000000"/>
                </a:solidFill>
              </a:rPr>
              <a:t>Примерно 40 % </a:t>
            </a:r>
            <a:r>
              <a:rPr lang="ru-RU" sz="2400" b="1" i="0" u="none" strike="noStrike" baseline="0" dirty="0" err="1">
                <a:solidFill>
                  <a:srgbClr val="000000"/>
                </a:solidFill>
              </a:rPr>
              <a:t>старшекласниковимеют</a:t>
            </a:r>
            <a:r>
              <a:rPr lang="ru-RU" sz="2400" b="1" i="0" u="none" strike="noStrike" baseline="0" dirty="0">
                <a:solidFill>
                  <a:srgbClr val="000000"/>
                </a:solidFill>
              </a:rPr>
              <a:t> высокий уровень прокрастинации.</a:t>
            </a:r>
          </a:p>
          <a:p>
            <a:r>
              <a:rPr lang="ru-RU" sz="2400" b="1" i="0" u="none" strike="noStrike" baseline="0" dirty="0">
                <a:solidFill>
                  <a:srgbClr val="000000"/>
                </a:solidFill>
              </a:rPr>
              <a:t>Около 70-90 % молодых людей считают, что им свойственна прокрастинация.</a:t>
            </a:r>
          </a:p>
          <a:p>
            <a:endParaRPr lang="ru-RU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561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560AA4-DF9C-4E8E-880E-934DC43F0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00" t="24788" r="36100" b="10647"/>
          <a:stretch/>
        </p:blipFill>
        <p:spPr>
          <a:xfrm>
            <a:off x="1237956" y="1792224"/>
            <a:ext cx="9533675" cy="50110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894359-E900-4A4F-8E6F-C74BF23B4EE2}"/>
              </a:ext>
            </a:extLst>
          </p:cNvPr>
          <p:cNvSpPr txBox="1"/>
          <p:nvPr/>
        </p:nvSpPr>
        <p:spPr>
          <a:xfrm>
            <a:off x="1420369" y="771938"/>
            <a:ext cx="101390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Трудности в обучении старшеклассников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253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105302-8142-40E0-ADC8-CE467846B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50" t="17851" r="35650" b="10380"/>
          <a:stretch/>
        </p:blipFill>
        <p:spPr>
          <a:xfrm>
            <a:off x="1042416" y="493776"/>
            <a:ext cx="9180576" cy="58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13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DE4D5D-F21B-42D9-A49A-E5C060415344}"/>
              </a:ext>
            </a:extLst>
          </p:cNvPr>
          <p:cNvSpPr txBox="1"/>
          <p:nvPr/>
        </p:nvSpPr>
        <p:spPr>
          <a:xfrm>
            <a:off x="1899138" y="2363371"/>
            <a:ext cx="9003324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ИНДИВИДУАЛЬНЫЙ СТИЛЬ ДЕЯТЕЛЬНОСТИ - </a:t>
            </a:r>
          </a:p>
          <a:p>
            <a:r>
              <a:rPr lang="ru-RU" sz="2800" b="1" dirty="0">
                <a:solidFill>
                  <a:srgbClr val="000000"/>
                </a:solidFill>
                <a:latin typeface="Cambria" panose="02040503050406030204" pitchFamily="18" charset="0"/>
              </a:rPr>
              <a:t>с</a:t>
            </a:r>
            <a:r>
              <a:rPr lang="ru-RU" sz="28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тремление к нагнетанию напряжения, откладывание дел до последнего момента.</a:t>
            </a:r>
          </a:p>
          <a:p>
            <a:r>
              <a:rPr lang="ru-RU" sz="28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Физиологической реакцией на стресс является выброс адреналина: </a:t>
            </a:r>
          </a:p>
          <a:p>
            <a:r>
              <a:rPr lang="ru-RU" sz="2800" b="1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8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повышает концентрацию внимания</a:t>
            </a:r>
          </a:p>
          <a:p>
            <a:r>
              <a:rPr lang="ru-RU" sz="2800" b="1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8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стимулирует работу всех систем</a:t>
            </a:r>
          </a:p>
          <a:p>
            <a:r>
              <a:rPr lang="ru-RU" sz="2800" b="1" i="0" u="none" strike="noStrike" baseline="0" dirty="0">
                <a:solidFill>
                  <a:srgbClr val="000000"/>
                </a:solidFill>
              </a:rPr>
              <a:t></a:t>
            </a:r>
            <a:r>
              <a:rPr lang="ru-RU" sz="2800" b="1" i="0" u="none" strike="noStrike" baseline="0" dirty="0">
                <a:solidFill>
                  <a:srgbClr val="000000"/>
                </a:solidFill>
                <a:latin typeface="Cambria" panose="02040503050406030204" pitchFamily="18" charset="0"/>
              </a:rPr>
              <a:t>активирование психических процессов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659628-C5DA-4649-886C-4516D2E4C0D0}"/>
              </a:ext>
            </a:extLst>
          </p:cNvPr>
          <p:cNvSpPr txBox="1"/>
          <p:nvPr/>
        </p:nvSpPr>
        <p:spPr>
          <a:xfrm>
            <a:off x="2767818" y="904194"/>
            <a:ext cx="60983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Трудности в обучении старшеклассников</a:t>
            </a:r>
            <a:r>
              <a:rPr lang="ru-RU" b="1" dirty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67329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733</TotalTime>
  <Words>396</Words>
  <Application>Microsoft Office PowerPoint</Application>
  <PresentationFormat>Широкоэкранный</PresentationFormat>
  <Paragraphs>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</vt:lpstr>
      <vt:lpstr>Century Gothic</vt:lpstr>
      <vt:lpstr>Impact</vt:lpstr>
      <vt:lpstr>Times New Roman</vt:lpstr>
      <vt:lpstr>Wingdings 3</vt:lpstr>
      <vt:lpstr>Легкий дым</vt:lpstr>
      <vt:lpstr>  Психолого-педагогический пазл  «Путь к успеху каждого ребенка»</vt:lpstr>
      <vt:lpstr>Психолого-педагогические и психологические факторы</vt:lpstr>
      <vt:lpstr>Психолого-педагогические и психологические факторы</vt:lpstr>
      <vt:lpstr>Психолого-педагогические и психологические факторы</vt:lpstr>
      <vt:lpstr>Презентация PowerPoint</vt:lpstr>
      <vt:lpstr>Трудности в обучении старшеклассников: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Нейропсихологические факторы:</vt:lpstr>
      <vt:lpstr>Презентация PowerPoint</vt:lpstr>
      <vt:lpstr>Презентация PowerPoint</vt:lpstr>
      <vt:lpstr>Путь к успеху каждого ребенка зависит не столько от его умственного развития, сколько от социального окружения и зоны ближайшего развития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Оля</cp:lastModifiedBy>
  <cp:revision>30</cp:revision>
  <dcterms:created xsi:type="dcterms:W3CDTF">2020-08-23T10:24:21Z</dcterms:created>
  <dcterms:modified xsi:type="dcterms:W3CDTF">2020-08-26T22:00:47Z</dcterms:modified>
</cp:coreProperties>
</file>