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5" r:id="rId2"/>
    <p:sldId id="316" r:id="rId3"/>
    <p:sldId id="256" r:id="rId4"/>
    <p:sldId id="259" r:id="rId5"/>
    <p:sldId id="260" r:id="rId6"/>
    <p:sldId id="312" r:id="rId7"/>
    <p:sldId id="261" r:id="rId8"/>
    <p:sldId id="313" r:id="rId9"/>
    <p:sldId id="262" r:id="rId10"/>
    <p:sldId id="314" r:id="rId11"/>
    <p:sldId id="263" r:id="rId12"/>
    <p:sldId id="268" r:id="rId13"/>
    <p:sldId id="264" r:id="rId14"/>
    <p:sldId id="265" r:id="rId15"/>
    <p:sldId id="267" r:id="rId16"/>
    <p:sldId id="272" r:id="rId17"/>
    <p:sldId id="302" r:id="rId18"/>
    <p:sldId id="303" r:id="rId19"/>
    <p:sldId id="304" r:id="rId20"/>
    <p:sldId id="305" r:id="rId21"/>
    <p:sldId id="266" r:id="rId22"/>
    <p:sldId id="273" r:id="rId23"/>
    <p:sldId id="291" r:id="rId24"/>
    <p:sldId id="292" r:id="rId25"/>
    <p:sldId id="293" r:id="rId26"/>
    <p:sldId id="294" r:id="rId27"/>
    <p:sldId id="295" r:id="rId28"/>
    <p:sldId id="296" r:id="rId29"/>
    <p:sldId id="297" r:id="rId30"/>
    <p:sldId id="298" r:id="rId31"/>
    <p:sldId id="299" r:id="rId32"/>
    <p:sldId id="300" r:id="rId33"/>
    <p:sldId id="269" r:id="rId34"/>
    <p:sldId id="270" r:id="rId35"/>
    <p:sldId id="271" r:id="rId36"/>
    <p:sldId id="306" r:id="rId37"/>
    <p:sldId id="307" r:id="rId38"/>
    <p:sldId id="308" r:id="rId39"/>
    <p:sldId id="309" r:id="rId40"/>
    <p:sldId id="274" r:id="rId41"/>
    <p:sldId id="275" r:id="rId42"/>
    <p:sldId id="277" r:id="rId43"/>
    <p:sldId id="276" r:id="rId44"/>
    <p:sldId id="278" r:id="rId45"/>
    <p:sldId id="279" r:id="rId46"/>
    <p:sldId id="280" r:id="rId47"/>
    <p:sldId id="281" r:id="rId48"/>
    <p:sldId id="282" r:id="rId49"/>
    <p:sldId id="283" r:id="rId50"/>
    <p:sldId id="284" r:id="rId51"/>
    <p:sldId id="285" r:id="rId52"/>
    <p:sldId id="286" r:id="rId53"/>
    <p:sldId id="287" r:id="rId54"/>
    <p:sldId id="257" r:id="rId55"/>
    <p:sldId id="288" r:id="rId56"/>
    <p:sldId id="258" r:id="rId57"/>
    <p:sldId id="310" r:id="rId58"/>
    <p:sldId id="311" r:id="rId59"/>
    <p:sldId id="289" r:id="rId60"/>
    <p:sldId id="290" r:id="rId61"/>
    <p:sldId id="301" r:id="rId6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726" autoAdjust="0"/>
    <p:restoredTop sz="79782" autoAdjust="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49FF68-89CC-4AE6-A347-DEE571E51DDC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91519D-C432-469F-B955-DD3BCD38AC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49FF68-89CC-4AE6-A347-DEE571E51DDC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91519D-C432-469F-B955-DD3BCD38A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49FF68-89CC-4AE6-A347-DEE571E51DDC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91519D-C432-469F-B955-DD3BCD38A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49FF68-89CC-4AE6-A347-DEE571E51DDC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91519D-C432-469F-B955-DD3BCD38A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49FF68-89CC-4AE6-A347-DEE571E51DDC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91519D-C432-469F-B955-DD3BCD38AC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49FF68-89CC-4AE6-A347-DEE571E51DDC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91519D-C432-469F-B955-DD3BCD38A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49FF68-89CC-4AE6-A347-DEE571E51DDC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91519D-C432-469F-B955-DD3BCD38A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49FF68-89CC-4AE6-A347-DEE571E51DDC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91519D-C432-469F-B955-DD3BCD38A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49FF68-89CC-4AE6-A347-DEE571E51DDC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91519D-C432-469F-B955-DD3BCD38AC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49FF68-89CC-4AE6-A347-DEE571E51DDC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91519D-C432-469F-B955-DD3BCD38A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49FF68-89CC-4AE6-A347-DEE571E51DDC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91519D-C432-469F-B955-DD3BCD38AC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449FF68-89CC-4AE6-A347-DEE571E51DDC}" type="datetimeFigureOut">
              <a:rPr lang="ru-RU" smtClean="0"/>
              <a:pPr/>
              <a:t>09.02.2021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391519D-C432-469F-B955-DD3BCD38AC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9LJvT-JhXGc" TargetMode="Externa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solnet.ee/school/chemistry_02" TargetMode="External"/><Relationship Id="rId2" Type="http://schemas.openxmlformats.org/officeDocument/2006/relationships/hyperlink" Target="https://solnet.ee/school/chemistry_00" TargetMode="Externa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solnet.ee/school/chemistry_24" TargetMode="External"/><Relationship Id="rId2" Type="http://schemas.openxmlformats.org/officeDocument/2006/relationships/hyperlink" Target="https://solnet.ee/school/chemistry_08" TargetMode="Externa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kladraz.ru/skazki-dlja-detei/skazka-pro-kosmos-dlja-detei-doshkolnikov-5-7-let.html" TargetMode="External"/><Relationship Id="rId3" Type="http://schemas.openxmlformats.org/officeDocument/2006/relationships/hyperlink" Target="https://nsportal.ru/detskiy-sad/okruzhayushchiy-mir/2015/04/02/kto-takie-roboty" TargetMode="External"/><Relationship Id="rId7" Type="http://schemas.openxmlformats.org/officeDocument/2006/relationships/hyperlink" Target="https://detskiychas.ru/sochinyaem_skazki/kosmicheskaya_skazka_dlya_detey/" TargetMode="External"/><Relationship Id="rId2" Type="http://schemas.openxmlformats.org/officeDocument/2006/relationships/hyperlink" Target="http://neuronus.com/stat/1068-interesnye-istoricheskie-fakty-o-robotakh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ped-kopilka.ru/blogs/elena-vladimirovna-denikaeva/avtorskaja-skazka-dlja-detei-3-5-let-kosmicheskaja-skazka-belka-i-strelka-v-kosmose.html" TargetMode="External"/><Relationship Id="rId5" Type="http://schemas.openxmlformats.org/officeDocument/2006/relationships/hyperlink" Target="http://mmmultik.net/stuff/robot_arpo/2-1-0-788" TargetMode="External"/><Relationship Id="rId4" Type="http://schemas.openxmlformats.org/officeDocument/2006/relationships/hyperlink" Target="https://youtu.be/AFW7DACF3I4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88;&#1077;&#1087;&#1082;&#1072;%20&#1074;&#1080;&#1076;&#1077;&#1086;.mp4" TargetMode="Externa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52;&#1091;&#1088;&#1072;&#1074;&#1077;&#1081;%20&#1084;&#1091;&#1083;&#1100;&#1090;&#1080;&#1082;.mp4" TargetMode="Externa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82;&#1091;&#1083;&#1080;&#1085;&#1072;&#1088;&#1080;&#1103;%20&#1050;&#1088;.&#1096;&#1072;&#1087;&#1086;&#1095;&#1082;&#1072;.mp4" TargetMode="Externa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86;&#1090;&#1088;&#1099;&#1074;&#1086;&#1082;%20&#1057;&#1077;&#1084;&#1077;&#1088;&#1086;%20&#1082;&#1086;&#1079;&#1083;&#1103;&#1090;.mp4" TargetMode="Externa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veselye-notki.saha.prosadiki.ru/media/2017/11/02/1233769336/1752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88640"/>
            <a:ext cx="2286000" cy="2419756"/>
          </a:xfrm>
          <a:prstGeom prst="rect">
            <a:avLst/>
          </a:prstGeom>
          <a:noFill/>
        </p:spPr>
      </p:pic>
      <p:sp>
        <p:nvSpPr>
          <p:cNvPr id="3" name="Двойная стрелка влево/вправо 2"/>
          <p:cNvSpPr/>
          <p:nvPr/>
        </p:nvSpPr>
        <p:spPr>
          <a:xfrm>
            <a:off x="3707904" y="1340768"/>
            <a:ext cx="2362200" cy="2286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D:\НАУЧНЫЙ ТЕАТР\Таал Таал\Bez_imeni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304800"/>
            <a:ext cx="2553484" cy="2590800"/>
          </a:xfrm>
          <a:prstGeom prst="rect">
            <a:avLst/>
          </a:prstGeom>
          <a:noFill/>
        </p:spPr>
      </p:pic>
      <p:sp>
        <p:nvSpPr>
          <p:cNvPr id="5" name="Кольцо 4"/>
          <p:cNvSpPr/>
          <p:nvPr/>
        </p:nvSpPr>
        <p:spPr>
          <a:xfrm>
            <a:off x="3276600" y="1905000"/>
            <a:ext cx="2819400" cy="2667000"/>
          </a:xfrm>
          <a:prstGeom prst="donut">
            <a:avLst>
              <a:gd name="adj" fmla="val 43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35896" y="2708920"/>
            <a:ext cx="223224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Проект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 «Научный театр»</a:t>
            </a:r>
          </a:p>
        </p:txBody>
      </p:sp>
      <p:sp>
        <p:nvSpPr>
          <p:cNvPr id="7" name="Двойная стрелка вверх/вниз 6"/>
          <p:cNvSpPr/>
          <p:nvPr/>
        </p:nvSpPr>
        <p:spPr>
          <a:xfrm>
            <a:off x="6400800" y="2514600"/>
            <a:ext cx="304800" cy="121920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Двойная стрелка вверх/вниз 7"/>
          <p:cNvSpPr/>
          <p:nvPr/>
        </p:nvSpPr>
        <p:spPr>
          <a:xfrm>
            <a:off x="2555776" y="2564904"/>
            <a:ext cx="304800" cy="121920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8" descr="https://vilchuoraan.saha.prosadiki.ru/media/2017/11/02/1233768816/1840_log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4221088"/>
            <a:ext cx="2285999" cy="2286000"/>
          </a:xfrm>
          <a:prstGeom prst="rect">
            <a:avLst/>
          </a:prstGeom>
          <a:noFill/>
        </p:spPr>
      </p:pic>
      <p:pic>
        <p:nvPicPr>
          <p:cNvPr id="10" name="Picture 6" descr="https://kuobaxchaan.tvoysadik.ru/upload/tskuobaxchaan_new/images/thumb/30/f0/30f00357efa447d5a7e0f79ec2f8121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4293096"/>
            <a:ext cx="2362200" cy="2362201"/>
          </a:xfrm>
          <a:prstGeom prst="rect">
            <a:avLst/>
          </a:prstGeom>
          <a:noFill/>
        </p:spPr>
      </p:pic>
      <p:sp>
        <p:nvSpPr>
          <p:cNvPr id="11" name="Двойная стрелка влево/вправо 10"/>
          <p:cNvSpPr/>
          <p:nvPr/>
        </p:nvSpPr>
        <p:spPr>
          <a:xfrm>
            <a:off x="3779912" y="5445224"/>
            <a:ext cx="2362200" cy="2286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азсреда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692696"/>
            <a:ext cx="7197214" cy="54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0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764704"/>
            <a:ext cx="7740352" cy="5160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5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381000"/>
            <a:ext cx="8388424" cy="55922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6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381000"/>
            <a:ext cx="8244408" cy="5496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11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548680"/>
            <a:ext cx="7740352" cy="5160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_5037.JPG"/>
          <p:cNvPicPr>
            <a:picLocks noChangeAspect="1"/>
          </p:cNvPicPr>
          <p:nvPr/>
        </p:nvPicPr>
        <p:blipFill>
          <a:blip r:embed="rId2" cstate="print"/>
          <a:srcRect l="25588" t="31100" r="10626" b="20469"/>
          <a:stretch>
            <a:fillRect/>
          </a:stretch>
        </p:blipFill>
        <p:spPr>
          <a:xfrm>
            <a:off x="3059832" y="3429000"/>
            <a:ext cx="5832648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5035.JPG"/>
          <p:cNvPicPr>
            <a:picLocks noChangeAspect="1"/>
          </p:cNvPicPr>
          <p:nvPr/>
        </p:nvPicPr>
        <p:blipFill>
          <a:blip r:embed="rId3" cstate="print"/>
          <a:srcRect l="21650" t="38188" r="19288" b="16925"/>
          <a:stretch>
            <a:fillRect/>
          </a:stretch>
        </p:blipFill>
        <p:spPr>
          <a:xfrm>
            <a:off x="1259632" y="476672"/>
            <a:ext cx="5400600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го бары кунун аайы ийэлэрин уэртуннэр (1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404664"/>
            <a:ext cx="7956376" cy="52901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театр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0"/>
            <a:ext cx="6840760" cy="51305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театр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3068960"/>
            <a:ext cx="3672408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театр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0"/>
            <a:ext cx="3096344" cy="4128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театр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1196752"/>
            <a:ext cx="3960440" cy="52805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театр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2040" y="1124744"/>
            <a:ext cx="3651870" cy="4869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театр6.jpg"/>
          <p:cNvPicPr>
            <a:picLocks noChangeAspect="1"/>
          </p:cNvPicPr>
          <p:nvPr/>
        </p:nvPicPr>
        <p:blipFill>
          <a:blip r:embed="rId3" cstate="print"/>
          <a:srcRect b="14286"/>
          <a:stretch>
            <a:fillRect/>
          </a:stretch>
        </p:blipFill>
        <p:spPr>
          <a:xfrm>
            <a:off x="3995936" y="332656"/>
            <a:ext cx="3024336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 descr="театр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5616" y="1844824"/>
            <a:ext cx="3024336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628800"/>
            <a:ext cx="72008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ЦЕЛЬ: </a:t>
            </a:r>
            <a:r>
              <a:rPr lang="ru-RU" sz="3200" b="1" dirty="0" smtClean="0">
                <a:solidFill>
                  <a:srgbClr val="C00000"/>
                </a:solidFill>
              </a:rPr>
              <a:t>обеспечение наглядного доступа </a:t>
            </a:r>
            <a:r>
              <a:rPr lang="ru-RU" sz="3200" b="1" dirty="0" smtClean="0">
                <a:solidFill>
                  <a:srgbClr val="C00000"/>
                </a:solidFill>
              </a:rPr>
              <a:t>к научным знаниям </a:t>
            </a:r>
            <a:r>
              <a:rPr lang="ru-RU" sz="3200" b="1" dirty="0" smtClean="0">
                <a:solidFill>
                  <a:srgbClr val="C00000"/>
                </a:solidFill>
              </a:rPr>
              <a:t>через </a:t>
            </a:r>
            <a:r>
              <a:rPr lang="ru-RU" sz="3200" b="1" dirty="0" smtClean="0">
                <a:solidFill>
                  <a:srgbClr val="C00000"/>
                </a:solidFill>
              </a:rPr>
              <a:t>театрализованную </a:t>
            </a:r>
            <a:r>
              <a:rPr lang="ru-RU" sz="3200" b="1" dirty="0" smtClean="0">
                <a:solidFill>
                  <a:srgbClr val="C00000"/>
                </a:solidFill>
              </a:rPr>
              <a:t>деятельность детям </a:t>
            </a:r>
            <a:r>
              <a:rPr lang="ru-RU" sz="3200" b="1" dirty="0" smtClean="0">
                <a:solidFill>
                  <a:srgbClr val="C00000"/>
                </a:solidFill>
              </a:rPr>
              <a:t>дошкольного возраста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театр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88640"/>
            <a:ext cx="8532440" cy="6399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33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381000"/>
            <a:ext cx="8244408" cy="5496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123728" y="6021288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Приобщение родителей к театрализованной деятельности</a:t>
            </a:r>
            <a:endParaRPr lang="ru-RU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0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404664"/>
            <a:ext cx="7956376" cy="53042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9512" y="908720"/>
          <a:ext cx="8839201" cy="5821680"/>
        </p:xfrm>
        <a:graphic>
          <a:graphicData uri="http://schemas.openxmlformats.org/drawingml/2006/table">
            <a:tbl>
              <a:tblPr/>
              <a:tblGrid>
                <a:gridCol w="792088"/>
                <a:gridCol w="576064"/>
                <a:gridCol w="841648"/>
                <a:gridCol w="4267200"/>
                <a:gridCol w="1524000"/>
                <a:gridCol w="838201"/>
              </a:tblGrid>
              <a:tr h="218768">
                <a:tc>
                  <a:txBody>
                    <a:bodyPr/>
                    <a:lstStyle/>
                    <a:p>
                      <a:pPr marL="8763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Наука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Группа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Тема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Цель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Вид театра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Литература,</a:t>
                      </a:r>
                      <a:r>
                        <a:rPr lang="ru-RU" sz="1000" b="1" baseline="0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 источники материала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286">
                <a:tc rowSpan="4">
                  <a:txBody>
                    <a:bodyPr/>
                    <a:lstStyle/>
                    <a:p>
                      <a:pPr marL="8763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Биология 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Младшая</a:t>
                      </a:r>
                      <a:endParaRPr lang="ru-RU" sz="1050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Cambria"/>
                          <a:cs typeface="Times New Roman"/>
                        </a:rPr>
                        <a:t>Как зайчик шубку поменял?</a:t>
                      </a: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Продолжать знакомить детей с жизнью животных в зимних условиях; побуждать детей устанавливать простейшие связи между сезонными явлениями в природе и поведением животных.</a:t>
                      </a: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Cambria"/>
                        <a:cs typeface="Times New Roman"/>
                      </a:endParaRPr>
                    </a:p>
                    <a:p>
                      <a:pPr algn="just">
                        <a:spcAft>
                          <a:spcPts val="81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</a:rPr>
                        <a:t>Создать условия для развития творческой активности детей. формирование у детей интереса к игре драматизации, пополнить и активизировать словарь детей;</a:t>
                      </a: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Cambria"/>
                          <a:cs typeface="Times New Roman"/>
                        </a:rPr>
                        <a:t>Инсценировка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Cambria"/>
                          <a:cs typeface="Times New Roman"/>
                        </a:rPr>
                        <a:t>Кукольный театр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Cambria"/>
                          <a:cs typeface="Times New Roman"/>
                        </a:rPr>
                        <a:t>Хрестоматия для детей 3-4 лет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073">
                <a:tc vMerge="1">
                  <a:txBody>
                    <a:bodyPr/>
                    <a:lstStyle/>
                    <a:p>
                      <a:pPr marL="8763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Средняя</a:t>
                      </a:r>
                      <a:endParaRPr lang="ru-RU" sz="1050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Cambria"/>
                          <a:cs typeface="Times New Roman"/>
                        </a:rPr>
                        <a:t>Сказка про паучка</a:t>
                      </a: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Cambria"/>
                          <a:cs typeface="Times New Roman"/>
                        </a:rPr>
                        <a:t>Вызывать интерес к окружающему миру; на примере сказки знакомить с особенностями строения и поведения паука;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 Создать условия для развития творческой активности детей.. Приобщить детей к театральной культуре, обогатить их театральный опыт.</a:t>
                      </a: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Cambria"/>
                        <a:cs typeface="Times New Roman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Развивать артистические навыки детей</a:t>
                      </a: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Cambria"/>
                          <a:cs typeface="Times New Roman"/>
                        </a:rPr>
                        <a:t>И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j-lt"/>
                          <a:ea typeface="Cambria"/>
                          <a:cs typeface="Times New Roman"/>
                        </a:rPr>
                        <a:t>нсценировка</a:t>
                      </a:r>
                      <a:endParaRPr lang="ru-RU" sz="1000" dirty="0">
                        <a:solidFill>
                          <a:schemeClr val="tx1"/>
                        </a:solidFill>
                        <a:latin typeface="+mj-lt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Cambria"/>
                          <a:cs typeface="Times New Roman"/>
                        </a:rPr>
                        <a:t> Марина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+mj-lt"/>
                          <a:ea typeface="Cambria"/>
                          <a:cs typeface="Times New Roman"/>
                        </a:rPr>
                        <a:t>Фейгина</a:t>
                      </a:r>
                      <a:r>
                        <a:rPr lang="ru-RU" sz="1000">
                          <a:solidFill>
                            <a:schemeClr val="tx1"/>
                          </a:solidFill>
                          <a:latin typeface="+mj-lt"/>
                          <a:ea typeface="Cambria"/>
                          <a:cs typeface="Times New Roman"/>
                        </a:rPr>
                        <a:t>: «Сказка про Паучка».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073">
                <a:tc vMerge="1">
                  <a:txBody>
                    <a:bodyPr/>
                    <a:lstStyle/>
                    <a:p>
                      <a:pPr marL="8763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Старшая</a:t>
                      </a:r>
                      <a:endParaRPr lang="ru-RU" sz="1050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Cambria"/>
                          <a:cs typeface="Times New Roman"/>
                        </a:rPr>
                        <a:t>Сказки Доброго леса</a:t>
                      </a: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Cambria"/>
                          <a:cs typeface="Times New Roman"/>
                        </a:rPr>
                        <a:t>формирование экологической культуры дошкольников посредством театрализованной деятельности</a:t>
                      </a: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Cambria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Cambria"/>
                          <a:cs typeface="Times New Roman"/>
                        </a:rPr>
                        <a:t>Значение воды в жизни растений, людей и животных</a:t>
                      </a: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Cambria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Приобщить детей к театральной культуре, развивать артистические навыки детей.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Cambria"/>
                          <a:cs typeface="Times New Roman"/>
                        </a:rPr>
                        <a:t> развивать у детей коммуникативные способности: умение общаться со взрослыми и детьми, опираясь на правила речевого общения, побуждать к умению строить ролевые диалоги в процессе обыгрывания сказки</a:t>
                      </a: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Cambria"/>
                          <a:cs typeface="Times New Roman"/>
                        </a:rPr>
                        <a:t>И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j-lt"/>
                          <a:ea typeface="Cambria"/>
                          <a:cs typeface="Times New Roman"/>
                        </a:rPr>
                        <a:t>нсценировка</a:t>
                      </a:r>
                      <a:endParaRPr lang="ru-RU" sz="1000" dirty="0">
                        <a:solidFill>
                          <a:schemeClr val="tx1"/>
                        </a:solidFill>
                        <a:latin typeface="+mj-lt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Cambria"/>
                          <a:cs typeface="Times New Roman"/>
                        </a:rPr>
                        <a:t>автор Лариса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+mj-lt"/>
                          <a:ea typeface="Cambria"/>
                          <a:cs typeface="Times New Roman"/>
                        </a:rPr>
                        <a:t>Барабанова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Cambria"/>
                          <a:cs typeface="Times New Roman"/>
                        </a:rPr>
                        <a:t> на сайте электронной библиотеки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+mj-lt"/>
                          <a:ea typeface="Cambria"/>
                          <a:cs typeface="Times New Roman"/>
                        </a:rPr>
                        <a:t>MyBook.ru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Cambria"/>
                          <a:cs typeface="Times New Roman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073">
                <a:tc vMerge="1">
                  <a:txBody>
                    <a:bodyPr/>
                    <a:lstStyle/>
                    <a:p>
                      <a:pPr marL="8763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Подготовительная</a:t>
                      </a:r>
                      <a:endParaRPr lang="ru-RU" sz="1050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200"/>
                        </a:spcBef>
                        <a:spcAft>
                          <a:spcPts val="15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</a:rPr>
                        <a:t>Почему у мышонка заболел Живот?</a:t>
                      </a:r>
                      <a:endParaRPr lang="ru-RU" sz="1350" dirty="0">
                        <a:solidFill>
                          <a:schemeClr val="tx1"/>
                        </a:solidFill>
                        <a:latin typeface="+mj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</a:rPr>
                        <a:t>расширять представления детей о микробах; о способах распространения болезней; о правилах личной гигиены;</a:t>
                      </a:r>
                      <a:endParaRPr lang="ru-RU" sz="1200" dirty="0">
                        <a:solidFill>
                          <a:schemeClr val="tx1"/>
                        </a:solidFill>
                        <a:latin typeface="+mj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</a:rPr>
                        <a:t> воспитывать у детей желание заботиться о своем здоровье.</a:t>
                      </a:r>
                      <a:endParaRPr lang="ru-RU" sz="1200" dirty="0">
                        <a:solidFill>
                          <a:schemeClr val="tx1"/>
                        </a:solidFill>
                        <a:latin typeface="+mj-lt"/>
                        <a:ea typeface="Times New Roman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.Приобщить детей к театральной культуре, обогатить их театральный опыт.</a:t>
                      </a: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Cambria"/>
                        <a:cs typeface="Times New Roman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Развивать артистические навыки детей в плане переживания и воплощения</a:t>
                      </a: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Cambria"/>
                        <a:cs typeface="Times New Roman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образа, а также их исполнительские умения.</a:t>
                      </a: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Cambria"/>
                        <a:cs typeface="Times New Roman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Создавать атмосферу эмоционального комфорта, взаимопонимания и поддержки.</a:t>
                      </a: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Cambria"/>
                        <a:cs typeface="Times New Roman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Воспитывать в душе каждого ребёнка чувство прекрасного и прививать любовь к искусству, горячо сочувствовать, сопереживать.</a:t>
                      </a: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Cambria"/>
                          <a:cs typeface="Times New Roman"/>
                        </a:rPr>
                        <a:t>Инсценировка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75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</a:rPr>
                        <a:t>Д. Минеева</a:t>
                      </a:r>
                    </a:p>
                    <a:p>
                      <a:pPr algn="l">
                        <a:lnSpc>
                          <a:spcPts val="1175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</a:rPr>
                        <a:t>Л.Н. Вахрушева         Познавательные сказки для детей 4-7 лет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403648" y="260648"/>
            <a:ext cx="6264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Примерное планирование </a:t>
            </a:r>
            <a:r>
              <a:rPr lang="ru-RU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работы </a:t>
            </a:r>
            <a:r>
              <a:rPr lang="ru-RU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с </a:t>
            </a:r>
            <a:r>
              <a:rPr lang="ru-RU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детьми по </a:t>
            </a:r>
            <a:r>
              <a:rPr lang="ru-RU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областям науки </a:t>
            </a:r>
            <a:r>
              <a:rPr lang="ru-RU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в </a:t>
            </a:r>
            <a:r>
              <a:rPr lang="ru-RU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ДНТ </a:t>
            </a:r>
            <a:endParaRPr lang="ru-RU" dirty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51520" y="116632"/>
          <a:ext cx="8640960" cy="6178122"/>
        </p:xfrm>
        <a:graphic>
          <a:graphicData uri="http://schemas.openxmlformats.org/drawingml/2006/table">
            <a:tbl>
              <a:tblPr/>
              <a:tblGrid>
                <a:gridCol w="735265"/>
                <a:gridCol w="467896"/>
                <a:gridCol w="1139583"/>
                <a:gridCol w="3927539"/>
                <a:gridCol w="689042"/>
                <a:gridCol w="1681635"/>
              </a:tblGrid>
              <a:tr h="232521">
                <a:tc gridSpan="6">
                  <a:txBody>
                    <a:bodyPr/>
                    <a:lstStyle/>
                    <a:p>
                      <a:pPr marL="876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Естественные науки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2578">
                <a:tc>
                  <a:txBody>
                    <a:bodyPr/>
                    <a:lstStyle/>
                    <a:p>
                      <a:pPr marL="8763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Наука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Группа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Тема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Цель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Вид театра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Литература,</a:t>
                      </a:r>
                      <a:r>
                        <a:rPr lang="ru-RU" sz="1000" b="1" baseline="0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источники материала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3655">
                <a:tc rowSpan="2">
                  <a:txBody>
                    <a:bodyPr/>
                    <a:lstStyle/>
                    <a:p>
                      <a:pPr marL="8763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Физика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Средняя</a:t>
                      </a:r>
                      <a:r>
                        <a:rPr lang="ru-RU" sz="1100" baseline="0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 </a:t>
                      </a:r>
                      <a:endParaRPr lang="ru-RU" sz="1100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«Физика для самых маленьких»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Сказка « Лиса и заяц»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 Познакомить детей с наукой физика, физическими явлениями на основе сказок, мультфильмов, а так  же опытно –экспериментальной деятельностью.</a:t>
                      </a: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Познакомить со свойствами твердых, жидких  форм                           воды. </a:t>
                      </a: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Развивать речь, память, мышление, воображение 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детей .Передавать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эмоциональное состояние 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героев сказки мимикой, телодвижениями и жестами.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Кукольный театр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А. Никонов «Физика на пальцах. Для детей и родителей, которые хотят объяснить детям».</a:t>
                      </a:r>
                      <a:endParaRPr lang="ru-RU" sz="110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36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Старшая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Подготовительная </a:t>
                      </a:r>
                      <a:endParaRPr lang="ru-RU" sz="1100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 «Пар это тоже вода»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Сказка « Путешествие капельки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«Секреты земного притяжения. Вес или закон всемирного  тяготения»</a:t>
                      </a:r>
                      <a:endParaRPr kumimoji="0" lang="ru-RU" sz="1050" kern="1200" dirty="0" smtClean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Дать детям практические знания о том, что такое испарение. Рассказать о круговороте воды в природе</a:t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</a:br>
                      <a:r>
                        <a:rPr lang="ru-RU" sz="1000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развитие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 творческих способностей детей дошкольного возраста средствами театрализованной деятельности. </a:t>
                      </a:r>
                      <a:br>
                        <a:rPr lang="ru-RU" sz="1100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</a:br>
                      <a:r>
                        <a:rPr lang="ru-RU" sz="1100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развивать устойчивый интерес к театрально-игровой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 воображение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, фантазию, внимание,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самостоятельность 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мышления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;</a:t>
                      </a: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Познакомить детей с понятием « Вес» и значение веса  в физике- земном притяжении</a:t>
                      </a:r>
                      <a:br>
                        <a:rPr kumimoji="0"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</a:br>
                      <a:r>
                        <a:rPr kumimoji="0"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 совершенствовать игровые навыки и творческую самостоятельность через театрализованные игры, развивающие творческие способности дошкольников;</a:t>
                      </a:r>
                      <a:br>
                        <a:rPr kumimoji="0"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</a:b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Театрализованная 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игра 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Л. </a:t>
                      </a:r>
                      <a:r>
                        <a:rPr lang="ru-RU" sz="1100" dirty="0" err="1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Сикорук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 «Физика для малышей». Для детей 5–8 лет</a:t>
                      </a: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  <a:hlinkClick r:id="rId2"/>
                        </a:rPr>
                        <a:t>https://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  <a:hlinkClick r:id="rId2"/>
                        </a:rPr>
                        <a:t>youtu.be/9LJvT-JhXGc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7504" y="1052736"/>
          <a:ext cx="8839201" cy="3897821"/>
        </p:xfrm>
        <a:graphic>
          <a:graphicData uri="http://schemas.openxmlformats.org/drawingml/2006/table">
            <a:tbl>
              <a:tblPr/>
              <a:tblGrid>
                <a:gridCol w="936104"/>
                <a:gridCol w="283096"/>
                <a:gridCol w="1371600"/>
                <a:gridCol w="2667000"/>
                <a:gridCol w="1524000"/>
                <a:gridCol w="2057401"/>
              </a:tblGrid>
              <a:tr h="153981">
                <a:tc rowSpan="2">
                  <a:txBody>
                    <a:bodyPr/>
                    <a:lstStyle/>
                    <a:p>
                      <a:pPr marL="8763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Химия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Ст</a:t>
                      </a:r>
                      <a:endParaRPr lang="ru-RU" sz="1100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Необычайные приключения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Пробиркина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/>
                      </a:r>
                      <a:b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в Стране химических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элементов.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Помощь Красной Шапочке приготовить печенье для бабушки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/>
                      </a:r>
                      <a:b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75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развитие интереса к предмету 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химия,(</a:t>
                      </a:r>
                      <a:r>
                        <a:rPr lang="ru-RU" sz="1100" baseline="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 что будет если смешать воду и муку, сколько нужно муки чтобы, к рукам не прилипало) 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формировать 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 устойчивый  познавательный  интерес к новому изучаемому предмету;  развивать фантазию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; </a:t>
                      </a:r>
                      <a:r>
                        <a:rPr lang="ru-RU" sz="1100" dirty="0" smtClean="0">
                          <a:latin typeface="Calibri"/>
                          <a:ea typeface="Times New Roman"/>
                        </a:rPr>
                        <a:t>формирование </a:t>
                      </a:r>
                      <a:r>
                        <a:rPr lang="ru-RU" sz="1100" dirty="0">
                          <a:latin typeface="Calibri"/>
                          <a:ea typeface="Times New Roman"/>
                        </a:rPr>
                        <a:t>у ребенка отношение к миру, людям, </a:t>
                      </a:r>
                      <a:r>
                        <a:rPr lang="ru-RU" sz="1100" dirty="0" smtClean="0">
                          <a:latin typeface="Calibri"/>
                          <a:ea typeface="Times New Roman"/>
                        </a:rPr>
                        <a:t> личности </a:t>
                      </a:r>
                      <a:r>
                        <a:rPr lang="ru-RU" sz="1100" dirty="0">
                          <a:latin typeface="Calibri"/>
                          <a:ea typeface="Times New Roman"/>
                        </a:rPr>
                        <a:t>ребенка через занятия </a:t>
                      </a:r>
                      <a:r>
                        <a:rPr lang="ru-RU" sz="1100" dirty="0" smtClean="0">
                          <a:latin typeface="Calibri"/>
                          <a:ea typeface="Times New Roman"/>
                        </a:rPr>
                        <a:t>театром; освоение </a:t>
                      </a:r>
                      <a:r>
                        <a:rPr lang="ru-RU" sz="1100" dirty="0">
                          <a:latin typeface="Calibri"/>
                          <a:ea typeface="Times New Roman"/>
                        </a:rPr>
                        <a:t>различных видов общения</a:t>
                      </a:r>
                      <a:r>
                        <a:rPr lang="ru-RU" sz="1100" dirty="0" smtClean="0">
                          <a:solidFill>
                            <a:srgbClr val="303F50"/>
                          </a:solidFill>
                          <a:latin typeface="Calibri"/>
                          <a:ea typeface="Times New Roman"/>
                        </a:rPr>
                        <a:t>; 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Театрализованное представления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rgbClr val="2E74B5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https://youtu.be/b9vFVA_9JJE© Источник: детский портал «Солнышко»</a:t>
                      </a:r>
                      <a:br>
                        <a:rPr lang="ru-RU" sz="1200" b="1" i="1" dirty="0">
                          <a:solidFill>
                            <a:srgbClr val="2E74B5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200" b="1" i="1" u="sng" dirty="0">
                          <a:solidFill>
                            <a:srgbClr val="2E74B5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"/>
                        </a:rPr>
                        <a:t>https://solnet.ee/school/chemistry_00</a:t>
                      </a:r>
                      <a:r>
                        <a:rPr lang="ru-RU" sz="1200" b="1" i="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Увлекательная химия</a:t>
                      </a:r>
                      <a:endParaRPr lang="ru-RU" sz="1100" b="1" i="1" dirty="0">
                        <a:solidFill>
                          <a:srgbClr val="2E74B5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44444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Автор: Елена Качур</a:t>
                      </a:r>
                      <a:br>
                        <a:rPr lang="ru-RU" sz="1200" dirty="0">
                          <a:solidFill>
                            <a:srgbClr val="44444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200" dirty="0">
                          <a:solidFill>
                            <a:srgbClr val="44444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Издательство: Манн, Иванов и Фербер</a:t>
                      </a:r>
                      <a:br>
                        <a:rPr lang="ru-RU" sz="1200" dirty="0">
                          <a:solidFill>
                            <a:srgbClr val="44444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200" dirty="0">
                          <a:solidFill>
                            <a:srgbClr val="44444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Рекомендуемый возраст: 0+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7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Подг</a:t>
                      </a:r>
                      <a:endParaRPr lang="ru-RU" sz="1100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Пробиркин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и повелитель воздушных шариков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Гелий.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Вулканы.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Способствовать всестороннему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   развитию  личности, повышение интеллектуального и культурного уровня, расширение кругозора детей  в области химии с помощью театрализованных представлений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Театрализованное представления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© Источник: детский портал «Солнышко»</a:t>
                      </a:r>
                      <a:b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200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  <a:hlinkClick r:id="rId3"/>
                        </a:rPr>
                        <a:t>https://solnet.ee/school/chemistry_02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Окошко в химию 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Автор: Наталья Иванова</a:t>
                      </a:r>
                      <a:b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Издательство: Феникс</a:t>
                      </a:r>
                      <a:b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Рекомендуемый возраст: 0+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9512" y="692696"/>
          <a:ext cx="8839201" cy="4786884"/>
        </p:xfrm>
        <a:graphic>
          <a:graphicData uri="http://schemas.openxmlformats.org/drawingml/2006/table">
            <a:tbl>
              <a:tblPr/>
              <a:tblGrid>
                <a:gridCol w="792088"/>
                <a:gridCol w="427112"/>
                <a:gridCol w="1371600"/>
                <a:gridCol w="2667000"/>
                <a:gridCol w="1524000"/>
                <a:gridCol w="2057401"/>
              </a:tblGrid>
              <a:tr h="92964">
                <a:tc gridSpan="6">
                  <a:txBody>
                    <a:bodyPr/>
                    <a:lstStyle/>
                    <a:p>
                      <a:pPr marL="876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Естественные науки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8768">
                <a:tc>
                  <a:txBody>
                    <a:bodyPr/>
                    <a:lstStyle/>
                    <a:p>
                      <a:pPr marL="8763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Наука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Группа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Тема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Цель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Вид театра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Литература,</a:t>
                      </a:r>
                      <a:r>
                        <a:rPr lang="ru-RU" sz="1000" b="1" baseline="0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источники материала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726">
                <a:tc>
                  <a:txBody>
                    <a:bodyPr/>
                    <a:lstStyle/>
                    <a:p>
                      <a:pPr marL="8763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химия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Старшая </a:t>
                      </a:r>
                      <a:endParaRPr lang="ru-RU" sz="1100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Как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Пробиркин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наконец-то отдышался</a:t>
                      </a:r>
                      <a:b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КИСЛОРОД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«Путешествие</a:t>
                      </a:r>
                      <a:r>
                        <a:rPr lang="ru-RU" sz="12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в космос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»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/>
                      </a:r>
                      <a:b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Уточнить и обобщать знания у детей свойства кислорода ,развивать у 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детей интерес 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к изучению предмета химии:  чувство юмора, воображение, смекалку, сообразительность,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умения четко и правильно формулировать ответы, быстро находить верное решение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, </a:t>
                      </a:r>
                      <a:r>
                        <a:rPr lang="ru-RU" sz="1100" dirty="0" smtClean="0">
                          <a:latin typeface="Calibri"/>
                          <a:ea typeface="Times New Roman"/>
                        </a:rPr>
                        <a:t>развитие </a:t>
                      </a:r>
                      <a:r>
                        <a:rPr lang="ru-RU" sz="1100" dirty="0">
                          <a:latin typeface="Calibri"/>
                          <a:ea typeface="Times New Roman"/>
                        </a:rPr>
                        <a:t>личности ребенка через занятия театром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, </a:t>
                      </a:r>
                      <a:r>
                        <a:rPr lang="ru-RU" sz="1100" dirty="0">
                          <a:latin typeface="Calibri"/>
                          <a:ea typeface="Times New Roman"/>
                        </a:rPr>
                        <a:t>освоение различных видов общения;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игры-имитации </a:t>
                      </a:r>
                      <a:b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ролевые диалоги на основе текста; </a:t>
                      </a:r>
                      <a:b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инсценировки произведений; 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© Источник: детский портал «Солнышко»</a:t>
                      </a:r>
                      <a:b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200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  <a:hlinkClick r:id="rId2"/>
                        </a:rPr>
                        <a:t>https://solnet.ee/school/chemistry_08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Занимательная химия 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44444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Автор: Людмила Савина</a:t>
                      </a:r>
                      <a:br>
                        <a:rPr lang="ru-RU" sz="1200" dirty="0">
                          <a:solidFill>
                            <a:srgbClr val="44444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200" dirty="0">
                          <a:solidFill>
                            <a:srgbClr val="44444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Издательство:</a:t>
                      </a:r>
                      <a:br>
                        <a:rPr lang="ru-RU" sz="1200" dirty="0">
                          <a:solidFill>
                            <a:srgbClr val="44444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200" dirty="0">
                          <a:solidFill>
                            <a:srgbClr val="44444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Рекомендуемый возраст: 6+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726">
                <a:tc>
                  <a:txBody>
                    <a:bodyPr/>
                    <a:lstStyle/>
                    <a:p>
                      <a:pPr marL="8763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полготовительная</a:t>
                      </a:r>
                      <a:endParaRPr lang="ru-RU" sz="1100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Пробиркин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в гостях у радуги</a:t>
                      </a:r>
                      <a:b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ХРОМ</a:t>
                      </a:r>
                      <a:b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/>
                      </a:r>
                      <a:b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Продолжать знакомить детей с химическими элементами, развить речевые навыки; развитие умения работы в малых группах.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 воспитание любознательности, наблюдательности, внимательности, коллективизма,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-расширение кругозора , развитие творческих способностей</a:t>
                      </a:r>
                      <a:r>
                        <a:rPr lang="ru-RU" sz="135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.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</a:rPr>
                        <a:t>развитие личности ребенка через занятия театром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, </a:t>
                      </a:r>
                      <a:r>
                        <a:rPr lang="ru-RU" sz="1100" dirty="0">
                          <a:latin typeface="Calibri"/>
                          <a:ea typeface="Times New Roman"/>
                        </a:rPr>
                        <a:t>освоение различных видов общения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постановки спектаклей по одному или нескольким произведениям; игры-импровизации с разыгрыванием сюжета (или нескольких сюжетов) без предварительной подготовки.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rgbClr val="2E74B5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© Источник: детский портал «Солнышко»</a:t>
                      </a:r>
                      <a:br>
                        <a:rPr lang="ru-RU" sz="1200" b="1" i="1" dirty="0">
                          <a:solidFill>
                            <a:srgbClr val="2E74B5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200" b="1" i="1" u="sng" dirty="0">
                          <a:solidFill>
                            <a:srgbClr val="2E74B5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3"/>
                        </a:rPr>
                        <a:t>https://solnet.ee/school/chemistry_24</a:t>
                      </a:r>
                      <a:r>
                        <a:rPr lang="ru-RU" sz="1200" b="1" i="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Чудеса на выбор. Забавная химия для детей </a:t>
                      </a:r>
                      <a:endParaRPr lang="ru-RU" sz="1100" b="1" i="1" dirty="0">
                        <a:solidFill>
                          <a:srgbClr val="2E74B5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rgbClr val="44444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Автор: </a:t>
                      </a:r>
                      <a:r>
                        <a:rPr lang="ru-RU" sz="1200" i="1" dirty="0" err="1">
                          <a:solidFill>
                            <a:srgbClr val="44444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Ольгерт</a:t>
                      </a:r>
                      <a:r>
                        <a:rPr lang="ru-RU" sz="1200" i="1" dirty="0">
                          <a:solidFill>
                            <a:srgbClr val="44444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Ольгин</a:t>
                      </a:r>
                      <a:r>
                        <a:rPr lang="ru-RU" sz="1200" dirty="0">
                          <a:solidFill>
                            <a:srgbClr val="44444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ru-RU" sz="1200" dirty="0">
                          <a:solidFill>
                            <a:srgbClr val="44444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200" i="1" dirty="0">
                          <a:solidFill>
                            <a:srgbClr val="44444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Издательство: ИД Мещерякова</a:t>
                      </a:r>
                      <a:r>
                        <a:rPr lang="ru-RU" sz="1200" dirty="0">
                          <a:solidFill>
                            <a:srgbClr val="44444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ru-RU" sz="1200" dirty="0">
                          <a:solidFill>
                            <a:srgbClr val="44444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200" i="1" dirty="0">
                          <a:solidFill>
                            <a:srgbClr val="44444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Рекомендуемый возраст: 6+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7504" y="1268760"/>
          <a:ext cx="8587680" cy="3537204"/>
        </p:xfrm>
        <a:graphic>
          <a:graphicData uri="http://schemas.openxmlformats.org/drawingml/2006/table">
            <a:tbl>
              <a:tblPr/>
              <a:tblGrid>
                <a:gridCol w="936104"/>
                <a:gridCol w="914689"/>
                <a:gridCol w="1480634"/>
                <a:gridCol w="2002968"/>
                <a:gridCol w="1402491"/>
                <a:gridCol w="1850794"/>
              </a:tblGrid>
              <a:tr h="228600">
                <a:tc gridSpan="6">
                  <a:txBody>
                    <a:bodyPr/>
                    <a:lstStyle/>
                    <a:p>
                      <a:pPr marL="876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Естественные науки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8768">
                <a:tc>
                  <a:txBody>
                    <a:bodyPr/>
                    <a:lstStyle/>
                    <a:p>
                      <a:pPr marL="8763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Наука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Группа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Тема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Цель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Вид театра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Литература,</a:t>
                      </a:r>
                      <a:r>
                        <a:rPr lang="ru-RU" sz="1000" b="1" baseline="0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источники материала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837">
                <a:tc rowSpan="3">
                  <a:txBody>
                    <a:bodyPr/>
                    <a:lstStyle/>
                    <a:p>
                      <a:pPr marL="8763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Астрономия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4-5 лет</a:t>
                      </a:r>
                      <a:endParaRPr lang="ru-RU" sz="10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«Звездочка»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Алида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0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imes New Roman" pitchFamily="18" charset="0"/>
                        </a:rPr>
                        <a:t> Цель: Формировать представление о планете Земля, об условиях жизни на Земле. 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imes New Roman" pitchFamily="18" charset="0"/>
                        </a:rPr>
                        <a:t>Воспитывать интерес и любовь к театру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imes New Roman" pitchFamily="18" charset="0"/>
                        </a:rPr>
                        <a:t>Сказка на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imes New Roman" pitchFamily="18" charset="0"/>
                        </a:rPr>
                        <a:t>фланелеграфе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imes New Roman" pitchFamily="18" charset="0"/>
                        </a:rPr>
                        <a:t>Оборудование: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imes New Roman" pitchFamily="18" charset="0"/>
                        </a:rPr>
                        <a:t>фланелеграф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imes New Roman" pitchFamily="18" charset="0"/>
                        </a:rPr>
                        <a:t>, герои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Times New Roman" pitchFamily="18" charset="0"/>
                        </a:rPr>
                        <a:t>сказки,,атрибуты</a:t>
                      </a:r>
                      <a:endParaRPr lang="ru-RU" sz="10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Позновательные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 сказки</a:t>
                      </a: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298">
                <a:tc vMerge="1">
                  <a:txBody>
                    <a:bodyPr/>
                    <a:lstStyle/>
                    <a:p>
                      <a:pPr marL="8763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Arial" pitchFamily="34" charset="0"/>
                        </a:rPr>
                        <a:t>5-6 лет.</a:t>
                      </a:r>
                      <a:endParaRPr lang="ru-RU" sz="10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Arial" pitchFamily="34" charset="0"/>
                        </a:rPr>
                        <a:t>"Сказка про"</a:t>
                      </a:r>
                      <a:endParaRPr kumimoji="0" lang="ru-RU" sz="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Arial" pitchFamily="34" charset="0"/>
                        </a:rPr>
                        <a:t> находчивую девочку и щедрое Солнце"</a:t>
                      </a:r>
                      <a:endParaRPr kumimoji="0" lang="ru-RU" sz="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Arial" pitchFamily="34" charset="0"/>
                        </a:rPr>
                        <a:t>Дать детям понятие о Луне – спутнике Земли, формировать познавательные интересы. </a:t>
                      </a:r>
                      <a:endParaRPr kumimoji="0" lang="ru-RU" sz="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Arial" pitchFamily="34" charset="0"/>
                        </a:rPr>
                        <a:t>Воспитывать интерес и любовь к театру</a:t>
                      </a:r>
                      <a:endParaRPr kumimoji="0" lang="ru-RU" sz="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Arial" pitchFamily="34" charset="0"/>
                        </a:rPr>
                        <a:t>Обор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Arial" pitchFamily="34" charset="0"/>
                        </a:rPr>
                        <a:t>удование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Arial" pitchFamily="34" charset="0"/>
                        </a:rPr>
                        <a:t>: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Arial" pitchFamily="34" charset="0"/>
                        </a:rPr>
                        <a:t>фланелеграф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Arial" pitchFamily="34" charset="0"/>
                        </a:rPr>
                        <a:t>, герои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Arial" pitchFamily="34" charset="0"/>
                        </a:rPr>
                        <a:t>сказки,,атрибуты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Arial" pitchFamily="34" charset="0"/>
                        </a:rPr>
                        <a:t>.</a:t>
                      </a:r>
                      <a:endParaRPr lang="ru-RU" sz="10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5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6-7 лет</a:t>
                      </a:r>
                      <a:endParaRPr lang="ru-RU" sz="10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Arial" pitchFamily="34" charset="0"/>
                        </a:rPr>
                        <a:t>"Путешествие на</a:t>
                      </a:r>
                      <a:endParaRPr kumimoji="0" lang="ru-RU" sz="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Arial" pitchFamily="34" charset="0"/>
                        </a:rPr>
                        <a:t> Марс"</a:t>
                      </a:r>
                      <a:endParaRPr kumimoji="0" lang="ru-RU" sz="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Дать детям представления о  планете 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Марс. 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Формировать представление о солнечной системе. 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Воспитывать интерес и любовь к театру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 pitchFamily="18" charset="0"/>
                          <a:cs typeface="Arial" pitchFamily="34" charset="0"/>
                        </a:rPr>
                        <a:t>Сказка  на теневом театре</a:t>
                      </a:r>
                      <a:endParaRPr lang="ru-RU" sz="10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7504" y="692696"/>
          <a:ext cx="8839201" cy="4687824"/>
        </p:xfrm>
        <a:graphic>
          <a:graphicData uri="http://schemas.openxmlformats.org/drawingml/2006/table">
            <a:tbl>
              <a:tblPr/>
              <a:tblGrid>
                <a:gridCol w="864096"/>
                <a:gridCol w="812304"/>
                <a:gridCol w="1447800"/>
                <a:gridCol w="2971800"/>
                <a:gridCol w="1447800"/>
                <a:gridCol w="1295401"/>
              </a:tblGrid>
              <a:tr h="228600">
                <a:tc gridSpan="6">
                  <a:txBody>
                    <a:bodyPr/>
                    <a:lstStyle/>
                    <a:p>
                      <a:pPr marL="876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Естественные науки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8768">
                <a:tc>
                  <a:txBody>
                    <a:bodyPr/>
                    <a:lstStyle/>
                    <a:p>
                      <a:pPr marL="8763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Наука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Группа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Тема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Цель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Вид театра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Литература,</a:t>
                      </a:r>
                      <a:r>
                        <a:rPr lang="ru-RU" sz="1000" b="1" baseline="0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источники материала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432">
                <a:tc rowSpan="4">
                  <a:txBody>
                    <a:bodyPr/>
                    <a:lstStyle/>
                    <a:p>
                      <a:pPr marL="8763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Геология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j-lt"/>
                          <a:ea typeface="Times New Roman"/>
                          <a:cs typeface="Times New Roman"/>
                        </a:rPr>
                        <a:t>Младшая</a:t>
                      </a:r>
                      <a:endParaRPr lang="ru-RU" sz="10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960"/>
                        </a:spcBef>
                        <a:spcAft>
                          <a:spcPts val="740"/>
                        </a:spcAft>
                      </a:pPr>
                      <a:r>
                        <a:rPr lang="ru-RU" sz="1000" b="0" dirty="0">
                          <a:solidFill>
                            <a:srgbClr val="111111"/>
                          </a:solidFill>
                          <a:latin typeface="+mj-lt"/>
                          <a:ea typeface="Times New Roman"/>
                        </a:rPr>
                        <a:t>Гномик и светлячок</a:t>
                      </a:r>
                      <a:endParaRPr lang="ru-RU" sz="1000" b="1" dirty="0">
                        <a:latin typeface="+mj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0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111111"/>
                          </a:solidFill>
                          <a:latin typeface="+mj-lt"/>
                          <a:ea typeface="Times New Roman"/>
                        </a:rPr>
                        <a:t>продолжать знакомить детей с понятием </a:t>
                      </a:r>
                      <a:r>
                        <a:rPr lang="ru-RU" sz="1000" i="1">
                          <a:solidFill>
                            <a:srgbClr val="111111"/>
                          </a:solidFill>
                          <a:latin typeface="+mj-lt"/>
                          <a:ea typeface="Times New Roman"/>
                        </a:rPr>
                        <a:t>«</a:t>
                      </a:r>
                      <a:r>
                        <a:rPr lang="ru-RU" sz="1000" b="1">
                          <a:solidFill>
                            <a:srgbClr val="111111"/>
                          </a:solidFill>
                          <a:latin typeface="+mj-lt"/>
                          <a:ea typeface="Times New Roman"/>
                        </a:rPr>
                        <a:t>полезные ископаемые</a:t>
                      </a:r>
                      <a:r>
                        <a:rPr lang="ru-RU" sz="1000" i="1">
                          <a:solidFill>
                            <a:srgbClr val="111111"/>
                          </a:solidFill>
                          <a:latin typeface="+mj-lt"/>
                          <a:ea typeface="Times New Roman"/>
                        </a:rPr>
                        <a:t>»</a:t>
                      </a:r>
                      <a:r>
                        <a:rPr lang="ru-RU" sz="1000">
                          <a:solidFill>
                            <a:srgbClr val="111111"/>
                          </a:solidFill>
                          <a:latin typeface="+mj-lt"/>
                          <a:ea typeface="Times New Roman"/>
                        </a:rPr>
                        <a:t>, рассказать о </a:t>
                      </a:r>
                      <a:r>
                        <a:rPr lang="ru-RU" sz="1000" b="1">
                          <a:solidFill>
                            <a:srgbClr val="111111"/>
                          </a:solidFill>
                          <a:latin typeface="+mj-lt"/>
                          <a:ea typeface="Times New Roman"/>
                        </a:rPr>
                        <a:t>полезных ископаемых</a:t>
                      </a:r>
                      <a:r>
                        <a:rPr lang="ru-RU" sz="1000">
                          <a:solidFill>
                            <a:srgbClr val="111111"/>
                          </a:solidFill>
                          <a:latin typeface="+mj-lt"/>
                          <a:ea typeface="Times New Roman"/>
                        </a:rPr>
                        <a:t>, их свойствах, </a:t>
                      </a:r>
                      <a:r>
                        <a:rPr lang="ru-RU" sz="1000">
                          <a:solidFill>
                            <a:srgbClr val="333333"/>
                          </a:solidFill>
                          <a:latin typeface="+mj-lt"/>
                          <a:ea typeface="Times New Roman"/>
                        </a:rPr>
                        <a:t>развитие артистических способностей детей через театральную деятельность</a:t>
                      </a:r>
                      <a:endParaRPr lang="ru-RU" sz="1000">
                        <a:latin typeface="+mj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+mj-lt"/>
                          <a:ea typeface="Cambria"/>
                          <a:cs typeface="Times New Roman"/>
                        </a:rPr>
                        <a:t>Настольный театр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+mj-lt"/>
                          <a:ea typeface="Cambria"/>
                          <a:cs typeface="Times New Roman"/>
                        </a:rPr>
                        <a:t>Сказки малышам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432">
                <a:tc vMerge="1">
                  <a:txBody>
                    <a:bodyPr/>
                    <a:lstStyle/>
                    <a:p>
                      <a:pPr marL="8763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j-lt"/>
                          <a:ea typeface="Times New Roman"/>
                          <a:cs typeface="Times New Roman"/>
                        </a:rPr>
                        <a:t>Средняя</a:t>
                      </a:r>
                      <a:endParaRPr lang="ru-RU" sz="10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303030"/>
                          </a:solidFill>
                          <a:latin typeface="+mj-lt"/>
                          <a:ea typeface="Cambria"/>
                          <a:cs typeface="Times New Roman"/>
                        </a:rPr>
                        <a:t>Глиняная сказка</a:t>
                      </a:r>
                      <a:endParaRPr lang="ru-RU" sz="1000" dirty="0">
                        <a:latin typeface="+mj-lt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+mj-lt"/>
                          <a:ea typeface="Cambria"/>
                          <a:cs typeface="Arial"/>
                        </a:rPr>
                        <a:t> </a:t>
                      </a:r>
                      <a:r>
                        <a:rPr lang="ru-RU" sz="1000" b="1" dirty="0">
                          <a:solidFill>
                            <a:srgbClr val="111111"/>
                          </a:solidFill>
                          <a:latin typeface="+mj-lt"/>
                          <a:ea typeface="Cambria"/>
                          <a:cs typeface="Times New Roman"/>
                        </a:rPr>
                        <a:t>познакомить детей с глиной</a:t>
                      </a:r>
                      <a:r>
                        <a:rPr lang="ru-RU" sz="1000" dirty="0">
                          <a:solidFill>
                            <a:srgbClr val="111111"/>
                          </a:solidFill>
                          <a:latin typeface="+mj-lt"/>
                          <a:ea typeface="Cambria"/>
                          <a:cs typeface="Times New Roman"/>
                        </a:rPr>
                        <a:t>, способами её добычи в </a:t>
                      </a:r>
                      <a:r>
                        <a:rPr lang="ru-RU" sz="1000" b="1" dirty="0">
                          <a:solidFill>
                            <a:srgbClr val="111111"/>
                          </a:solidFill>
                          <a:latin typeface="+mj-lt"/>
                          <a:ea typeface="Cambria"/>
                          <a:cs typeface="Times New Roman"/>
                        </a:rPr>
                        <a:t>природе</a:t>
                      </a:r>
                      <a:r>
                        <a:rPr lang="ru-RU" sz="1000" dirty="0">
                          <a:solidFill>
                            <a:srgbClr val="111111"/>
                          </a:solidFill>
                          <a:latin typeface="+mj-lt"/>
                          <a:ea typeface="Cambria"/>
                          <a:cs typeface="Times New Roman"/>
                        </a:rPr>
                        <a:t>, рассказать о том для чего нужна </a:t>
                      </a:r>
                      <a:r>
                        <a:rPr lang="ru-RU" sz="1000" b="1" dirty="0">
                          <a:solidFill>
                            <a:srgbClr val="111111"/>
                          </a:solidFill>
                          <a:latin typeface="+mj-lt"/>
                          <a:ea typeface="Cambria"/>
                          <a:cs typeface="Times New Roman"/>
                        </a:rPr>
                        <a:t>глина человеку</a:t>
                      </a:r>
                      <a:r>
                        <a:rPr lang="ru-RU" sz="1000" dirty="0">
                          <a:solidFill>
                            <a:srgbClr val="111111"/>
                          </a:solidFill>
                          <a:latin typeface="+mj-lt"/>
                          <a:ea typeface="Cambria"/>
                          <a:cs typeface="Times New Roman"/>
                        </a:rPr>
                        <a:t>. </a:t>
                      </a:r>
                      <a:r>
                        <a:rPr lang="ru-RU" sz="1000" dirty="0">
                          <a:latin typeface="+mj-lt"/>
                          <a:ea typeface="Times New Roman"/>
                          <a:cs typeface="Times New Roman"/>
                        </a:rPr>
                        <a:t>воспитывать устойчивый интерес к театрально-игровой деятельности,  пополнять и активизировать словарь детей</a:t>
                      </a:r>
                      <a:endParaRPr lang="ru-RU" sz="1000" dirty="0">
                        <a:latin typeface="+mj-lt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+mj-lt"/>
                          <a:ea typeface="Cambria"/>
                          <a:cs typeface="Times New Roman"/>
                        </a:rPr>
                        <a:t>Кукольный театр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+mj-lt"/>
                          <a:ea typeface="Cambria"/>
                          <a:cs typeface="Times New Roman"/>
                        </a:rPr>
                        <a:t>Сказки добытые из-под земли- Кривин Ф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432">
                <a:tc vMerge="1">
                  <a:txBody>
                    <a:bodyPr/>
                    <a:lstStyle/>
                    <a:p>
                      <a:pPr marL="8763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j-lt"/>
                          <a:ea typeface="Times New Roman"/>
                          <a:cs typeface="Times New Roman"/>
                        </a:rPr>
                        <a:t>Старшая</a:t>
                      </a:r>
                      <a:endParaRPr lang="ru-RU" sz="10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40"/>
                        </a:lnSpc>
                        <a:spcBef>
                          <a:spcPts val="810"/>
                        </a:spcBef>
                        <a:spcAft>
                          <a:spcPts val="2425"/>
                        </a:spcAft>
                      </a:pPr>
                      <a:r>
                        <a:rPr lang="ru-RU" sz="1000" kern="1800" dirty="0">
                          <a:latin typeface="+mj-lt"/>
                          <a:ea typeface="Times New Roman"/>
                          <a:cs typeface="Times New Roman"/>
                        </a:rPr>
                        <a:t>Театральная постановка «Сказание о земле Кузнецкой»</a:t>
                      </a:r>
                      <a:endParaRPr lang="ru-RU" sz="1000" dirty="0">
                        <a:latin typeface="+mj-lt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+mj-lt"/>
                          <a:ea typeface="Cambria"/>
                          <a:cs typeface="Arial"/>
                        </a:rPr>
                        <a:t> </a:t>
                      </a:r>
                      <a:r>
                        <a:rPr lang="ru-RU" sz="1000" dirty="0">
                          <a:solidFill>
                            <a:srgbClr val="111111"/>
                          </a:solidFill>
                          <a:latin typeface="+mj-lt"/>
                          <a:ea typeface="Cambria"/>
                          <a:cs typeface="Times New Roman"/>
                        </a:rPr>
                        <a:t>Расширять представления детей о неживой природе. Продолжать знакомить с профессиями – шахтер. Расширять представления детей о свойствах камней и их назначении. Способствовать развитию любознательности. Формировать навыки культуры слушания музыки. Совершенствовать двигательные умения</a:t>
                      </a:r>
                      <a:r>
                        <a:rPr lang="ru-RU" sz="1000" dirty="0">
                          <a:solidFill>
                            <a:srgbClr val="111111"/>
                          </a:solidFill>
                          <a:latin typeface="+mj-lt"/>
                          <a:ea typeface="Cambria"/>
                          <a:cs typeface="Arial"/>
                        </a:rPr>
                        <a:t>.</a:t>
                      </a:r>
                      <a:endParaRPr lang="ru-RU" sz="1000" dirty="0">
                        <a:latin typeface="+mj-lt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j-lt"/>
                          <a:ea typeface="Cambria"/>
                          <a:cs typeface="Times New Roman"/>
                        </a:rPr>
                        <a:t>инсценировка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111111"/>
                          </a:solidFill>
                          <a:latin typeface="+mj-lt"/>
                          <a:ea typeface="Cambria"/>
                          <a:cs typeface="Times New Roman"/>
                        </a:rPr>
                        <a:t>Светлана Ефремова</a:t>
                      </a:r>
                      <a:br>
                        <a:rPr lang="ru-RU" sz="1000">
                          <a:solidFill>
                            <a:srgbClr val="111111"/>
                          </a:solidFill>
                          <a:latin typeface="+mj-lt"/>
                          <a:ea typeface="Cambria"/>
                          <a:cs typeface="Times New Roman"/>
                        </a:rPr>
                      </a:br>
                      <a:r>
                        <a:rPr lang="ru-RU" sz="1000">
                          <a:solidFill>
                            <a:srgbClr val="111111"/>
                          </a:solidFill>
                          <a:latin typeface="+mj-lt"/>
                          <a:ea typeface="Cambria"/>
                          <a:cs typeface="Times New Roman"/>
                        </a:rPr>
                        <a:t>Театральная постановка «Сказание о земле Кузнецкой»</a:t>
                      </a:r>
                      <a:endParaRPr lang="ru-RU" sz="1000">
                        <a:latin typeface="+mj-lt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432">
                <a:tc vMerge="1">
                  <a:txBody>
                    <a:bodyPr/>
                    <a:lstStyle/>
                    <a:p>
                      <a:pPr marL="8763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j-lt"/>
                          <a:ea typeface="Times New Roman"/>
                          <a:cs typeface="Times New Roman"/>
                        </a:rPr>
                        <a:t>Подготовительная</a:t>
                      </a:r>
                      <a:endParaRPr lang="ru-RU" sz="10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75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j-lt"/>
                          <a:ea typeface="Times New Roman"/>
                        </a:rPr>
                        <a:t>сказка И.Н. Рыжова «О чем шептались камни»;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j-lt"/>
                          <a:ea typeface="Cambria"/>
                          <a:cs typeface="Times New Roman"/>
                        </a:rPr>
                        <a:t>Познакомить детей с драгоценными  и поделочными камнями.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j-lt"/>
                          <a:ea typeface="Cambria"/>
                          <a:cs typeface="Times New Roman"/>
                        </a:rPr>
                        <a:t>Способствовать развитию в детях любознательности, желания узнавать новое.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j-lt"/>
                          <a:ea typeface="Cambria"/>
                          <a:cs typeface="Times New Roman"/>
                        </a:rPr>
                        <a:t>Воспитывать в детях интерес к окружающей природе.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j-lt"/>
                          <a:ea typeface="Cambria"/>
                          <a:cs typeface="Times New Roman"/>
                        </a:rPr>
                        <a:t>Способствовать развитию творчества,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j-lt"/>
                          <a:ea typeface="Cambria"/>
                          <a:cs typeface="Times New Roman"/>
                        </a:rPr>
                        <a:t>Инсценировка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j-lt"/>
                          <a:ea typeface="Cambria"/>
                          <a:cs typeface="Times New Roman"/>
                        </a:rPr>
                        <a:t>И.Н. Рыжова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7504" y="692696"/>
          <a:ext cx="8839199" cy="4902923"/>
        </p:xfrm>
        <a:graphic>
          <a:graphicData uri="http://schemas.openxmlformats.org/drawingml/2006/table">
            <a:tbl>
              <a:tblPr/>
              <a:tblGrid>
                <a:gridCol w="936104"/>
                <a:gridCol w="511696"/>
                <a:gridCol w="1630136"/>
                <a:gridCol w="2604407"/>
                <a:gridCol w="1341664"/>
                <a:gridCol w="1815192"/>
              </a:tblGrid>
              <a:tr h="169164">
                <a:tc gridSpan="6">
                  <a:txBody>
                    <a:bodyPr/>
                    <a:lstStyle/>
                    <a:p>
                      <a:pPr marL="876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0" dirty="0" smtClean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Технические  и точные науки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7646">
                <a:tc>
                  <a:txBody>
                    <a:bodyPr/>
                    <a:lstStyle/>
                    <a:p>
                      <a:pPr marL="8763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Наука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Группа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Тема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Цель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Вид театра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Литература,</a:t>
                      </a:r>
                      <a:r>
                        <a:rPr lang="ru-RU" sz="1000" b="1" baseline="0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источники материала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7524">
                <a:tc rowSpan="5">
                  <a:txBody>
                    <a:bodyPr/>
                    <a:lstStyle/>
                    <a:p>
                      <a:pPr marL="876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Математика</a:t>
                      </a:r>
                    </a:p>
                    <a:p>
                      <a:pPr marL="876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 marL="876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  <a:p>
                      <a:pPr marL="876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Младшая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50" dirty="0" smtClean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50" dirty="0" smtClean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50" dirty="0" smtClean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50" dirty="0" smtClean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Средняя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50" dirty="0" smtClean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50" dirty="0" smtClean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50" dirty="0" smtClean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50" dirty="0" smtClean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err="1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Старшая-подготовительная</a:t>
                      </a:r>
                      <a:endParaRPr lang="ru-RU" sz="1050" dirty="0" smtClean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Русская народная сказка «Колобок»</a:t>
                      </a:r>
                      <a:endParaRPr lang="ru-RU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Развитие первоначальных математических навыков. Формирование ориентировки во времени частей суток ( по ходу сказки разыгрывается части суток, в какое время убежал колобок от дедушки и бабушки), развитие умственных способностей (колобок задаёт вопросы, загадки и задачки  встретившимся героям сказки) умение быстро выходить из созданной ситуации</a:t>
                      </a:r>
                      <a:endParaRPr lang="ru-RU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Настольный театр</a:t>
                      </a:r>
                      <a:endParaRPr lang="ru-RU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Кэскил . Оскуола иннинээҕи саастаах оҕолорго хомуорунньук. </a:t>
                      </a:r>
                      <a:r>
                        <a:rPr lang="sah-RU" sz="800">
                          <a:latin typeface="Times New Roman"/>
                          <a:ea typeface="Times New Roman"/>
                          <a:cs typeface="Times New Roman"/>
                        </a:rPr>
                        <a:t>Бичик, 2002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7524">
                <a:tc vMerge="1">
                  <a:txBody>
                    <a:bodyPr/>
                    <a:lstStyle/>
                    <a:p>
                      <a:pPr marL="8763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Русская народная сказка «Три медведя»</a:t>
                      </a:r>
                      <a:endParaRPr lang="ru-RU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Развитие первоначальных математических навыков. Формирование ориентировки во времени частей суток ( по ходу сказки разыгрывается части суток, в какое время убежал колобок от дедушки и бабушки), развитие умственных способностей (колобок задаёт вопросы, загадки и задачки  встретившимся героям сказки) умение быстро выходить из созданной ситуации</a:t>
                      </a:r>
                      <a:endParaRPr lang="ru-RU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Теневой театр</a:t>
                      </a:r>
                      <a:endParaRPr lang="ru-RU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err="1">
                          <a:latin typeface="Times New Roman"/>
                          <a:ea typeface="Times New Roman"/>
                          <a:cs typeface="Times New Roman"/>
                        </a:rPr>
                        <a:t>Кэскил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 . </a:t>
                      </a:r>
                      <a:r>
                        <a:rPr lang="ru-RU" sz="800" dirty="0" err="1">
                          <a:latin typeface="Times New Roman"/>
                          <a:ea typeface="Times New Roman"/>
                          <a:cs typeface="Times New Roman"/>
                        </a:rPr>
                        <a:t>Оскуола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latin typeface="Times New Roman"/>
                          <a:ea typeface="Times New Roman"/>
                          <a:cs typeface="Times New Roman"/>
                        </a:rPr>
                        <a:t>иннинээҕи саастаах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latin typeface="Times New Roman"/>
                          <a:ea typeface="Times New Roman"/>
                          <a:cs typeface="Times New Roman"/>
                        </a:rPr>
                        <a:t>оҕолорго хомуорунньук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sah-RU" sz="800" dirty="0">
                          <a:latin typeface="Times New Roman"/>
                          <a:ea typeface="Times New Roman"/>
                          <a:cs typeface="Times New Roman"/>
                        </a:rPr>
                        <a:t>Бичик, 2002</a:t>
                      </a:r>
                      <a:endParaRPr lang="ru-RU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8350">
                <a:tc vMerge="1">
                  <a:txBody>
                    <a:bodyPr/>
                    <a:lstStyle/>
                    <a:p>
                      <a:pPr marL="8763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+mj-lt"/>
                          <a:ea typeface="Times New Roman"/>
                          <a:cs typeface="Times New Roman"/>
                        </a:rPr>
                        <a:t>Русская народная сказка « Репка»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+mj-lt"/>
                          <a:ea typeface="Times New Roman"/>
                          <a:cs typeface="Times New Roman"/>
                        </a:rPr>
                        <a:t>Развивать пространственные представления относительно себя: кто стоит «впереди»,  «сзади» , «в середине»,  «в конце». Продолжать знакомить с количественным счётом. Закреплять  умение различать и называть размер репки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+mj-lt"/>
                          <a:ea typeface="Times New Roman"/>
                          <a:cs typeface="Times New Roman"/>
                        </a:rPr>
                        <a:t>Магнитный театр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+mj-lt"/>
                          <a:ea typeface="Times New Roman"/>
                          <a:cs typeface="Times New Roman"/>
                        </a:rPr>
                        <a:t>Хрестоматия для малышей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1408">
                <a:tc vMerge="1">
                  <a:txBody>
                    <a:bodyPr/>
                    <a:lstStyle/>
                    <a:p>
                      <a:pPr marL="8763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+mj-lt"/>
                          <a:ea typeface="Times New Roman"/>
                          <a:cs typeface="Times New Roman"/>
                        </a:rPr>
                        <a:t>Русская народная сказка «Два жадных медвежонка»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+mj-lt"/>
                          <a:ea typeface="Times New Roman"/>
                          <a:cs typeface="Times New Roman"/>
                        </a:rPr>
                        <a:t>Формировать умение делить сыр на части. Познакомить с формами сыра сравнивать их с геометрическими фигурами. Учить использовать в речи слова «поровну», «маленькая часть», «большая часть» . Дать представление о их внешности цвете, тренировать умение сравнивать сыр.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+mj-lt"/>
                          <a:ea typeface="Times New Roman"/>
                          <a:cs typeface="Times New Roman"/>
                        </a:rPr>
                        <a:t>Кукольный театр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+mj-lt"/>
                          <a:ea typeface="Times New Roman"/>
                          <a:cs typeface="Times New Roman"/>
                        </a:rPr>
                        <a:t>Детская книжка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233">
                <a:tc vMerge="1">
                  <a:txBody>
                    <a:bodyPr/>
                    <a:lstStyle/>
                    <a:p>
                      <a:pPr marL="876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Якутская сказка  «</a:t>
                      </a:r>
                      <a:r>
                        <a:rPr lang="ru-RU" sz="800" dirty="0" err="1">
                          <a:latin typeface="Times New Roman"/>
                          <a:ea typeface="Times New Roman"/>
                          <a:cs typeface="Times New Roman"/>
                        </a:rPr>
                        <a:t>Уустук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800" dirty="0" err="1">
                          <a:latin typeface="Times New Roman"/>
                          <a:ea typeface="Times New Roman"/>
                          <a:cs typeface="Times New Roman"/>
                        </a:rPr>
                        <a:t>үллэрии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Формировать умение делить утку всем поровну. Уточнить представления о понятиях «один» и «много», развивать умение считать количественный счёт</a:t>
                      </a:r>
                      <a:endParaRPr lang="ru-RU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Тарбах театра</a:t>
                      </a:r>
                      <a:endParaRPr lang="ru-RU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Саха </a:t>
                      </a:r>
                      <a:r>
                        <a:rPr lang="ru-RU" sz="800" dirty="0" err="1">
                          <a:latin typeface="Times New Roman"/>
                          <a:ea typeface="Times New Roman"/>
                          <a:cs typeface="Times New Roman"/>
                        </a:rPr>
                        <a:t>остуоруйалара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.  А.Д Попова, С.Ф Константинова </a:t>
                      </a:r>
                      <a:r>
                        <a:rPr lang="ru-RU" sz="800" dirty="0" err="1">
                          <a:latin typeface="Times New Roman"/>
                          <a:ea typeface="Times New Roman"/>
                          <a:cs typeface="Times New Roman"/>
                        </a:rPr>
                        <a:t>Бичик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, 2018</a:t>
                      </a:r>
                      <a:endParaRPr lang="ru-RU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Фон театра.jpg"/>
          <p:cNvPicPr>
            <a:picLocks noChangeAspect="1"/>
          </p:cNvPicPr>
          <p:nvPr/>
        </p:nvPicPr>
        <p:blipFill>
          <a:blip r:embed="rId2" cstate="print"/>
          <a:srcRect b="9438"/>
          <a:stretch>
            <a:fillRect/>
          </a:stretch>
        </p:blipFill>
        <p:spPr>
          <a:xfrm>
            <a:off x="395536" y="0"/>
            <a:ext cx="8568952" cy="66893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95736" y="5253007"/>
            <a:ext cx="5112568" cy="120032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sah-RU" dirty="0" smtClean="0">
                <a:ln>
                  <a:solidFill>
                    <a:srgbClr val="FF0000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Использование театрализованной деятельности как  средство развития первичных представлений о науке у детей дошкольного возраста</a:t>
            </a:r>
            <a:r>
              <a:rPr lang="sah-RU" dirty="0" smtClean="0">
                <a:ln>
                  <a:solidFill>
                    <a:srgbClr val="FF0000"/>
                  </a:solidFill>
                </a:ln>
                <a:solidFill>
                  <a:schemeClr val="bg1">
                    <a:lumMod val="85000"/>
                  </a:schemeClr>
                </a:solidFill>
              </a:rPr>
              <a:t> </a:t>
            </a:r>
            <a:endParaRPr lang="ru-RU" dirty="0">
              <a:ln>
                <a:solidFill>
                  <a:srgbClr val="FF0000"/>
                </a:solidFill>
              </a:ln>
              <a:solidFill>
                <a:schemeClr val="bg1">
                  <a:lumMod val="8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7504" y="116632"/>
          <a:ext cx="9001000" cy="6471713"/>
        </p:xfrm>
        <a:graphic>
          <a:graphicData uri="http://schemas.openxmlformats.org/drawingml/2006/table">
            <a:tbl>
              <a:tblPr/>
              <a:tblGrid>
                <a:gridCol w="1007390"/>
                <a:gridCol w="504778"/>
                <a:gridCol w="1078633"/>
                <a:gridCol w="2971800"/>
                <a:gridCol w="1371600"/>
                <a:gridCol w="2066799"/>
              </a:tblGrid>
              <a:tr h="235909">
                <a:tc gridSpan="6">
                  <a:txBody>
                    <a:bodyPr/>
                    <a:lstStyle/>
                    <a:p>
                      <a:pPr marL="876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Технические</a:t>
                      </a:r>
                      <a:r>
                        <a:rPr lang="ru-RU" sz="1400" b="1" baseline="0" dirty="0" smtClean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и точные </a:t>
                      </a: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науки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2561">
                <a:tc>
                  <a:txBody>
                    <a:bodyPr/>
                    <a:lstStyle/>
                    <a:p>
                      <a:pPr marL="8763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Наука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Группа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Тема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Цель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Вид театра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Литература,</a:t>
                      </a:r>
                      <a:r>
                        <a:rPr lang="ru-RU" sz="1000" b="1" baseline="0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источники материала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534">
                <a:tc rowSpan="2">
                  <a:txBody>
                    <a:bodyPr/>
                    <a:lstStyle/>
                    <a:p>
                      <a:pPr marL="876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Робототехника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Для</a:t>
                      </a:r>
                      <a:r>
                        <a:rPr lang="ru-RU" sz="1050" baseline="0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детей 5-6 лет</a:t>
                      </a:r>
                      <a:endParaRPr lang="ru-RU" sz="105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j-lt"/>
                        </a:rPr>
                        <a:t>Исторические факты о роботах,</a:t>
                      </a:r>
                      <a:endParaRPr lang="ru-RU" sz="10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j-lt"/>
                        </a:rPr>
                        <a:t>обогащать запас научными понятиями и знаниями о роботах. </a:t>
                      </a:r>
                      <a:r>
                        <a:rPr lang="ru-RU" sz="1000" dirty="0" err="1" smtClean="0">
                          <a:latin typeface="+mj-lt"/>
                        </a:rPr>
                        <a:t>Совершествовать</a:t>
                      </a:r>
                      <a:r>
                        <a:rPr lang="ru-RU" sz="1000" dirty="0" smtClean="0">
                          <a:latin typeface="+mj-lt"/>
                        </a:rPr>
                        <a:t> умение детей передавать образы героев. Обогащение словарного запаса, повышение уровня речевого развития.</a:t>
                      </a:r>
                      <a:endParaRPr lang="ru-RU" sz="10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j-lt"/>
                        </a:rPr>
                        <a:t>Познавательное театрализованное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j-lt"/>
                        </a:rPr>
                        <a:t>Лица: роботы всех времен</a:t>
                      </a:r>
                      <a:endParaRPr lang="ru-RU" sz="10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u="sng" dirty="0" smtClean="0">
                          <a:hlinkClick r:id="rId2"/>
                        </a:rPr>
                        <a:t>http://neuronus.com/stat/1068-interesnye-istoricheskie-fakty-o-robotakh.html</a:t>
                      </a:r>
                      <a:endParaRPr lang="ru-RU" sz="10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0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5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j-lt"/>
                          <a:ea typeface="Times New Roman"/>
                          <a:cs typeface="Times New Roman"/>
                        </a:rPr>
                        <a:t>«Какие роботы бывают</a:t>
                      </a:r>
                      <a:endParaRPr lang="ru-RU" sz="10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Цель: Формировать интерес к робототехнике. Стимулировать интерес, любознательность и мотивацию посредством технического творчества. Воспитывать интерес и любовь к театру.</a:t>
                      </a:r>
                      <a:br>
                        <a:rPr lang="ru-RU" sz="10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endParaRPr lang="ru-RU" sz="1000" dirty="0" smtClean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j-lt"/>
                          <a:ea typeface="Times New Roman"/>
                          <a:cs typeface="Times New Roman"/>
                        </a:rPr>
                        <a:t>Театр роботов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Оборудование: роботы, которые помогают в жизнедеятельности человека</a:t>
                      </a:r>
                      <a:endParaRPr lang="ru-RU" sz="1000" kern="1200" dirty="0" smtClean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https://nsportal.ru/detskiy-sad/okruzhayushchiy-mir/2015/04/02/kto-takie-roboty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20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https://youtu.be/AFW7DACF3I4</a:t>
                      </a:r>
                      <a:endParaRPr lang="ru-RU" sz="7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8832">
                <a:tc>
                  <a:txBody>
                    <a:bodyPr/>
                    <a:lstStyle/>
                    <a:p>
                      <a:pPr marL="876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5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,,Робот </a:t>
                      </a:r>
                      <a:r>
                        <a:rPr lang="ru-RU" sz="10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Арпо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,,</a:t>
                      </a:r>
                      <a:b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endParaRPr lang="ru-RU" sz="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Цель: познакомить детей с роботом </a:t>
                      </a:r>
                      <a:r>
                        <a:rPr lang="ru-RU" sz="10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Арпо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Воспитывать доброе отношение к близким. Развивать умение импровизировать, передать эмоциональное чувство</a:t>
                      </a:r>
                      <a:endParaRPr lang="ru-RU" sz="1000" dirty="0" smtClean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Лица: робот ,,</a:t>
                      </a:r>
                      <a:r>
                        <a:rPr lang="ru-RU" sz="10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Арпо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,, корова, дети</a:t>
                      </a:r>
                      <a:endParaRPr lang="ru-RU" sz="10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5"/>
                        </a:rPr>
                        <a:t>http://mmmultik.net/stuff/robot_arpo/2-1-0-788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endParaRPr lang="ru-RU" sz="7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244">
                <a:tc rowSpan="3">
                  <a:txBody>
                    <a:bodyPr/>
                    <a:lstStyle/>
                    <a:p>
                      <a:pPr marL="8763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Космонавтика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 детей 3-5 лет</a:t>
                      </a:r>
                      <a:endParaRPr lang="ru-RU" sz="10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,,Сказка о космосе,,</a:t>
                      </a:r>
                      <a:b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0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Цель: Развивать интерес к театральной деятельности. Познакомить детей с космосом. Закреплять умение детей правильно и эмоционально изображать взятую на себя роль посредством голоса, эмоцией.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Театр игрушек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Оборудование: игрушки щенков Белка и Стрелка, макет ракеты, звездочка, летающая тарелка, </a:t>
                      </a:r>
                      <a:r>
                        <a:rPr lang="ru-RU" sz="10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метеорид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6"/>
                        </a:rPr>
                        <a:t>https://ped-kopilka.ru/blogs/elena-vladimirovna-denikaeva/avtorskaja-skazka-dlja-detei-3-5-let-kosmicheskaja-skazka-belka-i-strelka-v-kosmose.html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endParaRPr lang="ru-RU" sz="7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534">
                <a:tc vMerge="1">
                  <a:txBody>
                    <a:bodyPr/>
                    <a:lstStyle/>
                    <a:p>
                      <a:pPr marL="8763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 детей 5-6 лет</a:t>
                      </a:r>
                      <a:endParaRPr lang="ru-RU" sz="10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,,Фантастическая сказка про космос,,</a:t>
                      </a:r>
                      <a:b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endParaRPr lang="ru-RU" sz="10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Цель: Расширить знание детей о космосе. Активизировать словарный запас. Развивать способность свободно играть свою роль в процессе выступления</a:t>
                      </a:r>
                      <a:b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Times New Roman"/>
                          <a:cs typeface="Times New Roman"/>
                        </a:rPr>
                        <a:t>Театр игрушек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7"/>
                        </a:rPr>
                        <a:t>https://detskiychas.ru/sochinyaem_skazki/kosmicheskaya_skazka_dlya_detey</a:t>
                      </a:r>
                      <a:r>
                        <a:rPr lang="ru-RU" sz="180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7"/>
                        </a:rPr>
                        <a:t>/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endParaRPr lang="ru-RU" sz="7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0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Для детей 5-7 лет</a:t>
                      </a:r>
                      <a:endParaRPr lang="ru-RU" sz="10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,,Сказка про космос,,</a:t>
                      </a:r>
                      <a:b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endParaRPr lang="ru-RU" sz="10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Цель: расширить знания детей про космос. Обогащение словарного запаса. Закрепить передавать образ героя. Воспитывать интерес к театру.</a:t>
                      </a:r>
                      <a:b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/>
                          <a:ea typeface="Times New Roman"/>
                          <a:cs typeface="Times New Roman"/>
                        </a:rPr>
                        <a:t>Настольный театр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8"/>
                        </a:rPr>
                        <a:t>https://kladraz.ru/skazki-dlja-detei/skazka-pro-kosmos-dlja-detei-doshkolnikov-5-7-let.html</a:t>
                      </a:r>
                      <a:endParaRPr lang="ru-RU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04799" y="692696"/>
          <a:ext cx="8839201" cy="5024628"/>
        </p:xfrm>
        <a:graphic>
          <a:graphicData uri="http://schemas.openxmlformats.org/drawingml/2006/table">
            <a:tbl>
              <a:tblPr/>
              <a:tblGrid>
                <a:gridCol w="685800"/>
                <a:gridCol w="1099645"/>
                <a:gridCol w="1550276"/>
                <a:gridCol w="2912679"/>
                <a:gridCol w="1447800"/>
                <a:gridCol w="1143001"/>
              </a:tblGrid>
              <a:tr h="228938">
                <a:tc gridSpan="6">
                  <a:txBody>
                    <a:bodyPr/>
                    <a:lstStyle/>
                    <a:p>
                      <a:pPr marL="876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Социально-гуманитарные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0580">
                <a:tc>
                  <a:txBody>
                    <a:bodyPr/>
                    <a:lstStyle/>
                    <a:p>
                      <a:pPr marL="8763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Наука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Группа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Тема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Цель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Вид театра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Литература,</a:t>
                      </a:r>
                      <a:r>
                        <a:rPr lang="ru-RU" sz="1000" b="1" baseline="0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источники материала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9278">
                <a:tc rowSpan="4">
                  <a:txBody>
                    <a:bodyPr/>
                    <a:lstStyle/>
                    <a:p>
                      <a:endParaRPr lang="ru-RU" sz="1000" b="1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Социология</a:t>
                      </a:r>
                    </a:p>
                    <a:p>
                      <a:endParaRPr lang="ru-RU" sz="1000" b="1" dirty="0" smtClean="0">
                        <a:solidFill>
                          <a:srgbClr val="002060"/>
                        </a:solidFill>
                      </a:endParaRPr>
                    </a:p>
                    <a:p>
                      <a:endParaRPr lang="ru-RU" sz="1000" b="1" dirty="0">
                        <a:solidFill>
                          <a:srgbClr val="002060"/>
                        </a:solidFill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Младшая</a:t>
                      </a: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ah-RU" sz="11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Колобок </a:t>
                      </a: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научить детей быть бдительными и не доверять каждому попавшемуся на пути. Встретив нескольких добродушных незнакомцев (зайца, медведя), не стоит сразу же доверительно относиться к третьему (лиса).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ah-RU" sz="110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Пальчиковый, магнитный</a:t>
                      </a:r>
                      <a:endParaRPr lang="ru-RU" sz="110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2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Средняя</a:t>
                      </a: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ah-RU" sz="11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Гуси-лебеди</a:t>
                      </a: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1590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</a:rPr>
                        <a:t>воспитание добрых чувств;</a:t>
                      </a:r>
                    </a:p>
                    <a:p>
                      <a:pPr indent="21590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</a:rPr>
                        <a:t>формирование представлений о доброте, ответственности, взаимовыручке;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ah-RU" sz="110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теневой</a:t>
                      </a:r>
                      <a:endParaRPr lang="ru-RU" sz="110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95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Старшая</a:t>
                      </a: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ah-RU" sz="1100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“Кыракый кымырдагас”</a:t>
                      </a: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ah-RU" sz="1100" dirty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Несем  через сказку 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маленьким читателям идеи добра, взаимопомощи, оптимизма, учи</a:t>
                      </a:r>
                      <a:r>
                        <a:rPr lang="sah-RU" sz="1100" dirty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 честности, порядочности, доброжелательности.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ah-RU" sz="11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Бибабо, кукольный</a:t>
                      </a: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С.Данилов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baseline="0" dirty="0" err="1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Дьэдьэн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baseline="0" dirty="0" err="1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дьиэчээн</a:t>
                      </a: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9030">
                <a:tc vMerge="1">
                  <a:txBody>
                    <a:bodyPr/>
                    <a:lstStyle/>
                    <a:p>
                      <a:pPr marL="8763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Подготовительная</a:t>
                      </a: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100" dirty="0" err="1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сказк</a:t>
                      </a:r>
                      <a:r>
                        <a:rPr lang="sah-RU" sz="11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dirty="0" err="1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Лепренса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 де Бомона Красавица и Чудовище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ah-RU" sz="1100" dirty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Учим детей видеть красоту, доброту во всем. В</a:t>
                      </a:r>
                      <a:r>
                        <a:rPr lang="ru-RU" sz="1100" dirty="0" err="1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нешность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 далеко не главное, важно лишь то, что у человека ( в данном случае у Чудовища) на сердце и в душе.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ah-RU" sz="11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Театр масок</a:t>
                      </a: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ah-RU" sz="1100" dirty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https://works.doklad.ru/view/UXCy9qg6j1g.html</a:t>
                      </a:r>
                      <a:endParaRPr lang="ru-RU" sz="11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403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Экономика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4-5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 лет</a:t>
                      </a:r>
                      <a:endParaRPr lang="ru-RU" sz="12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Как Мишка  стал бизнесменом </a:t>
                      </a:r>
                      <a:endParaRPr lang="ru-RU" sz="12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Дать представление  о том,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что деньгами оплачивается результат труда, Дать представление о деньгах. Познакомит с понятием «Бизнес» Воспитывать любовь к театру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Фланелеграф</a:t>
                      </a:r>
                      <a:endParaRPr lang="ru-RU" sz="12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7504" y="692696"/>
          <a:ext cx="8610599" cy="5091684"/>
        </p:xfrm>
        <a:graphic>
          <a:graphicData uri="http://schemas.openxmlformats.org/drawingml/2006/table">
            <a:tbl>
              <a:tblPr/>
              <a:tblGrid>
                <a:gridCol w="1039210"/>
                <a:gridCol w="816522"/>
                <a:gridCol w="2376596"/>
                <a:gridCol w="2189135"/>
                <a:gridCol w="1167538"/>
                <a:gridCol w="1021598"/>
              </a:tblGrid>
              <a:tr h="226871">
                <a:tc gridSpan="6">
                  <a:txBody>
                    <a:bodyPr/>
                    <a:lstStyle/>
                    <a:p>
                      <a:pPr marL="8763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Социально-гуманитарные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4101">
                <a:tc>
                  <a:txBody>
                    <a:bodyPr/>
                    <a:lstStyle/>
                    <a:p>
                      <a:pPr marL="8763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Наука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Группа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Тема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Цель</a:t>
                      </a: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Вид театра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Литература,</a:t>
                      </a:r>
                      <a:r>
                        <a:rPr lang="ru-RU" sz="1000" b="1" baseline="0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источники материала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431">
                <a:tc>
                  <a:txBody>
                    <a:bodyPr/>
                    <a:lstStyle/>
                    <a:p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Политология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Правоведение</a:t>
                      </a:r>
                    </a:p>
                    <a:p>
                      <a:endParaRPr lang="ru-RU" sz="1000" b="1" dirty="0">
                        <a:solidFill>
                          <a:srgbClr val="002060"/>
                        </a:solidFill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rgbClr val="00206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Старшая</a:t>
                      </a:r>
                      <a:endParaRPr lang="ru-RU" sz="105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Куоска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уона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кутуйах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 Мышка обманула Кота и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сьела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землянику  и после этого дружба между ними распалась. Наказание за жадность)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Заюшкина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избушка» (Лиса самовольно заняла избушку Зайца, Петух выступил защитником Зайца, восстановил его права на недвижимость.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Здесь в правоотношения вступили несколько лиц)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Сформировать у детей представления о правах детей, о богатом мире сказок, о народной мудрости, об отношении народа к правовым ситуациям. Способствовать развитию воображения и творческих способностей ребёнка. Формировать чувство любви к Родине на основе изучения фольклора, в частности сказок.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Куклы бибабо,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Театр масок,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Хрестоматия, «</a:t>
                      </a:r>
                      <a:r>
                        <a:rPr lang="ru-RU" sz="1100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Кэскил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»,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ru-RU" sz="1100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Аптаах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холбука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»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233">
                <a:tc>
                  <a:txBody>
                    <a:bodyPr/>
                    <a:lstStyle/>
                    <a:p>
                      <a:endParaRPr lang="ru-RU" sz="1000" b="1" dirty="0">
                        <a:solidFill>
                          <a:srgbClr val="002060"/>
                        </a:solidFill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002060"/>
                          </a:solidFill>
                        </a:rPr>
                        <a:t>Подготовительная</a:t>
                      </a:r>
                      <a:endParaRPr lang="ru-RU" sz="1200" dirty="0">
                        <a:solidFill>
                          <a:srgbClr val="002060"/>
                        </a:solidFill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Helvetica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Кетердер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мунньахтара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» (Наказание за 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битье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мелкой птицы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55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яранге горит огонь» (Дети не помогли маме с хворостом, огонь погас в яранге. Вьюга забрала их мать-наказание за непослушание и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лентяйство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Настольный, магнитный театр.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55" marR="413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G_6257.jpg"/>
          <p:cNvPicPr>
            <a:picLocks noChangeAspect="1"/>
          </p:cNvPicPr>
          <p:nvPr/>
        </p:nvPicPr>
        <p:blipFill>
          <a:blip r:embed="rId2" cstate="print"/>
          <a:srcRect l="2401" r="3801" b="3801"/>
          <a:stretch>
            <a:fillRect/>
          </a:stretch>
        </p:blipFill>
        <p:spPr>
          <a:xfrm>
            <a:off x="1187624" y="188640"/>
            <a:ext cx="3192129" cy="4365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6258.jpg"/>
          <p:cNvPicPr>
            <a:picLocks noChangeAspect="1"/>
          </p:cNvPicPr>
          <p:nvPr/>
        </p:nvPicPr>
        <p:blipFill>
          <a:blip r:embed="rId3" cstate="print"/>
          <a:srcRect t="5901" r="8001"/>
          <a:stretch>
            <a:fillRect/>
          </a:stretch>
        </p:blipFill>
        <p:spPr>
          <a:xfrm>
            <a:off x="4932040" y="2204864"/>
            <a:ext cx="3095166" cy="4221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4860032" y="476672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ah-RU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Использованная литература</a:t>
            </a:r>
            <a:endParaRPr lang="ru-RU" dirty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6259.jpg"/>
          <p:cNvPicPr>
            <a:picLocks noChangeAspect="1"/>
          </p:cNvPicPr>
          <p:nvPr/>
        </p:nvPicPr>
        <p:blipFill>
          <a:blip r:embed="rId2" cstate="print"/>
          <a:srcRect r="3801" b="4851"/>
          <a:stretch>
            <a:fillRect/>
          </a:stretch>
        </p:blipFill>
        <p:spPr>
          <a:xfrm>
            <a:off x="1259632" y="188640"/>
            <a:ext cx="3240359" cy="4273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IMG_6260.jpg"/>
          <p:cNvPicPr>
            <a:picLocks noChangeAspect="1"/>
          </p:cNvPicPr>
          <p:nvPr/>
        </p:nvPicPr>
        <p:blipFill>
          <a:blip r:embed="rId3" cstate="print"/>
          <a:srcRect l="2401" t="3801"/>
          <a:stretch>
            <a:fillRect/>
          </a:stretch>
        </p:blipFill>
        <p:spPr>
          <a:xfrm>
            <a:off x="4860032" y="1772816"/>
            <a:ext cx="3705016" cy="4869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62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260648"/>
            <a:ext cx="3024336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книга 2НТ..jpg"/>
          <p:cNvPicPr>
            <a:picLocks noChangeAspect="1"/>
          </p:cNvPicPr>
          <p:nvPr/>
        </p:nvPicPr>
        <p:blipFill>
          <a:blip r:embed="rId3" cstate="print"/>
          <a:srcRect l="29873" t="8800" r="29873" b="8800"/>
          <a:stretch>
            <a:fillRect/>
          </a:stretch>
        </p:blipFill>
        <p:spPr>
          <a:xfrm>
            <a:off x="5004048" y="1628800"/>
            <a:ext cx="3312368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нига 3 НТ.jpg"/>
          <p:cNvPicPr>
            <a:picLocks noChangeAspect="1"/>
          </p:cNvPicPr>
          <p:nvPr/>
        </p:nvPicPr>
        <p:blipFill>
          <a:blip r:embed="rId2" cstate="print"/>
          <a:srcRect l="11381" r="5317"/>
          <a:stretch>
            <a:fillRect/>
          </a:stretch>
        </p:blipFill>
        <p:spPr>
          <a:xfrm>
            <a:off x="1835696" y="0"/>
            <a:ext cx="3384376" cy="43553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книга 4 Н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2420888"/>
            <a:ext cx="2706216" cy="40863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нига 5 Н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260648"/>
            <a:ext cx="4198620" cy="533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книга 6 Н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2420888"/>
            <a:ext cx="2744106" cy="4129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нига 7 НТ.jpg"/>
          <p:cNvPicPr>
            <a:picLocks noChangeAspect="1"/>
          </p:cNvPicPr>
          <p:nvPr/>
        </p:nvPicPr>
        <p:blipFill>
          <a:blip r:embed="rId2" cstate="print"/>
          <a:srcRect l="15547" r="11610"/>
          <a:stretch>
            <a:fillRect/>
          </a:stretch>
        </p:blipFill>
        <p:spPr>
          <a:xfrm>
            <a:off x="1259632" y="188640"/>
            <a:ext cx="3916461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книга1НТ.jpg"/>
          <p:cNvPicPr>
            <a:picLocks noChangeAspect="1"/>
          </p:cNvPicPr>
          <p:nvPr/>
        </p:nvPicPr>
        <p:blipFill>
          <a:blip r:embed="rId3" cstate="print"/>
          <a:srcRect l="18107" r="18107"/>
          <a:stretch>
            <a:fillRect/>
          </a:stretch>
        </p:blipFill>
        <p:spPr>
          <a:xfrm>
            <a:off x="5292080" y="764704"/>
            <a:ext cx="3674517" cy="576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3380396"/>
            <a:ext cx="2232248" cy="298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7284" r="20604" b="7284"/>
          <a:stretch>
            <a:fillRect/>
          </a:stretch>
        </p:blipFill>
        <p:spPr bwMode="auto">
          <a:xfrm rot="16200000">
            <a:off x="3407872" y="488674"/>
            <a:ext cx="3192355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l="30165" t="13738" r="14388" b="31575"/>
          <a:stretch>
            <a:fillRect/>
          </a:stretch>
        </p:blipFill>
        <p:spPr bwMode="auto">
          <a:xfrm rot="16200000">
            <a:off x="5787803" y="3768871"/>
            <a:ext cx="3412881" cy="224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DSC_02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620688"/>
            <a:ext cx="8028384" cy="5338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76128" y="773088"/>
            <a:ext cx="568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8528" y="925488"/>
            <a:ext cx="568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971600" y="797222"/>
            <a:ext cx="792088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Настольный театр по сказке  Владимира 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Сутеева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Разные колеса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во второй младшей группе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развивать интерес к научным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изобретениям-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обобщить представление детей о функции колеса в движении предметов;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Задачи: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дать первоначальное представление об изобретении транспорта, пробудить интерес к технике;</a:t>
            </a:r>
            <a:endParaRPr lang="ru-RU" sz="2400" dirty="0" smtClean="0">
              <a:solidFill>
                <a:schemeClr val="accent3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Times New Roman" pitchFamily="18" charset="0"/>
                <a:cs typeface="Times New Roman" pitchFamily="18" charset="0"/>
              </a:rPr>
              <a:t>учить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Times New Roman" pitchFamily="18" charset="0"/>
                <a:cs typeface="Times New Roman" pitchFamily="18" charset="0"/>
              </a:rPr>
              <a:t>малышей внимательно слушать сказку, запоминать действия героев;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Times New Roman" pitchFamily="18" charset="0"/>
                <a:cs typeface="Times New Roman" pitchFamily="18" charset="0"/>
              </a:rPr>
              <a:t>развивать детское воображение, учить отвечать на вопросы о содержании сказки, развивать связную речь;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3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75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836712"/>
            <a:ext cx="7668852" cy="5112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75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476672"/>
            <a:ext cx="7891429" cy="5478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75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764704"/>
            <a:ext cx="7668344" cy="4816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75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66970" y="335030"/>
            <a:ext cx="7977029" cy="5398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75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325634"/>
            <a:ext cx="7776864" cy="54337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75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404664"/>
            <a:ext cx="6930571" cy="6093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971600" y="417439"/>
            <a:ext cx="7632848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Театрализованное представление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«Как Мишка стал продавцом»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accent3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во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второй  младшей группе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Calibri" pitchFamily="34" charset="0"/>
                <a:ea typeface="Cambria" pitchFamily="18" charset="0"/>
                <a:cs typeface="Times New Roman" pitchFamily="18" charset="0"/>
              </a:rPr>
              <a:t>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3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Calibri" pitchFamily="34" charset="0"/>
                <a:ea typeface="Cambria" pitchFamily="18" charset="0"/>
                <a:cs typeface="Calibri" pitchFamily="34" charset="0"/>
              </a:rPr>
              <a:t>Цель: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Calibri" pitchFamily="34" charset="0"/>
                <a:ea typeface="Cambria" pitchFamily="18" charset="0"/>
                <a:cs typeface="Calibri" pitchFamily="34" charset="0"/>
              </a:rPr>
              <a:t>актуализация детского опыта,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Calibri" pitchFamily="34" charset="0"/>
                <a:ea typeface="Cambria" pitchFamily="18" charset="0"/>
                <a:cs typeface="Calibri" pitchFamily="34" charset="0"/>
              </a:rPr>
              <a:t> необходимого им для нового «открытия» – уточнение представлений о 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ea typeface="Cambria" pitchFamily="18" charset="0"/>
                <a:cs typeface="Calibri" pitchFamily="34" charset="0"/>
              </a:rPr>
              <a:t>назначении денег;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Calibri" pitchFamily="34" charset="0"/>
              <a:ea typeface="Cambria" pitchFamily="18" charset="0"/>
              <a:cs typeface="Calibri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Задачи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вызвать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у детей интерес к окружающему миру;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побуждать детей выполнять игровые действия (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продавец - продает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, покупатель – покупает);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научить детей понимать назначение денег; их необходимость в жизни человека;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закрепить знания детей называть овощи и продукты питания;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развивать познавательную активность.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758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332656"/>
            <a:ext cx="7762107" cy="6079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758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1968" y="510725"/>
            <a:ext cx="8182031" cy="52225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02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8098" y="389107"/>
            <a:ext cx="8145902" cy="5416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758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548680"/>
            <a:ext cx="7956376" cy="52304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75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548680"/>
            <a:ext cx="7956376" cy="5654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758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332656"/>
            <a:ext cx="7201003" cy="61230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971600" y="548680"/>
            <a:ext cx="784887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0" i="1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Инсценировка  сказки «Репка»  в средней  группе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400" b="0" i="0" u="none" strike="noStrike" cap="none" normalizeH="0" baseline="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mbria" pitchFamily="18" charset="0"/>
                <a:cs typeface="Times New Roman" pitchFamily="18" charset="0"/>
              </a:rPr>
              <a:t>Цель:  развитие  познавательной  активности  посредством театрализованной деятельности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mbria" pitchFamily="18" charset="0"/>
                <a:cs typeface="Times New Roman" pitchFamily="18" charset="0"/>
              </a:rPr>
              <a:t>Задачи: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Закрепить у детей представление о последовательности роста растения.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Воспитывать бережное, заботливое отношение к растениям.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Развивать интерес и любознательность детей.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Сформировать у детей представление о растениях, как о живых существах, о том, что семена растений тоже живые существа; что для ее роста и развития  нужны почва, влага, свет, тепло.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епка видео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971600" y="51883"/>
            <a:ext cx="7704856" cy="7017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Работа </a:t>
            </a:r>
            <a:r>
              <a:rPr kumimoji="0" lang="ru-RU" sz="2400" b="0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мультстудии</a:t>
            </a:r>
            <a:r>
              <a:rPr kumimoji="0" lang="ru-RU" sz="2400" b="0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«</a:t>
            </a:r>
            <a:r>
              <a:rPr kumimoji="0" lang="ru-RU" sz="2400" b="0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Мурзилка</a:t>
            </a:r>
            <a:r>
              <a:rPr kumimoji="0" lang="ru-RU" sz="2400" b="0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»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Мультфильм «</a:t>
            </a:r>
            <a:r>
              <a:rPr kumimoji="0" lang="ru-RU" sz="2400" b="0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Кыракый</a:t>
            </a:r>
            <a:r>
              <a:rPr kumimoji="0" lang="ru-RU" sz="2400" b="0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кымырдаҕас</a:t>
            </a:r>
            <a:r>
              <a:rPr kumimoji="0" lang="ru-RU" sz="2400" b="0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»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по произведению Семена Данилова  старшая группа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Цель: Воспитание нравственно-правовых норм посредством театрализованной деятельности.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Задачи: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формировать у детей представления о правах каждого.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развивать логическое и образное мышление, внимание; развивать умение изображать один из эпизодов сказки, продумывать и передавать расположение основных персонажей, их характерные особенности; развивать умение лепить части тела насекомых, декораций, пользоваться методом обмазывания пластилином.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стимулировать развитие творческой индивидуальности детей; воспитывать интерес и желание отображать в лепке эпизоды произведения.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Муравей мультик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620688"/>
            <a:ext cx="6696744" cy="6601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</a:rPr>
              <a:t>Ситуативный сюжет из сказки «Красная Шапочка»</a:t>
            </a:r>
          </a:p>
          <a:p>
            <a:pPr algn="ctr"/>
            <a:r>
              <a:rPr lang="ru-RU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</a:rPr>
              <a:t>«Приготовим для бабушки печенье» старшая </a:t>
            </a:r>
            <a:r>
              <a:rPr lang="ru-RU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</a:rPr>
              <a:t>группа</a:t>
            </a:r>
          </a:p>
          <a:p>
            <a:pPr algn="ctr"/>
            <a:endParaRPr lang="ru-RU" dirty="0" smtClean="0">
              <a:ln>
                <a:solidFill>
                  <a:srgbClr val="FF0000"/>
                </a:solidFill>
              </a:ln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ru-RU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Цель: Развитие </a:t>
            </a:r>
            <a:r>
              <a:rPr lang="ru-RU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познавательно-исследовательской </a:t>
            </a:r>
            <a:r>
              <a:rPr lang="ru-RU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деятельности посредством театрализованных представлений.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Задачи: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Развивать познавательную активность детей в процессе экспериментирования, наблюдательность, умение делать выводы, </a:t>
            </a:r>
            <a:r>
              <a:rPr lang="ru-RU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анализировать, с использованием знаков ( изображений предметов);</a:t>
            </a:r>
            <a:endParaRPr lang="ru-RU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Научить детей пользоваться </a:t>
            </a:r>
            <a:r>
              <a:rPr lang="ru-RU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рецептом;</a:t>
            </a:r>
            <a:endParaRPr lang="ru-RU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Обратить внимание на соотношение сыпучих </a:t>
            </a:r>
            <a:r>
              <a:rPr lang="ru-RU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элементов (мука</a:t>
            </a:r>
            <a:r>
              <a:rPr lang="ru-RU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, соль), </a:t>
            </a:r>
            <a:r>
              <a:rPr lang="ru-RU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их свойства;</a:t>
            </a:r>
            <a:endParaRPr lang="ru-RU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Воспитывать </a:t>
            </a:r>
            <a:r>
              <a:rPr lang="ru-RU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у детей познавательный интерес, умение видеть удивительное в окружающем мире.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ru-RU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dirty="0">
              <a:ln>
                <a:solidFill>
                  <a:srgbClr val="FF0000"/>
                </a:solidFill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улинария Кр.шапочк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03648" y="378818"/>
            <a:ext cx="63722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Отрывок из инсценировки сказки «Семеро козлят»  по сказке братьев Гримм в подготовительной группе</a:t>
            </a:r>
            <a:endParaRPr kumimoji="0" lang="ru-RU" sz="2400" b="0" i="0" u="none" strike="noStrike" cap="none" normalizeH="0" baseline="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Цель: поддерживать самостоятельную поисково-исследовательскую деятельность детей с  целью найти в сказке науку-математику.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сформировать представление о  составе числа 6 из двух меньших;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организовать режиссерскую игру по сказке «Семеро козлят»;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развивать актерское мастерство;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развивать  способность свободно играть свою роль в процессе выступления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кукольный (2).JPG"/>
          <p:cNvPicPr>
            <a:picLocks noChangeAspect="1" noChangeArrowheads="1"/>
          </p:cNvPicPr>
          <p:nvPr/>
        </p:nvPicPr>
        <p:blipFill>
          <a:blip r:embed="rId2" cstate="print"/>
          <a:srcRect r="5238"/>
          <a:stretch>
            <a:fillRect/>
          </a:stretch>
        </p:blipFill>
        <p:spPr bwMode="auto">
          <a:xfrm>
            <a:off x="971600" y="404664"/>
            <a:ext cx="8004398" cy="561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трывок Семеро козлят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 театра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88640"/>
            <a:ext cx="8136904" cy="66693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71800" y="2492896"/>
            <a:ext cx="38164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СПАСИБО ЗА ВНИМАНИЕ!</a:t>
            </a:r>
            <a:endParaRPr lang="ru-RU" sz="4800" dirty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037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389107"/>
            <a:ext cx="8244408" cy="54816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кукольны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8334" y="620688"/>
            <a:ext cx="8121996" cy="54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03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389107"/>
            <a:ext cx="8172400" cy="5433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1007</TotalTime>
  <Words>2238</Words>
  <Application>Microsoft Office PowerPoint</Application>
  <PresentationFormat>Экран (4:3)</PresentationFormat>
  <Paragraphs>391</Paragraphs>
  <Slides>61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62" baseType="lpstr">
      <vt:lpstr>Солнцестояние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Саргылана Николаевна</cp:lastModifiedBy>
  <cp:revision>55</cp:revision>
  <dcterms:created xsi:type="dcterms:W3CDTF">2021-02-04T06:20:42Z</dcterms:created>
  <dcterms:modified xsi:type="dcterms:W3CDTF">2021-02-09T02:13:02Z</dcterms:modified>
</cp:coreProperties>
</file>