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3" r:id="rId1"/>
  </p:sldMasterIdLst>
  <p:sldIdLst>
    <p:sldId id="256" r:id="rId2"/>
    <p:sldId id="258" r:id="rId3"/>
    <p:sldId id="260" r:id="rId4"/>
    <p:sldId id="261" r:id="rId5"/>
    <p:sldId id="315" r:id="rId6"/>
    <p:sldId id="264" r:id="rId7"/>
    <p:sldId id="265" r:id="rId8"/>
    <p:sldId id="278" r:id="rId9"/>
    <p:sldId id="267" r:id="rId10"/>
    <p:sldId id="268" r:id="rId11"/>
    <p:sldId id="272" r:id="rId12"/>
    <p:sldId id="269" r:id="rId13"/>
    <p:sldId id="270" r:id="rId14"/>
    <p:sldId id="273" r:id="rId15"/>
    <p:sldId id="271" r:id="rId16"/>
    <p:sldId id="274" r:id="rId17"/>
    <p:sldId id="275" r:id="rId18"/>
    <p:sldId id="276" r:id="rId19"/>
    <p:sldId id="279" r:id="rId20"/>
    <p:sldId id="317" r:id="rId21"/>
    <p:sldId id="292" r:id="rId22"/>
    <p:sldId id="281" r:id="rId23"/>
    <p:sldId id="306" r:id="rId24"/>
    <p:sldId id="282" r:id="rId25"/>
    <p:sldId id="285" r:id="rId26"/>
    <p:sldId id="286" r:id="rId27"/>
    <p:sldId id="287" r:id="rId28"/>
    <p:sldId id="290" r:id="rId29"/>
    <p:sldId id="284" r:id="rId30"/>
    <p:sldId id="289" r:id="rId31"/>
    <p:sldId id="299" r:id="rId32"/>
    <p:sldId id="294" r:id="rId33"/>
    <p:sldId id="295" r:id="rId34"/>
    <p:sldId id="297" r:id="rId35"/>
    <p:sldId id="298" r:id="rId36"/>
    <p:sldId id="307" r:id="rId37"/>
    <p:sldId id="301" r:id="rId38"/>
    <p:sldId id="304" r:id="rId39"/>
    <p:sldId id="308" r:id="rId40"/>
    <p:sldId id="309" r:id="rId41"/>
    <p:sldId id="313" r:id="rId42"/>
    <p:sldId id="316" r:id="rId43"/>
    <p:sldId id="305" r:id="rId4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7" autoAdjust="0"/>
    <p:restoredTop sz="94660"/>
  </p:normalViewPr>
  <p:slideViewPr>
    <p:cSldViewPr snapToGrid="0">
      <p:cViewPr varScale="1">
        <p:scale>
          <a:sx n="80" d="100"/>
          <a:sy n="80" d="100"/>
        </p:scale>
        <p:origin x="132" y="5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1291124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1544923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56442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99375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33785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570040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26099938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4168456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411173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261056B-D8F1-4F07-AB03-DC34BD8FDC1A}" type="datetimeFigureOut">
              <a:rPr lang="ru-RU" smtClean="0"/>
              <a:t>пн 21.03.22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3679074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261056B-D8F1-4F07-AB03-DC34BD8FDC1A}" type="datetimeFigureOut">
              <a:rPr lang="ru-RU" smtClean="0"/>
              <a:t>пн 21.03.22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3786184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261056B-D8F1-4F07-AB03-DC34BD8FDC1A}" type="datetimeFigureOut">
              <a:rPr lang="ru-RU" smtClean="0"/>
              <a:t>пн 21.03.22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2332424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261056B-D8F1-4F07-AB03-DC34BD8FDC1A}" type="datetimeFigureOut">
              <a:rPr lang="ru-RU" smtClean="0"/>
              <a:t>пн 21.03.22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3386491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61056B-D8F1-4F07-AB03-DC34BD8FDC1A}" type="datetimeFigureOut">
              <a:rPr lang="ru-RU" smtClean="0"/>
              <a:t>пн 21.03.22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544999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261056B-D8F1-4F07-AB03-DC34BD8FDC1A}" type="datetimeFigureOut">
              <a:rPr lang="ru-RU" smtClean="0"/>
              <a:t>пн 21.03.22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B9E9019-29AF-4F9C-9F37-6AB59C962F9C}" type="slidenum">
              <a:rPr lang="ru-RU" smtClean="0"/>
              <a:t>‹#›</a:t>
            </a:fld>
            <a:endParaRPr lang="ru-RU"/>
          </a:p>
        </p:txBody>
      </p:sp>
    </p:spTree>
    <p:extLst>
      <p:ext uri="{BB962C8B-B14F-4D97-AF65-F5344CB8AC3E}">
        <p14:creationId xmlns:p14="http://schemas.microsoft.com/office/powerpoint/2010/main" val="3855836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B9E9019-29AF-4F9C-9F37-6AB59C962F9C}" type="slidenum">
              <a:rPr lang="ru-RU" smtClean="0"/>
              <a:t>‹#›</a:t>
            </a:fld>
            <a:endParaRPr lang="ru-RU"/>
          </a:p>
        </p:txBody>
      </p:sp>
      <p:sp>
        <p:nvSpPr>
          <p:cNvPr id="5" name="Date Placeholder 4"/>
          <p:cNvSpPr>
            <a:spLocks noGrp="1"/>
          </p:cNvSpPr>
          <p:nvPr>
            <p:ph type="dt" sz="half" idx="10"/>
          </p:nvPr>
        </p:nvSpPr>
        <p:spPr/>
        <p:txBody>
          <a:bodyPr/>
          <a:lstStyle/>
          <a:p>
            <a:fld id="{5261056B-D8F1-4F07-AB03-DC34BD8FDC1A}" type="datetimeFigureOut">
              <a:rPr lang="ru-RU" smtClean="0"/>
              <a:t>пн 21.03.22</a:t>
            </a:fld>
            <a:endParaRPr lang="ru-RU"/>
          </a:p>
        </p:txBody>
      </p:sp>
    </p:spTree>
    <p:extLst>
      <p:ext uri="{BB962C8B-B14F-4D97-AF65-F5344CB8AC3E}">
        <p14:creationId xmlns:p14="http://schemas.microsoft.com/office/powerpoint/2010/main" val="2030035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261056B-D8F1-4F07-AB03-DC34BD8FDC1A}" type="datetimeFigureOut">
              <a:rPr lang="ru-RU" smtClean="0"/>
              <a:t>пн 21.03.22</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B9E9019-29AF-4F9C-9F37-6AB59C962F9C}" type="slidenum">
              <a:rPr lang="ru-RU" smtClean="0"/>
              <a:t>‹#›</a:t>
            </a:fld>
            <a:endParaRPr lang="ru-RU"/>
          </a:p>
        </p:txBody>
      </p:sp>
    </p:spTree>
    <p:extLst>
      <p:ext uri="{BB962C8B-B14F-4D97-AF65-F5344CB8AC3E}">
        <p14:creationId xmlns:p14="http://schemas.microsoft.com/office/powerpoint/2010/main" val="275318134"/>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 id="2147483838" r:id="rId15"/>
    <p:sldLayoutId id="214748383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rus-doka.com/" TargetMode="External"/><Relationship Id="rId2" Type="http://schemas.openxmlformats.org/officeDocument/2006/relationships/hyperlink" Target="http://technologys.info/" TargetMode="Externa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76463" y="786063"/>
            <a:ext cx="5618695" cy="5374105"/>
          </a:xfrm>
        </p:spPr>
        <p:txBody>
          <a:bodyPr>
            <a:normAutofit fontScale="92500" lnSpcReduction="10000"/>
          </a:bodyPr>
          <a:lstStyle/>
          <a:p>
            <a:endParaRPr lang="ru-RU" b="1" dirty="0" smtClean="0"/>
          </a:p>
          <a:p>
            <a:r>
              <a:rPr lang="ru-RU" b="1" dirty="0" smtClean="0">
                <a:solidFill>
                  <a:srgbClr val="0070C0"/>
                </a:solidFill>
                <a:latin typeface="Times New Roman" panose="02020603050405020304" pitchFamily="18" charset="0"/>
                <a:cs typeface="Times New Roman" panose="02020603050405020304" pitchFamily="18" charset="0"/>
              </a:rPr>
              <a:t>ПРОЕКТ</a:t>
            </a:r>
            <a:endParaRPr lang="ru-RU" b="1" dirty="0">
              <a:solidFill>
                <a:srgbClr val="0070C0"/>
              </a:solidFill>
              <a:latin typeface="Times New Roman" panose="02020603050405020304" pitchFamily="18" charset="0"/>
              <a:cs typeface="Times New Roman" panose="02020603050405020304" pitchFamily="18" charset="0"/>
            </a:endParaRPr>
          </a:p>
          <a:p>
            <a:r>
              <a:rPr lang="ru-RU" sz="2400" b="1" dirty="0">
                <a:solidFill>
                  <a:srgbClr val="0070C0"/>
                </a:solidFill>
                <a:latin typeface="Times New Roman" panose="02020603050405020304" pitchFamily="18" charset="0"/>
                <a:cs typeface="Times New Roman" panose="02020603050405020304" pitchFamily="18" charset="0"/>
              </a:rPr>
              <a:t> </a:t>
            </a:r>
            <a:r>
              <a:rPr lang="ru-RU" sz="2400" b="1" dirty="0" smtClean="0">
                <a:solidFill>
                  <a:srgbClr val="C00000"/>
                </a:solidFill>
                <a:latin typeface="Times New Roman" panose="02020603050405020304" pitchFamily="18" charset="0"/>
                <a:cs typeface="Times New Roman" panose="02020603050405020304" pitchFamily="18" charset="0"/>
              </a:rPr>
              <a:t>«СПОСОБЫ ВЫЖИГАНИЯ ПО ДЕРЕВУ"</a:t>
            </a:r>
          </a:p>
          <a:p>
            <a:r>
              <a:rPr lang="ru-RU" b="1" dirty="0" smtClean="0">
                <a:solidFill>
                  <a:srgbClr val="0070C0"/>
                </a:solidFill>
                <a:latin typeface="Times New Roman" panose="02020603050405020304" pitchFamily="18" charset="0"/>
                <a:cs typeface="Times New Roman" panose="02020603050405020304" pitchFamily="18" charset="0"/>
              </a:rPr>
              <a:t>Возраст 7-15 лет</a:t>
            </a:r>
          </a:p>
          <a:p>
            <a:r>
              <a:rPr lang="ru-RU" b="1" dirty="0" smtClean="0">
                <a:solidFill>
                  <a:srgbClr val="0070C0"/>
                </a:solidFill>
                <a:latin typeface="Times New Roman" panose="02020603050405020304" pitchFamily="18" charset="0"/>
                <a:cs typeface="Times New Roman" panose="02020603050405020304" pitchFamily="18" charset="0"/>
              </a:rPr>
              <a:t>Срок </a:t>
            </a:r>
            <a:r>
              <a:rPr lang="ru-RU" b="1" dirty="0">
                <a:solidFill>
                  <a:srgbClr val="0070C0"/>
                </a:solidFill>
                <a:latin typeface="Times New Roman" panose="02020603050405020304" pitchFamily="18" charset="0"/>
                <a:cs typeface="Times New Roman" panose="02020603050405020304" pitchFamily="18" charset="0"/>
              </a:rPr>
              <a:t>реализации проекта: </a:t>
            </a:r>
            <a:endParaRPr lang="ru-RU" b="1" dirty="0" smtClean="0">
              <a:solidFill>
                <a:srgbClr val="0070C0"/>
              </a:solidFill>
              <a:latin typeface="Times New Roman" panose="02020603050405020304" pitchFamily="18" charset="0"/>
              <a:cs typeface="Times New Roman" panose="02020603050405020304" pitchFamily="18" charset="0"/>
            </a:endParaRPr>
          </a:p>
          <a:p>
            <a:r>
              <a:rPr lang="ru-RU" b="1" dirty="0" smtClean="0">
                <a:solidFill>
                  <a:srgbClr val="0070C0"/>
                </a:solidFill>
                <a:latin typeface="Times New Roman" panose="02020603050405020304" pitchFamily="18" charset="0"/>
                <a:cs typeface="Times New Roman" panose="02020603050405020304" pitchFamily="18" charset="0"/>
              </a:rPr>
              <a:t>2021-2022 </a:t>
            </a:r>
            <a:r>
              <a:rPr lang="ru-RU" b="1" dirty="0">
                <a:solidFill>
                  <a:srgbClr val="0070C0"/>
                </a:solidFill>
                <a:latin typeface="Times New Roman" panose="02020603050405020304" pitchFamily="18" charset="0"/>
                <a:cs typeface="Times New Roman" panose="02020603050405020304" pitchFamily="18" charset="0"/>
              </a:rPr>
              <a:t>учебный </a:t>
            </a:r>
            <a:r>
              <a:rPr lang="ru-RU" b="1" dirty="0" smtClean="0">
                <a:solidFill>
                  <a:srgbClr val="0070C0"/>
                </a:solidFill>
                <a:latin typeface="Times New Roman" panose="02020603050405020304" pitchFamily="18" charset="0"/>
                <a:cs typeface="Times New Roman" panose="02020603050405020304" pitchFamily="18" charset="0"/>
              </a:rPr>
              <a:t>год</a:t>
            </a:r>
          </a:p>
          <a:p>
            <a:endParaRPr lang="ru-RU" b="1" dirty="0">
              <a:solidFill>
                <a:srgbClr val="0070C0"/>
              </a:solidFill>
              <a:latin typeface="Times New Roman" panose="02020603050405020304" pitchFamily="18" charset="0"/>
              <a:cs typeface="Times New Roman" panose="02020603050405020304" pitchFamily="18" charset="0"/>
            </a:endParaRPr>
          </a:p>
          <a:p>
            <a:endParaRPr lang="ru-RU" b="1" dirty="0" smtClean="0">
              <a:solidFill>
                <a:srgbClr val="0070C0"/>
              </a:solidFill>
              <a:latin typeface="Times New Roman" panose="02020603050405020304" pitchFamily="18" charset="0"/>
              <a:cs typeface="Times New Roman" panose="02020603050405020304" pitchFamily="18" charset="0"/>
            </a:endParaRPr>
          </a:p>
          <a:p>
            <a:r>
              <a:rPr lang="ru-RU" b="1" dirty="0" smtClean="0">
                <a:solidFill>
                  <a:srgbClr val="0070C0"/>
                </a:solidFill>
                <a:latin typeface="Times New Roman" panose="02020603050405020304" pitchFamily="18" charset="0"/>
                <a:cs typeface="Times New Roman" panose="02020603050405020304" pitchFamily="18" charset="0"/>
              </a:rPr>
              <a:t> </a:t>
            </a:r>
            <a:endParaRPr lang="ru-RU" b="1" dirty="0">
              <a:solidFill>
                <a:srgbClr val="0070C0"/>
              </a:solidFill>
              <a:latin typeface="Times New Roman" panose="02020603050405020304" pitchFamily="18" charset="0"/>
              <a:cs typeface="Times New Roman" panose="02020603050405020304" pitchFamily="18" charset="0"/>
            </a:endParaRPr>
          </a:p>
          <a:p>
            <a:r>
              <a:rPr lang="ru-RU" b="1" dirty="0">
                <a:solidFill>
                  <a:srgbClr val="0070C0"/>
                </a:solidFill>
                <a:latin typeface="Times New Roman" panose="02020603050405020304" pitchFamily="18" charset="0"/>
                <a:cs typeface="Times New Roman" panose="02020603050405020304" pitchFamily="18" charset="0"/>
              </a:rPr>
              <a:t>Руководитель проекта: </a:t>
            </a:r>
          </a:p>
          <a:p>
            <a:r>
              <a:rPr lang="ru-RU" b="1" dirty="0">
                <a:solidFill>
                  <a:srgbClr val="0070C0"/>
                </a:solidFill>
                <a:latin typeface="Times New Roman" panose="02020603050405020304" pitchFamily="18" charset="0"/>
                <a:cs typeface="Times New Roman" panose="02020603050405020304" pitchFamily="18" charset="0"/>
              </a:rPr>
              <a:t>                                                        </a:t>
            </a:r>
            <a:r>
              <a:rPr lang="ru-RU" b="1" dirty="0" smtClean="0">
                <a:solidFill>
                  <a:srgbClr val="0070C0"/>
                </a:solidFill>
                <a:latin typeface="Times New Roman" panose="02020603050405020304" pitchFamily="18" charset="0"/>
                <a:cs typeface="Times New Roman" panose="02020603050405020304" pitchFamily="18" charset="0"/>
              </a:rPr>
              <a:t>ПДО    </a:t>
            </a:r>
            <a:r>
              <a:rPr lang="ru-RU" b="1" dirty="0" err="1">
                <a:solidFill>
                  <a:srgbClr val="0070C0"/>
                </a:solidFill>
                <a:latin typeface="Times New Roman" panose="02020603050405020304" pitchFamily="18" charset="0"/>
                <a:cs typeface="Times New Roman" panose="02020603050405020304" pitchFamily="18" charset="0"/>
              </a:rPr>
              <a:t>Княжева</a:t>
            </a:r>
            <a:r>
              <a:rPr lang="ru-RU" b="1" dirty="0">
                <a:solidFill>
                  <a:srgbClr val="0070C0"/>
                </a:solidFill>
                <a:latin typeface="Times New Roman" panose="02020603050405020304" pitchFamily="18" charset="0"/>
                <a:cs typeface="Times New Roman" panose="02020603050405020304" pitchFamily="18" charset="0"/>
              </a:rPr>
              <a:t> В.В.</a:t>
            </a:r>
          </a:p>
          <a:p>
            <a:r>
              <a:rPr lang="ru-RU" b="1" dirty="0">
                <a:solidFill>
                  <a:srgbClr val="0070C0"/>
                </a:solidFill>
                <a:latin typeface="Times New Roman" panose="02020603050405020304" pitchFamily="18" charset="0"/>
                <a:cs typeface="Times New Roman" panose="02020603050405020304" pitchFamily="18" charset="0"/>
              </a:rPr>
              <a:t>                                                                                    Автор: </a:t>
            </a:r>
            <a:r>
              <a:rPr lang="ru-RU" b="1" dirty="0" err="1">
                <a:solidFill>
                  <a:srgbClr val="0070C0"/>
                </a:solidFill>
                <a:latin typeface="Times New Roman" panose="02020603050405020304" pitchFamily="18" charset="0"/>
                <a:cs typeface="Times New Roman" panose="02020603050405020304" pitchFamily="18" charset="0"/>
              </a:rPr>
              <a:t>Одеяненко</a:t>
            </a:r>
            <a:r>
              <a:rPr lang="ru-RU" b="1" dirty="0">
                <a:solidFill>
                  <a:srgbClr val="0070C0"/>
                </a:solidFill>
                <a:latin typeface="Times New Roman" panose="02020603050405020304" pitchFamily="18" charset="0"/>
                <a:cs typeface="Times New Roman" panose="02020603050405020304" pitchFamily="18" charset="0"/>
              </a:rPr>
              <a:t> Анатолий</a:t>
            </a:r>
          </a:p>
          <a:p>
            <a:r>
              <a:rPr lang="ru-RU" b="1" dirty="0"/>
              <a:t> </a:t>
            </a:r>
            <a:endParaRPr lang="ru-RU" dirty="0"/>
          </a:p>
          <a:p>
            <a:pPr algn="ctr"/>
            <a:endParaRPr lang="ru-RU" sz="3600" b="1" dirty="0" smtClean="0">
              <a:solidFill>
                <a:srgbClr val="000000"/>
              </a:solidFill>
              <a:latin typeface="Times New Roman" panose="02020603050405020304" pitchFamily="18" charset="0"/>
              <a:cs typeface="Times New Roman" panose="02020603050405020304" pitchFamily="18" charset="0"/>
            </a:endParaRPr>
          </a:p>
        </p:txBody>
      </p:sp>
      <p:pic>
        <p:nvPicPr>
          <p:cNvPr id="6" name="Рисунок 5" descr="hello_html_m69295e6e.jpg"/>
          <p:cNvPicPr/>
          <p:nvPr/>
        </p:nvPicPr>
        <p:blipFill>
          <a:blip r:embed="rId2">
            <a:extLst>
              <a:ext uri="{28A0092B-C50C-407E-A947-70E740481C1C}">
                <a14:useLocalDpi xmlns:a14="http://schemas.microsoft.com/office/drawing/2010/main" val="0"/>
              </a:ext>
            </a:extLst>
          </a:blip>
          <a:srcRect/>
          <a:stretch>
            <a:fillRect/>
          </a:stretch>
        </p:blipFill>
        <p:spPr bwMode="auto">
          <a:xfrm>
            <a:off x="6982691" y="1852613"/>
            <a:ext cx="3099460" cy="4001922"/>
          </a:xfrm>
          <a:prstGeom prst="rect">
            <a:avLst/>
          </a:prstGeom>
          <a:noFill/>
          <a:ln>
            <a:noFill/>
          </a:ln>
        </p:spPr>
      </p:pic>
    </p:spTree>
    <p:extLst>
      <p:ext uri="{BB962C8B-B14F-4D97-AF65-F5344CB8AC3E}">
        <p14:creationId xmlns:p14="http://schemas.microsoft.com/office/powerpoint/2010/main" val="2325159341"/>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molibden-wolfram.ru/wp-content/uploads/1/a/e/1aeaa587d2df34ffd7629ca622ee0341.jpeg"/>
          <p:cNvPicPr/>
          <p:nvPr/>
        </p:nvPicPr>
        <p:blipFill>
          <a:blip r:embed="rId2">
            <a:extLst>
              <a:ext uri="{28A0092B-C50C-407E-A947-70E740481C1C}">
                <a14:useLocalDpi xmlns:a14="http://schemas.microsoft.com/office/drawing/2010/main" val="0"/>
              </a:ext>
            </a:extLst>
          </a:blip>
          <a:srcRect/>
          <a:stretch>
            <a:fillRect/>
          </a:stretch>
        </p:blipFill>
        <p:spPr bwMode="auto">
          <a:xfrm>
            <a:off x="95003" y="-83127"/>
            <a:ext cx="11162805" cy="6941127"/>
          </a:xfrm>
          <a:prstGeom prst="rect">
            <a:avLst/>
          </a:prstGeom>
          <a:noFill/>
          <a:ln>
            <a:noFill/>
          </a:ln>
        </p:spPr>
      </p:pic>
    </p:spTree>
    <p:extLst>
      <p:ext uri="{BB962C8B-B14F-4D97-AF65-F5344CB8AC3E}">
        <p14:creationId xmlns:p14="http://schemas.microsoft.com/office/powerpoint/2010/main" val="2369693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bazis-ufa.ru/upload/iblock/10e/10e2bff48d2f4a6bd5c1d2d9410faa2c.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307782" cy="6858000"/>
          </a:xfrm>
          <a:prstGeom prst="rect">
            <a:avLst/>
          </a:prstGeom>
          <a:noFill/>
          <a:ln>
            <a:noFill/>
          </a:ln>
        </p:spPr>
      </p:pic>
    </p:spTree>
    <p:extLst>
      <p:ext uri="{BB962C8B-B14F-4D97-AF65-F5344CB8AC3E}">
        <p14:creationId xmlns:p14="http://schemas.microsoft.com/office/powerpoint/2010/main" val="694753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0655" y="-3165113"/>
            <a:ext cx="9547761" cy="10887596"/>
          </a:xfrm>
          <a:prstGeom prst="rect">
            <a:avLst/>
          </a:prstGeom>
        </p:spPr>
        <p:txBody>
          <a:bodyPr wrap="square">
            <a:spAutoFit/>
          </a:bodyPr>
          <a:lstStyle/>
          <a:p>
            <a:pPr algn="ctr" fontAlgn="base">
              <a:lnSpc>
                <a:spcPct val="115000"/>
              </a:lnSpc>
              <a:spcAft>
                <a:spcPts val="0"/>
              </a:spcAft>
            </a:pPr>
            <a:endParaRPr lang="ru-RU" sz="3200" dirty="0" smtClean="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smtClean="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smtClean="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r>
              <a:rPr lang="ru-RU"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Выбираем </a:t>
            </a:r>
            <a:r>
              <a:rPr lang="ru-RU"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деревянную основу для первых работ</a:t>
            </a:r>
          </a:p>
          <a:p>
            <a:pPr algn="just" fontAlgn="base">
              <a:lnSpc>
                <a:spcPct val="115000"/>
              </a:lnSpc>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На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первых порах лучше выбирать дощечки из мягкой, светлой, однородной древесины, которая обязательным образом шлифуется для идеально ровного и гладкого состояния. Такой древесиной богаты деревья березы, липы, ольхи, тополя. На таких заготовках легче выжигать и не нужно подстраиваться под структуру дереву.</a:t>
            </a:r>
          </a:p>
          <a:p>
            <a:pPr algn="just" fontAlgn="base">
              <a:lnSpc>
                <a:spcPct val="115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Обычно новички </a:t>
            </a: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для выжигания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используют фанеру, которая легче поддается обработке, доступный в продаже и достаточно бюджетный материал. После того, как вы набьете руку и научитесь работать с деревом, можно приступать к древесине с неоднородной структурой, которая поможет акцентировать внимание на некоторых деталях таких, как облака, вода, деревья или, например, полоски на шкуре зебры и тигра.</a:t>
            </a:r>
          </a:p>
          <a:p>
            <a:pPr algn="just" fontAlgn="base">
              <a:lnSpc>
                <a:spcPct val="115000"/>
              </a:lnSpc>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Рисунок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для выжигания можно нарисовать от руки простым карандашом либо перенести его на дощечку при помощи копировальной бумаги. Минусом такого способа является то, что линии, прорисованные при помощи копировальной бумаги, расплываются при нагреве и трудно стереть при необходимости. Идеальным вариантом для переноса рисунков на доску является черная графитовая бумага для светлой древесины и белая графитовая бумага для нанесения рисунка на очень темное или заранее обожженное дерево.</a:t>
            </a:r>
          </a:p>
          <a:p>
            <a:pPr algn="just" fontAlgn="base">
              <a:lnSpc>
                <a:spcPct val="115000"/>
              </a:lnSpc>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Кроме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того, можно приклеить папиросную бумагу с узором на древесину и по ней выжечь изображение, при этом поверхность дощечки не запачкается, а бумага при нагревании будет плавиться. При помощи выжигательного аппарата можно выжечь различные картинки, надписи, узоры, логотипы. Новичкам не следует выбирать на первых порах сложные по выполнению рисунки и узоры, сначала лучше набить руку на несложных изображениях средних по размеру, составленных из миниатюрного количества линий и штрихов.</a:t>
            </a:r>
          </a:p>
          <a:p>
            <a:pPr algn="ctr" fontAlgn="base">
              <a:lnSpc>
                <a:spcPct val="115000"/>
              </a:lnSpc>
              <a:spcAft>
                <a:spcPts val="0"/>
              </a:spcAft>
            </a:pPr>
            <a:r>
              <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rPr>
              <a:t> </a:t>
            </a:r>
            <a:endParaRPr lang="ru-RU" sz="2400" dirty="0">
              <a:latin typeface="Gill Sans MT" panose="020B0502020104020203" pitchFamily="34" charset="0"/>
              <a:ea typeface="Times New Roman" panose="02020603050405020304" pitchFamily="18" charset="0"/>
              <a:cs typeface="Times New Roman" panose="02020603050405020304" pitchFamily="18" charset="0"/>
            </a:endParaRPr>
          </a:p>
          <a:p>
            <a:pPr algn="ctr" fontAlgn="base">
              <a:lnSpc>
                <a:spcPct val="115000"/>
              </a:lnSpc>
              <a:spcAft>
                <a:spcPts val="0"/>
              </a:spcAft>
            </a:pPr>
            <a:r>
              <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rPr>
              <a:t> </a:t>
            </a:r>
            <a:endParaRPr lang="ru-RU" sz="2400" dirty="0">
              <a:effectLst/>
              <a:latin typeface="Gill Sans MT" panose="020B0502020104020203"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0425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шлифовальная бумага копировальная бумага электро-  выжигатель карандаш,  ластик, линейка эскизы акриловый лак,  кисть, тампон деревянные или фанерные заготовки акриловые краски,  фломастеры   "/>
          <p:cNvPicPr/>
          <p:nvPr/>
        </p:nvPicPr>
        <p:blipFill>
          <a:blip r:embed="rId2">
            <a:extLst>
              <a:ext uri="{28A0092B-C50C-407E-A947-70E740481C1C}">
                <a14:useLocalDpi xmlns:a14="http://schemas.microsoft.com/office/drawing/2010/main" val="0"/>
              </a:ext>
            </a:extLst>
          </a:blip>
          <a:srcRect/>
          <a:stretch>
            <a:fillRect/>
          </a:stretch>
        </p:blipFill>
        <p:spPr bwMode="auto">
          <a:xfrm>
            <a:off x="356261" y="0"/>
            <a:ext cx="10105900" cy="6858000"/>
          </a:xfrm>
          <a:prstGeom prst="rect">
            <a:avLst/>
          </a:prstGeom>
          <a:noFill/>
          <a:ln>
            <a:noFill/>
          </a:ln>
        </p:spPr>
      </p:pic>
    </p:spTree>
    <p:extLst>
      <p:ext uri="{BB962C8B-B14F-4D97-AF65-F5344CB8AC3E}">
        <p14:creationId xmlns:p14="http://schemas.microsoft.com/office/powerpoint/2010/main" val="2882072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5.infourok.ru/uploads/ex/01d7/00009e16-1331163d/1/img12.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39647" cy="6858000"/>
          </a:xfrm>
          <a:prstGeom prst="rect">
            <a:avLst/>
          </a:prstGeom>
          <a:noFill/>
          <a:ln>
            <a:noFill/>
          </a:ln>
        </p:spPr>
      </p:pic>
    </p:spTree>
    <p:extLst>
      <p:ext uri="{BB962C8B-B14F-4D97-AF65-F5344CB8AC3E}">
        <p14:creationId xmlns:p14="http://schemas.microsoft.com/office/powerpoint/2010/main" val="23432520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s://ds02.infourok.ru/uploads/ex/0df8/0003b777-44fe6b56/img7.jpg"/>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938084" cy="6858000"/>
          </a:xfrm>
          <a:prstGeom prst="rect">
            <a:avLst/>
          </a:prstGeom>
          <a:noFill/>
          <a:ln>
            <a:noFill/>
          </a:ln>
        </p:spPr>
      </p:pic>
    </p:spTree>
    <p:extLst>
      <p:ext uri="{BB962C8B-B14F-4D97-AF65-F5344CB8AC3E}">
        <p14:creationId xmlns:p14="http://schemas.microsoft.com/office/powerpoint/2010/main" val="12668958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2.infourok.ru/uploads/ex/0df8/0003b777-44fe6b56/img15.jpg"/>
          <p:cNvPicPr/>
          <p:nvPr/>
        </p:nvPicPr>
        <p:blipFill>
          <a:blip r:embed="rId2">
            <a:extLst>
              <a:ext uri="{28A0092B-C50C-407E-A947-70E740481C1C}">
                <a14:useLocalDpi xmlns:a14="http://schemas.microsoft.com/office/drawing/2010/main" val="0"/>
              </a:ext>
            </a:extLst>
          </a:blip>
          <a:srcRect/>
          <a:stretch>
            <a:fillRect/>
          </a:stretch>
        </p:blipFill>
        <p:spPr bwMode="auto">
          <a:xfrm>
            <a:off x="0" y="-96253"/>
            <a:ext cx="10647947" cy="6954253"/>
          </a:xfrm>
          <a:prstGeom prst="rect">
            <a:avLst/>
          </a:prstGeom>
          <a:noFill/>
          <a:ln>
            <a:noFill/>
          </a:ln>
        </p:spPr>
      </p:pic>
    </p:spTree>
    <p:extLst>
      <p:ext uri="{BB962C8B-B14F-4D97-AF65-F5344CB8AC3E}">
        <p14:creationId xmlns:p14="http://schemas.microsoft.com/office/powerpoint/2010/main" val="1317092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8305" y="-3521620"/>
            <a:ext cx="9252284" cy="9192260"/>
          </a:xfrm>
          <a:prstGeom prst="rect">
            <a:avLst/>
          </a:prstGeom>
        </p:spPr>
        <p:txBody>
          <a:bodyPr wrap="square">
            <a:spAutoFit/>
          </a:bodyPr>
          <a:lstStyle/>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spcAft>
                <a:spcPts val="750"/>
              </a:spcAft>
            </a:pPr>
            <a:endParaRPr lang="ru-RU" sz="14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lgn="ctr">
              <a:spcAft>
                <a:spcPts val="750"/>
              </a:spcAft>
            </a:pPr>
            <a:r>
              <a:rPr lang="ru-RU"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Техника </a:t>
            </a:r>
            <a:r>
              <a:rPr lang="ru-RU"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выжигания по дереву. Овладение техникой выжигания по дереву.</a:t>
            </a:r>
            <a:endParaRPr lang="ru-RU"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75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От педагога и из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прочитанной литературы </a:t>
            </a: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я  узнал,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что существует различная техника выжигания по дереву.</a:t>
            </a:r>
          </a:p>
          <a:p>
            <a:pPr>
              <a:spcAft>
                <a:spcPts val="75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Выжигание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ведут сразу в разных частях рисунка. Временно оставляют какой-то участок, переходят к другому, а затем вновь возвращаются к первому. Это необходимо для того, чтобы не получились промежуточные прожиги, возникающие от сильного нагрева близлежащих частей дерева. Поэтому не стоит сразу выжигать несколько почти соприкасающихся линий или штрихов, прежде чем нажечь новый штрих, нужно дать остыть соседнему.</a:t>
            </a:r>
          </a:p>
          <a:p>
            <a:pPr>
              <a:spcAft>
                <a:spcPts val="750"/>
              </a:spcAf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Выжигая кривые линии или точки, насадку держат перпендикулярно к поверхности доски, а при выжигании прямых линий - наклонно, как карандаш при рисовании. Если необходимо нажечь (затенить) сравнительно большой участок, сначала выжигают контур (абрис, а затем внутри него жгут широкой стороной насадки. При обработке фона можно пользоваться различными приемами: нанести вертикальные широкие линии и штрихи, точки различной величины или, используя фигурные наконечники, покрыть поверхность квадратами, треугольниками и другими фигурами.</a:t>
            </a:r>
          </a:p>
          <a:p>
            <a:pPr>
              <a:spcAft>
                <a:spcPts val="750"/>
              </a:spcAft>
            </a:pPr>
            <a:r>
              <a:rPr lang="ru-RU" sz="1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Штриховка –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это изображение предмета с помощью идущих в различных направлениях тонких линий, не одинаковых по интенсивности цвета, что позволяет начать наложение различных тонов, светлых и темных. Штриховка добавляется для того, чтобы варьировать глубину тона. Надо прожигать линию то быстрее, то медленнее, а также то ослаблять, то усиливать нажим на насадку.</a:t>
            </a:r>
          </a:p>
          <a:p>
            <a:pPr>
              <a:spcAft>
                <a:spcPts val="750"/>
              </a:spcAf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Двигая насадкой медленнее или быстрее, получают различные по ширине и глубине линии. Меняя накал насадки, придавая ему различный наклон, можно добиться глубоко насыщенных линий и едва заметных штрихов, при этом меняется и интенсивность окраски линии: от темно-коричневого до светлых желтовато-коричневых тонов. Нельзя продвигать насадку с особым усилием или неуверенно замедлять его ход по рисунку. Если края выжженных канавок обуглены, то, видимо, движение насадки было слишком медленное или насадка не в меру перегрета. Надо уменьшить питающее напряжение или уменьшить подачу воздуха. Охладить наконечник насадки можно, прикоснувшись им к мраморной плитке или подержав её некоторое время в вертикальном положении.</a:t>
            </a:r>
            <a:endParaRPr lang="ru-RU" sz="14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0581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0" y="3105835"/>
            <a:ext cx="6096000" cy="369332"/>
          </a:xfrm>
          <a:prstGeom prst="rect">
            <a:avLst/>
          </a:prstGeom>
        </p:spPr>
        <p:txBody>
          <a:bodyPr>
            <a:spAutoFit/>
          </a:bodyPr>
          <a:lstStyle/>
          <a:p>
            <a:endParaRPr lang="ru-RU" dirty="0"/>
          </a:p>
        </p:txBody>
      </p:sp>
      <p:sp>
        <p:nvSpPr>
          <p:cNvPr id="3" name="Прямоугольник 2"/>
          <p:cNvSpPr/>
          <p:nvPr/>
        </p:nvSpPr>
        <p:spPr>
          <a:xfrm>
            <a:off x="517359" y="541421"/>
            <a:ext cx="8626642" cy="6668492"/>
          </a:xfrm>
          <a:prstGeom prst="rect">
            <a:avLst/>
          </a:prstGeom>
        </p:spPr>
        <p:txBody>
          <a:bodyPr wrap="square">
            <a:spAutoFit/>
          </a:bodyPr>
          <a:lstStyle/>
          <a:p>
            <a:pPr>
              <a:lnSpc>
                <a:spcPts val="1575"/>
              </a:lnSpc>
              <a:spcAft>
                <a:spcPts val="0"/>
              </a:spcAft>
            </a:pPr>
            <a:r>
              <a:rPr lang="ru-RU" sz="1400" b="1" dirty="0">
                <a:solidFill>
                  <a:srgbClr val="0070C0"/>
                </a:solidFill>
                <a:latin typeface="Times New Roman" panose="02020603050405020304" pitchFamily="18" charset="0"/>
                <a:ea typeface="Times New Roman" panose="02020603050405020304" pitchFamily="18" charset="0"/>
              </a:rPr>
              <a:t>Обоснование выбора приема выжигания.</a:t>
            </a:r>
            <a:endParaRPr lang="ru-RU" sz="1400" dirty="0">
              <a:solidFill>
                <a:srgbClr val="0070C0"/>
              </a:solidFill>
              <a:latin typeface="Times New Roman" panose="02020603050405020304" pitchFamily="18" charset="0"/>
              <a:ea typeface="Times New Roman" panose="02020603050405020304" pitchFamily="18" charset="0"/>
            </a:endParaRPr>
          </a:p>
          <a:p>
            <a:pPr>
              <a:lnSpc>
                <a:spcPts val="1575"/>
              </a:lnSpc>
              <a:spcAft>
                <a:spcPts val="0"/>
              </a:spcAft>
            </a:pPr>
            <a:r>
              <a:rPr lang="ru-RU" sz="1400" dirty="0">
                <a:solidFill>
                  <a:srgbClr val="0070C0"/>
                </a:solidFill>
                <a:latin typeface="Times New Roman" panose="02020603050405020304" pitchFamily="18" charset="0"/>
                <a:ea typeface="Times New Roman" panose="02020603050405020304" pitchFamily="18" charset="0"/>
              </a:rPr>
              <a:t>Изучив материал по данной теме,  я пришел к выводу, что для меня наиболее приемлемым является плоское выжигание, так как оно наиболее экономично и </a:t>
            </a:r>
            <a:r>
              <a:rPr lang="ru-RU" sz="1400" dirty="0" err="1">
                <a:solidFill>
                  <a:srgbClr val="0070C0"/>
                </a:solidFill>
                <a:latin typeface="Times New Roman" panose="02020603050405020304" pitchFamily="18" charset="0"/>
                <a:ea typeface="Times New Roman" panose="02020603050405020304" pitchFamily="18" charset="0"/>
              </a:rPr>
              <a:t>экологично</a:t>
            </a:r>
            <a:r>
              <a:rPr lang="ru-RU" sz="1400" dirty="0">
                <a:solidFill>
                  <a:srgbClr val="0070C0"/>
                </a:solidFill>
                <a:latin typeface="Times New Roman" panose="02020603050405020304" pitchFamily="18" charset="0"/>
                <a:ea typeface="Times New Roman" panose="02020603050405020304" pitchFamily="18" charset="0"/>
              </a:rPr>
              <a:t> в домашних условиях, а также достаточно выразительное, чтобы выполнить эстетическую составляющую проекта</a:t>
            </a:r>
            <a:r>
              <a:rPr lang="ru-RU" sz="1400" dirty="0" smtClean="0">
                <a:solidFill>
                  <a:srgbClr val="0070C0"/>
                </a:solidFill>
                <a:latin typeface="Times New Roman" panose="02020603050405020304" pitchFamily="18" charset="0"/>
                <a:ea typeface="Times New Roman" panose="02020603050405020304" pitchFamily="18" charset="0"/>
              </a:rPr>
              <a:t>.</a:t>
            </a:r>
          </a:p>
          <a:p>
            <a:pPr>
              <a:lnSpc>
                <a:spcPts val="1575"/>
              </a:lnSpc>
              <a:spcAft>
                <a:spcPts val="0"/>
              </a:spcAft>
            </a:pPr>
            <a:r>
              <a:rPr lang="ru-RU" sz="1400" dirty="0">
                <a:solidFill>
                  <a:srgbClr val="0070C0"/>
                </a:solidFill>
                <a:latin typeface="Times New Roman" panose="02020603050405020304" pitchFamily="18" charset="0"/>
                <a:ea typeface="Times New Roman" panose="02020603050405020304" pitchFamily="18" charset="0"/>
              </a:rPr>
              <a:t> </a:t>
            </a:r>
          </a:p>
          <a:p>
            <a:pPr>
              <a:lnSpc>
                <a:spcPts val="1575"/>
              </a:lnSpc>
              <a:spcAft>
                <a:spcPts val="0"/>
              </a:spcAft>
            </a:pPr>
            <a:r>
              <a:rPr lang="ru-RU" sz="1400" b="1" dirty="0" smtClean="0">
                <a:solidFill>
                  <a:srgbClr val="0070C0"/>
                </a:solidFill>
                <a:latin typeface="Times New Roman" panose="02020603050405020304" pitchFamily="18" charset="0"/>
                <a:ea typeface="Times New Roman" panose="02020603050405020304" pitchFamily="18" charset="0"/>
              </a:rPr>
              <a:t>Обоснование </a:t>
            </a:r>
            <a:r>
              <a:rPr lang="ru-RU" sz="1400" b="1" dirty="0">
                <a:solidFill>
                  <a:srgbClr val="0070C0"/>
                </a:solidFill>
                <a:latin typeface="Times New Roman" panose="02020603050405020304" pitchFamily="18" charset="0"/>
                <a:ea typeface="Times New Roman" panose="02020603050405020304" pitchFamily="18" charset="0"/>
              </a:rPr>
              <a:t>выбора материалов.</a:t>
            </a:r>
            <a:endParaRPr lang="ru-RU" sz="1400" dirty="0">
              <a:solidFill>
                <a:srgbClr val="0070C0"/>
              </a:solidFill>
              <a:latin typeface="Times New Roman" panose="02020603050405020304" pitchFamily="18" charset="0"/>
              <a:ea typeface="Times New Roman" panose="02020603050405020304" pitchFamily="18" charset="0"/>
            </a:endParaRPr>
          </a:p>
          <a:p>
            <a:pPr>
              <a:lnSpc>
                <a:spcPts val="1575"/>
              </a:lnSpc>
              <a:spcAft>
                <a:spcPts val="0"/>
              </a:spcAft>
            </a:pPr>
            <a:r>
              <a:rPr lang="ru-RU" sz="1400" dirty="0" smtClean="0">
                <a:solidFill>
                  <a:srgbClr val="0070C0"/>
                </a:solidFill>
                <a:latin typeface="Times New Roman" panose="02020603050405020304" pitchFamily="18" charset="0"/>
                <a:ea typeface="Times New Roman" panose="02020603050405020304" pitchFamily="18" charset="0"/>
              </a:rPr>
              <a:t>         Выбор </a:t>
            </a:r>
            <a:r>
              <a:rPr lang="ru-RU" sz="1400" dirty="0">
                <a:solidFill>
                  <a:srgbClr val="0070C0"/>
                </a:solidFill>
                <a:latin typeface="Times New Roman" panose="02020603050405020304" pitchFamily="18" charset="0"/>
                <a:ea typeface="Times New Roman" panose="02020603050405020304" pitchFamily="18" charset="0"/>
              </a:rPr>
              <a:t>основы панно. Выбор породы проводился с учетом декоративного оформления изделия способом выжигания. Для этого могут подойти многие породы дерева, но я решил использовать фанеру, так как она заведомо плоский материал, не требующий дополнительной обработки по выравниванию поверхности и является доступным и сравнительно недорогим материалом.</a:t>
            </a:r>
          </a:p>
          <a:p>
            <a:pPr algn="ctr"/>
            <a:r>
              <a:rPr lang="ru-RU" sz="1200" b="1" dirty="0">
                <a:solidFill>
                  <a:srgbClr val="0070C0"/>
                </a:solidFill>
                <a:latin typeface="Arial" panose="020B0604020202020204" pitchFamily="34" charset="0"/>
                <a:ea typeface="Times New Roman" panose="02020603050405020304" pitchFamily="18" charset="0"/>
              </a:rPr>
              <a:t/>
            </a:r>
            <a:br>
              <a:rPr lang="ru-RU" sz="1200" b="1" dirty="0">
                <a:solidFill>
                  <a:srgbClr val="0070C0"/>
                </a:solidFill>
                <a:latin typeface="Arial" panose="020B0604020202020204" pitchFamily="34" charset="0"/>
                <a:ea typeface="Times New Roman" panose="02020603050405020304" pitchFamily="18" charset="0"/>
              </a:rPr>
            </a:br>
            <a:r>
              <a:rPr lang="ru-RU" sz="1400" b="1" dirty="0">
                <a:solidFill>
                  <a:srgbClr val="0070C0"/>
                </a:solidFill>
                <a:latin typeface="Times New Roman" panose="02020603050405020304" pitchFamily="18" charset="0"/>
                <a:cs typeface="Times New Roman" panose="02020603050405020304" pitchFamily="18" charset="0"/>
              </a:rPr>
              <a:t>Инструменты и приспособления для выжигания</a:t>
            </a:r>
          </a:p>
          <a:p>
            <a:r>
              <a:rPr lang="ru-RU" sz="1400" b="1" dirty="0">
                <a:solidFill>
                  <a:srgbClr val="0070C0"/>
                </a:solidFill>
                <a:latin typeface="Times New Roman" panose="02020603050405020304" pitchFamily="18" charset="0"/>
                <a:cs typeface="Times New Roman" panose="02020603050405020304" pitchFamily="18" charset="0"/>
              </a:rPr>
              <a:t>Оборудование:</a:t>
            </a:r>
            <a:endParaRPr lang="ru-RU" sz="1400" dirty="0">
              <a:solidFill>
                <a:srgbClr val="0070C0"/>
              </a:solidFill>
              <a:latin typeface="Times New Roman" panose="02020603050405020304" pitchFamily="18" charset="0"/>
              <a:cs typeface="Times New Roman" panose="02020603050405020304" pitchFamily="18" charset="0"/>
            </a:endParaRPr>
          </a:p>
          <a:p>
            <a:pPr lvl="0"/>
            <a:r>
              <a:rPr lang="ru-RU" sz="1400" dirty="0">
                <a:solidFill>
                  <a:srgbClr val="0070C0"/>
                </a:solidFill>
                <a:latin typeface="Times New Roman" panose="02020603050405020304" pitchFamily="18" charset="0"/>
                <a:cs typeface="Times New Roman" panose="02020603050405020304" pitchFamily="18" charset="0"/>
              </a:rPr>
              <a:t>столы, стулья;</a:t>
            </a:r>
          </a:p>
          <a:p>
            <a:pPr lvl="0"/>
            <a:r>
              <a:rPr lang="ru-RU" sz="1400" dirty="0">
                <a:solidFill>
                  <a:srgbClr val="0070C0"/>
                </a:solidFill>
                <a:latin typeface="Times New Roman" panose="02020603050405020304" pitchFamily="18" charset="0"/>
                <a:cs typeface="Times New Roman" panose="02020603050405020304" pitchFamily="18" charset="0"/>
              </a:rPr>
              <a:t>вентилятор, вытяжка или др. способ проветривания кабинета.</a:t>
            </a:r>
          </a:p>
          <a:p>
            <a:r>
              <a:rPr lang="ru-RU" sz="1400" b="1" dirty="0">
                <a:solidFill>
                  <a:srgbClr val="0070C0"/>
                </a:solidFill>
                <a:latin typeface="Times New Roman" panose="02020603050405020304" pitchFamily="18" charset="0"/>
                <a:cs typeface="Times New Roman" panose="02020603050405020304" pitchFamily="18" charset="0"/>
              </a:rPr>
              <a:t>Материалы и инструменты:</a:t>
            </a:r>
            <a:endParaRPr lang="ru-RU" sz="1400" dirty="0">
              <a:solidFill>
                <a:srgbClr val="0070C0"/>
              </a:solidFill>
              <a:latin typeface="Times New Roman" panose="02020603050405020304" pitchFamily="18" charset="0"/>
              <a:cs typeface="Times New Roman" panose="02020603050405020304" pitchFamily="18" charset="0"/>
            </a:endParaRPr>
          </a:p>
          <a:p>
            <a:pPr lvl="0"/>
            <a:r>
              <a:rPr lang="ru-RU" sz="1400" dirty="0">
                <a:solidFill>
                  <a:srgbClr val="0070C0"/>
                </a:solidFill>
                <a:latin typeface="Times New Roman" panose="02020603050405020304" pitchFamily="18" charset="0"/>
                <a:cs typeface="Times New Roman" panose="02020603050405020304" pitchFamily="18" charset="0"/>
              </a:rPr>
              <a:t>простой карандаш,</a:t>
            </a:r>
          </a:p>
          <a:p>
            <a:pPr lvl="0"/>
            <a:r>
              <a:rPr lang="ru-RU" sz="1400" dirty="0">
                <a:solidFill>
                  <a:srgbClr val="0070C0"/>
                </a:solidFill>
                <a:latin typeface="Times New Roman" panose="02020603050405020304" pitchFamily="18" charset="0"/>
                <a:cs typeface="Times New Roman" panose="02020603050405020304" pitchFamily="18" charset="0"/>
              </a:rPr>
              <a:t>бумага чертежная для изготовления эскиза,</a:t>
            </a:r>
          </a:p>
          <a:p>
            <a:pPr lvl="0"/>
            <a:r>
              <a:rPr lang="ru-RU" sz="1400" dirty="0">
                <a:solidFill>
                  <a:srgbClr val="0070C0"/>
                </a:solidFill>
                <a:latin typeface="Times New Roman" panose="02020603050405020304" pitchFamily="18" charset="0"/>
                <a:cs typeface="Times New Roman" panose="02020603050405020304" pitchFamily="18" charset="0"/>
              </a:rPr>
              <a:t>бумага эскизная белая для изготовления рисунка изделия;</a:t>
            </a:r>
          </a:p>
          <a:p>
            <a:pPr lvl="0"/>
            <a:r>
              <a:rPr lang="ru-RU" sz="1400" dirty="0">
                <a:solidFill>
                  <a:srgbClr val="0070C0"/>
                </a:solidFill>
                <a:latin typeface="Times New Roman" panose="02020603050405020304" pitchFamily="18" charset="0"/>
                <a:cs typeface="Times New Roman" panose="02020603050405020304" pitchFamily="18" charset="0"/>
              </a:rPr>
              <a:t>копировальная бумага;</a:t>
            </a:r>
          </a:p>
          <a:p>
            <a:pPr lvl="0"/>
            <a:r>
              <a:rPr lang="ru-RU" sz="1400" dirty="0">
                <a:solidFill>
                  <a:srgbClr val="0070C0"/>
                </a:solidFill>
                <a:latin typeface="Times New Roman" panose="02020603050405020304" pitchFamily="18" charset="0"/>
                <a:cs typeface="Times New Roman" panose="02020603050405020304" pitchFamily="18" charset="0"/>
              </a:rPr>
              <a:t>выжигательный аппарат;</a:t>
            </a:r>
          </a:p>
          <a:p>
            <a:pPr lvl="0"/>
            <a:r>
              <a:rPr lang="ru-RU" sz="1400" dirty="0">
                <a:solidFill>
                  <a:srgbClr val="0070C0"/>
                </a:solidFill>
                <a:latin typeface="Times New Roman" panose="02020603050405020304" pitchFamily="18" charset="0"/>
                <a:cs typeface="Times New Roman" panose="02020603050405020304" pitchFamily="18" charset="0"/>
              </a:rPr>
              <a:t>шлифовальная бумага мелкозернистая.</a:t>
            </a:r>
          </a:p>
          <a:p>
            <a:r>
              <a:rPr lang="ru-RU" sz="1400" b="1" dirty="0">
                <a:solidFill>
                  <a:srgbClr val="0070C0"/>
                </a:solidFill>
                <a:latin typeface="Times New Roman" panose="02020603050405020304" pitchFamily="18" charset="0"/>
                <a:cs typeface="Times New Roman" panose="02020603050405020304" pitchFamily="18" charset="0"/>
              </a:rPr>
              <a:t>Приспособления</a:t>
            </a:r>
            <a:endParaRPr lang="ru-RU" sz="1400" dirty="0">
              <a:solidFill>
                <a:srgbClr val="0070C0"/>
              </a:solidFill>
              <a:latin typeface="Times New Roman" panose="02020603050405020304" pitchFamily="18" charset="0"/>
              <a:cs typeface="Times New Roman" panose="02020603050405020304" pitchFamily="18" charset="0"/>
            </a:endParaRPr>
          </a:p>
          <a:p>
            <a:pPr lvl="0"/>
            <a:r>
              <a:rPr lang="ru-RU" sz="1400" dirty="0">
                <a:solidFill>
                  <a:srgbClr val="0070C0"/>
                </a:solidFill>
                <a:latin typeface="Times New Roman" panose="02020603050405020304" pitchFamily="18" charset="0"/>
                <a:cs typeface="Times New Roman" panose="02020603050405020304" pitchFamily="18" charset="0"/>
              </a:rPr>
              <a:t>Приборы для выжигания по дереву «Узор» или «Вязь».</a:t>
            </a:r>
          </a:p>
          <a:p>
            <a:pPr lvl="0"/>
            <a:r>
              <a:rPr lang="ru-RU" sz="1400" dirty="0">
                <a:solidFill>
                  <a:srgbClr val="0070C0"/>
                </a:solidFill>
                <a:latin typeface="Times New Roman" panose="02020603050405020304" pitchFamily="18" charset="0"/>
                <a:cs typeface="Times New Roman" panose="02020603050405020304" pitchFamily="18" charset="0"/>
              </a:rPr>
              <a:t>Стекло или керамическая плитка, на которой выполняется работа.</a:t>
            </a:r>
          </a:p>
          <a:p>
            <a:pPr lvl="0"/>
            <a:r>
              <a:rPr lang="ru-RU" sz="1400" dirty="0">
                <a:solidFill>
                  <a:srgbClr val="0070C0"/>
                </a:solidFill>
                <a:latin typeface="Times New Roman" panose="02020603050405020304" pitchFamily="18" charset="0"/>
                <a:cs typeface="Times New Roman" panose="02020603050405020304" pitchFamily="18" charset="0"/>
              </a:rPr>
              <a:t>Кусочек наждачной бумаги и хлопчатобумажной ткани для снятия нагара с иголки.</a:t>
            </a:r>
          </a:p>
          <a:p>
            <a:pPr lvl="0"/>
            <a:r>
              <a:rPr lang="ru-RU" sz="1400" dirty="0">
                <a:solidFill>
                  <a:srgbClr val="0070C0"/>
                </a:solidFill>
                <a:latin typeface="Times New Roman" panose="02020603050405020304" pitchFamily="18" charset="0"/>
                <a:cs typeface="Times New Roman" panose="02020603050405020304" pitchFamily="18" charset="0"/>
              </a:rPr>
              <a:t>Наглядные пособия: образцы выжигания по дереву, готовые изделия, шаблоны, лекала и трафареты, чертежи изделий, рабочие рисунки, эскизы.</a:t>
            </a:r>
          </a:p>
          <a:p>
            <a:pPr lvl="0"/>
            <a:r>
              <a:rPr lang="ru-RU" sz="1400" dirty="0">
                <a:solidFill>
                  <a:srgbClr val="0070C0"/>
                </a:solidFill>
                <a:latin typeface="Times New Roman" panose="02020603050405020304" pitchFamily="18" charset="0"/>
                <a:cs typeface="Times New Roman" panose="02020603050405020304" pitchFamily="18" charset="0"/>
              </a:rPr>
              <a:t>Учебные пособия при обучении декоративному рисованию, составлению композиций, узоров, цветовых сочетаний.</a:t>
            </a:r>
          </a:p>
          <a:p>
            <a:pPr>
              <a:spcAft>
                <a:spcPts val="0"/>
              </a:spcAft>
            </a:pP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02392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ds04.infourok.ru/uploads/ex/082a/0003b1a9-6d3a890c/img7.jpg"/>
          <p:cNvPicPr/>
          <p:nvPr/>
        </p:nvPicPr>
        <p:blipFill>
          <a:blip r:embed="rId2">
            <a:extLst>
              <a:ext uri="{28A0092B-C50C-407E-A947-70E740481C1C}">
                <a14:useLocalDpi xmlns:a14="http://schemas.microsoft.com/office/drawing/2010/main" val="0"/>
              </a:ext>
            </a:extLst>
          </a:blip>
          <a:srcRect/>
          <a:stretch>
            <a:fillRect/>
          </a:stretch>
        </p:blipFill>
        <p:spPr bwMode="auto">
          <a:xfrm>
            <a:off x="-84221" y="0"/>
            <a:ext cx="10082463" cy="6713621"/>
          </a:xfrm>
          <a:prstGeom prst="rect">
            <a:avLst/>
          </a:prstGeom>
          <a:noFill/>
          <a:ln>
            <a:noFill/>
          </a:ln>
        </p:spPr>
      </p:pic>
    </p:spTree>
    <p:extLst>
      <p:ext uri="{BB962C8B-B14F-4D97-AF65-F5344CB8AC3E}">
        <p14:creationId xmlns:p14="http://schemas.microsoft.com/office/powerpoint/2010/main" val="1159276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37766" cy="6858000"/>
          </a:xfrm>
          <a:prstGeom prst="rect">
            <a:avLst/>
          </a:prstGeom>
          <a:noFill/>
        </p:spPr>
      </p:pic>
    </p:spTree>
    <p:extLst>
      <p:ext uri="{BB962C8B-B14F-4D97-AF65-F5344CB8AC3E}">
        <p14:creationId xmlns:p14="http://schemas.microsoft.com/office/powerpoint/2010/main" val="3442487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anose="02020603050405020304" pitchFamily="18" charset="0"/>
                <a:cs typeface="Times New Roman" panose="02020603050405020304" pitchFamily="18" charset="0"/>
              </a:rPr>
              <a:t>2 этап:</a:t>
            </a:r>
            <a:br>
              <a:rPr lang="ru-RU" dirty="0">
                <a:solidFill>
                  <a:srgbClr val="C00000"/>
                </a:solidFill>
                <a:latin typeface="Times New Roman" panose="02020603050405020304" pitchFamily="18" charset="0"/>
                <a:cs typeface="Times New Roman" panose="02020603050405020304" pitchFamily="18" charset="0"/>
              </a:rPr>
            </a:br>
            <a:r>
              <a:rPr lang="ru-RU" dirty="0">
                <a:solidFill>
                  <a:srgbClr val="C00000"/>
                </a:solidFill>
                <a:latin typeface="Times New Roman" panose="02020603050405020304" pitchFamily="18" charset="0"/>
                <a:cs typeface="Times New Roman" panose="02020603050405020304" pitchFamily="18" charset="0"/>
              </a:rPr>
              <a:t>практический</a:t>
            </a:r>
            <a:endParaRPr lang="ru-RU" dirty="0"/>
          </a:p>
        </p:txBody>
      </p:sp>
      <p:sp>
        <p:nvSpPr>
          <p:cNvPr id="3" name="Объект 2"/>
          <p:cNvSpPr>
            <a:spLocks noGrp="1"/>
          </p:cNvSpPr>
          <p:nvPr>
            <p:ph idx="1"/>
          </p:nvPr>
        </p:nvSpPr>
        <p:spPr/>
        <p:txBody>
          <a:bodyPr/>
          <a:lstStyle/>
          <a:p>
            <a:r>
              <a:rPr lang="ru-RU" b="1" dirty="0">
                <a:solidFill>
                  <a:srgbClr val="C00000"/>
                </a:solidFill>
                <a:latin typeface="Times New Roman" panose="02020603050405020304" pitchFamily="18" charset="0"/>
                <a:cs typeface="Times New Roman" panose="02020603050405020304" pitchFamily="18" charset="0"/>
              </a:rPr>
              <a:t>Технология изготовления картины в техники выжигания по дереву:</a:t>
            </a:r>
          </a:p>
          <a:p>
            <a:r>
              <a:rPr lang="ru-RU" b="1" dirty="0">
                <a:solidFill>
                  <a:srgbClr val="0070C0"/>
                </a:solidFill>
              </a:rPr>
              <a:t>1.</a:t>
            </a:r>
            <a:r>
              <a:rPr lang="ru-RU" dirty="0">
                <a:solidFill>
                  <a:srgbClr val="0070C0"/>
                </a:solidFill>
              </a:rPr>
              <a:t> </a:t>
            </a:r>
            <a:r>
              <a:rPr lang="ru-RU" dirty="0">
                <a:solidFill>
                  <a:srgbClr val="0070C0"/>
                </a:solidFill>
                <a:latin typeface="Times New Roman" panose="02020603050405020304" pitchFamily="18" charset="0"/>
                <a:cs typeface="Times New Roman" panose="02020603050405020304" pitchFamily="18" charset="0"/>
              </a:rPr>
              <a:t>Подготовка заготовки (замер ширины и высоты).</a:t>
            </a:r>
          </a:p>
          <a:p>
            <a:r>
              <a:rPr lang="ru-RU" dirty="0">
                <a:solidFill>
                  <a:srgbClr val="0070C0"/>
                </a:solidFill>
                <a:latin typeface="Times New Roman" panose="02020603050405020304" pitchFamily="18" charset="0"/>
                <a:cs typeface="Times New Roman" panose="02020603050405020304" pitchFamily="18" charset="0"/>
              </a:rPr>
              <a:t>2.Нанесение размеров заготовки, зачистка поверхности</a:t>
            </a:r>
          </a:p>
          <a:p>
            <a:r>
              <a:rPr lang="ru-RU" dirty="0">
                <a:solidFill>
                  <a:srgbClr val="0070C0"/>
                </a:solidFill>
                <a:latin typeface="Times New Roman" panose="02020603050405020304" pitchFamily="18" charset="0"/>
                <a:cs typeface="Times New Roman" panose="02020603050405020304" pitchFamily="18" charset="0"/>
              </a:rPr>
              <a:t>3. Нанесение рисунка через кальку (калька кладется на поверхность заготовки. На нее сверху закрепляется изображение и переводится карандашом).</a:t>
            </a:r>
          </a:p>
          <a:p>
            <a:r>
              <a:rPr lang="ru-RU" dirty="0">
                <a:solidFill>
                  <a:srgbClr val="0070C0"/>
                </a:solidFill>
                <a:latin typeface="Times New Roman" panose="02020603050405020304" pitchFamily="18" charset="0"/>
                <a:cs typeface="Times New Roman" panose="02020603050405020304" pitchFamily="18" charset="0"/>
              </a:rPr>
              <a:t>4.  Выжигание контуров, нанесение теней.</a:t>
            </a:r>
          </a:p>
          <a:p>
            <a:r>
              <a:rPr lang="ru-RU" dirty="0">
                <a:solidFill>
                  <a:srgbClr val="0070C0"/>
                </a:solidFill>
                <a:latin typeface="Times New Roman" panose="02020603050405020304" pitchFamily="18" charset="0"/>
                <a:cs typeface="Times New Roman" panose="02020603050405020304" pitchFamily="18" charset="0"/>
              </a:rPr>
              <a:t>5. После делаем детальную прорисовку теней (на перо следует нажимать слегка).</a:t>
            </a:r>
          </a:p>
          <a:p>
            <a:r>
              <a:rPr lang="ru-RU" dirty="0">
                <a:solidFill>
                  <a:srgbClr val="0070C0"/>
                </a:solidFill>
                <a:latin typeface="Times New Roman" panose="02020603050405020304" pitchFamily="18" charset="0"/>
                <a:cs typeface="Times New Roman" panose="02020603050405020304" pitchFamily="18" charset="0"/>
              </a:rPr>
              <a:t>6. Покрытие готовой картины лаком</a:t>
            </a:r>
          </a:p>
          <a:p>
            <a:r>
              <a:rPr lang="ru-RU" dirty="0">
                <a:solidFill>
                  <a:srgbClr val="0070C0"/>
                </a:solidFill>
                <a:latin typeface="Times New Roman" panose="02020603050405020304" pitchFamily="18" charset="0"/>
                <a:cs typeface="Times New Roman" panose="02020603050405020304" pitchFamily="18" charset="0"/>
              </a:rPr>
              <a:t>7. Картинка готова</a:t>
            </a:r>
            <a:endParaRPr lang="ru-RU"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0153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fontAlgn="base"/>
            <a:r>
              <a:rPr lang="ru-RU" sz="2400" b="1" dirty="0" smtClean="0">
                <a:solidFill>
                  <a:srgbClr val="C00000"/>
                </a:solidFill>
                <a:latin typeface="Times New Roman" panose="02020603050405020304" pitchFamily="18" charset="0"/>
                <a:cs typeface="Times New Roman" panose="02020603050405020304" pitchFamily="18" charset="0"/>
              </a:rPr>
              <a:t>Глубокое выжигание</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5843782" cy="3880773"/>
          </a:xfrm>
        </p:spPr>
        <p:txBody>
          <a:bodyPr/>
          <a:lstStyle/>
          <a:p>
            <a:pPr marL="0" indent="0" defTabSz="914400" eaLnBrk="0" fontAlgn="base" hangingPunct="0">
              <a:spcBef>
                <a:spcPct val="0"/>
              </a:spcBef>
              <a:spcAft>
                <a:spcPct val="0"/>
              </a:spcAft>
              <a:buClrTx/>
              <a:buSzTx/>
              <a:buNone/>
            </a:pPr>
            <a:r>
              <a:rPr lang="ru-RU" altLang="ru-RU" dirty="0" smtClean="0">
                <a:solidFill>
                  <a:srgbClr val="0070C0"/>
                </a:solidFill>
                <a:latin typeface="Times New Roman" panose="02020603050405020304" pitchFamily="18" charset="0"/>
                <a:cs typeface="Times New Roman" panose="02020603050405020304" pitchFamily="18" charset="0"/>
              </a:rPr>
              <a:t>Основное </a:t>
            </a:r>
            <a:r>
              <a:rPr lang="ru-RU" altLang="ru-RU" dirty="0">
                <a:solidFill>
                  <a:srgbClr val="0070C0"/>
                </a:solidFill>
                <a:latin typeface="Times New Roman" panose="02020603050405020304" pitchFamily="18" charset="0"/>
                <a:cs typeface="Times New Roman" panose="02020603050405020304" pitchFamily="18" charset="0"/>
              </a:rPr>
              <a:t>изображение располагается на плоскости полотна, что касается фоновой части, она углубляется благодаря </a:t>
            </a:r>
            <a:r>
              <a:rPr lang="ru-RU" altLang="ru-RU" dirty="0" err="1">
                <a:solidFill>
                  <a:srgbClr val="0070C0"/>
                </a:solidFill>
                <a:latin typeface="Times New Roman" panose="02020603050405020304" pitchFamily="18" charset="0"/>
                <a:cs typeface="Times New Roman" panose="02020603050405020304" pitchFamily="18" charset="0"/>
              </a:rPr>
              <a:t>ножевидному</a:t>
            </a:r>
            <a:r>
              <a:rPr lang="ru-RU" altLang="ru-RU" dirty="0">
                <a:solidFill>
                  <a:srgbClr val="0070C0"/>
                </a:solidFill>
                <a:latin typeface="Times New Roman" panose="02020603050405020304" pitchFamily="18" charset="0"/>
                <a:cs typeface="Times New Roman" panose="02020603050405020304" pitchFamily="18" charset="0"/>
              </a:rPr>
              <a:t> штифту</a:t>
            </a:r>
            <a:r>
              <a:rPr lang="ru-RU" altLang="ru-RU" dirty="0" smtClean="0">
                <a:solidFill>
                  <a:srgbClr val="0070C0"/>
                </a:solidFill>
                <a:latin typeface="Times New Roman" panose="02020603050405020304" pitchFamily="18" charset="0"/>
                <a:cs typeface="Times New Roman" panose="02020603050405020304" pitchFamily="18" charset="0"/>
              </a:rPr>
              <a:t>.</a:t>
            </a:r>
          </a:p>
          <a:p>
            <a:pPr marL="0" indent="0" defTabSz="914400" eaLnBrk="0" fontAlgn="base" hangingPunct="0">
              <a:spcBef>
                <a:spcPct val="0"/>
              </a:spcBef>
              <a:spcAft>
                <a:spcPct val="0"/>
              </a:spcAft>
              <a:buClrTx/>
              <a:buSzTx/>
              <a:buNone/>
            </a:pPr>
            <a:r>
              <a:rPr lang="ru-RU" dirty="0">
                <a:solidFill>
                  <a:srgbClr val="0070C0"/>
                </a:solidFill>
                <a:latin typeface="Times New Roman" panose="02020603050405020304" pitchFamily="18" charset="0"/>
                <a:cs typeface="Times New Roman" panose="02020603050405020304" pitchFamily="18" charset="0"/>
              </a:rPr>
              <a:t> </a:t>
            </a:r>
            <a:r>
              <a:rPr lang="ru-RU" dirty="0" smtClean="0">
                <a:solidFill>
                  <a:srgbClr val="0070C0"/>
                </a:solidFill>
                <a:latin typeface="Times New Roman" panose="02020603050405020304" pitchFamily="18" charset="0"/>
                <a:cs typeface="Times New Roman" panose="02020603050405020304" pitchFamily="18" charset="0"/>
              </a:rPr>
              <a:t>          </a:t>
            </a:r>
            <a:r>
              <a:rPr lang="ru-RU" dirty="0">
                <a:solidFill>
                  <a:srgbClr val="0070C0"/>
                </a:solidFill>
                <a:latin typeface="Times New Roman" panose="02020603050405020304" pitchFamily="18" charset="0"/>
                <a:cs typeface="Times New Roman" panose="02020603050405020304" pitchFamily="18" charset="0"/>
              </a:rPr>
              <a:t>При глубоком выжигании, применяя </a:t>
            </a:r>
            <a:r>
              <a:rPr lang="ru-RU" dirty="0" err="1">
                <a:solidFill>
                  <a:srgbClr val="0070C0"/>
                </a:solidFill>
                <a:latin typeface="Times New Roman" panose="02020603050405020304" pitchFamily="18" charset="0"/>
                <a:cs typeface="Times New Roman" panose="02020603050405020304" pitchFamily="18" charset="0"/>
              </a:rPr>
              <a:t>ножевидный</a:t>
            </a:r>
            <a:r>
              <a:rPr lang="ru-RU" dirty="0">
                <a:solidFill>
                  <a:srgbClr val="0070C0"/>
                </a:solidFill>
                <a:latin typeface="Times New Roman" panose="02020603050405020304" pitchFamily="18" charset="0"/>
                <a:cs typeface="Times New Roman" panose="02020603050405020304" pitchFamily="18" charset="0"/>
              </a:rPr>
              <a:t> штифт, получаем изображение, несколько отличающееся от плоского. Если в первом случае, как говорилось выше, изображение и фон находятся в одной плоскости, то при глубоком выжигании рисунок остается на уровне плоскости доски, а фон углубляется. </a:t>
            </a:r>
          </a:p>
          <a:p>
            <a:pPr marL="0" lvl="0" indent="0" defTabSz="914400" eaLnBrk="0" fontAlgn="base" hangingPunct="0">
              <a:spcBef>
                <a:spcPct val="0"/>
              </a:spcBef>
              <a:spcAft>
                <a:spcPct val="0"/>
              </a:spcAft>
              <a:buClrTx/>
              <a:buSzTx/>
              <a:buNone/>
            </a:pPr>
            <a:endParaRPr lang="ru-RU" altLang="ru-RU" sz="2000" dirty="0">
              <a:solidFill>
                <a:schemeClr val="tx1"/>
              </a:solidFill>
            </a:endParaRPr>
          </a:p>
        </p:txBody>
      </p:sp>
      <p:sp>
        <p:nvSpPr>
          <p:cNvPr id="4" name="Rectangle 1"/>
          <p:cNvSpPr>
            <a:spLocks noChangeArrowheads="1"/>
          </p:cNvSpPr>
          <p:nvPr/>
        </p:nvSpPr>
        <p:spPr bwMode="auto">
          <a:xfrm>
            <a:off x="152400" y="104001"/>
            <a:ext cx="12824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000000"/>
                </a:solidFill>
                <a:effectLst/>
                <a:latin typeface="inherit"/>
              </a:rPr>
              <a:t>  </a:t>
            </a:r>
            <a:endParaRPr kumimoji="0" lang="ru-RU" altLang="ru-RU" sz="1100" b="0" i="0" u="none" strike="noStrike" cap="none" normalizeH="0" baseline="0" dirty="0" smtClean="0">
              <a:ln>
                <a:noFill/>
              </a:ln>
              <a:solidFill>
                <a:srgbClr val="000000"/>
              </a:solidFill>
              <a:effectLst/>
              <a:latin typeface="notoserif"/>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b="0" i="0" u="none" strike="noStrike" cap="none" normalizeH="0" baseline="0" dirty="0" smtClean="0">
                <a:ln>
                  <a:noFill/>
                </a:ln>
                <a:solidFill>
                  <a:srgbClr val="000000"/>
                </a:solidFill>
                <a:effectLst/>
                <a:latin typeface="inherit"/>
              </a:rPr>
              <a:t>  </a:t>
            </a:r>
            <a:endParaRPr kumimoji="0" lang="ru-RU" altLang="ru-RU" sz="15100" b="0" i="0" u="none" strike="noStrike" cap="none" normalizeH="0" baseline="0" dirty="0" smtClean="0">
              <a:ln>
                <a:noFill/>
              </a:ln>
              <a:solidFill>
                <a:srgbClr val="000000"/>
              </a:solidFill>
              <a:effectLst/>
              <a:latin typeface="inherit"/>
            </a:endParaRPr>
          </a:p>
        </p:txBody>
      </p:sp>
      <p:pic>
        <p:nvPicPr>
          <p:cNvPr id="8194" name="Picture 2" descr="https://vplate.ru/images/article/cropped/337-253/2021/10/vyzhiganie-po-derevu-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7277" y="467232"/>
            <a:ext cx="3209925" cy="2409825"/>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https://vplate.ru/images/article/cropped/337-253/2021/10/vyzhiganie-po-derevu-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8253" y="3412875"/>
            <a:ext cx="3209925" cy="240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1833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a:solidFill>
                  <a:srgbClr val="C00000"/>
                </a:solidFill>
                <a:latin typeface="Times New Roman" panose="02020603050405020304" pitchFamily="18" charset="0"/>
                <a:cs typeface="Times New Roman" panose="02020603050405020304" pitchFamily="18" charset="0"/>
              </a:rPr>
              <a:t>Виды выжигания.</a:t>
            </a:r>
            <a:endParaRPr lang="ru-RU" sz="24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 y="1588169"/>
            <a:ext cx="6359352" cy="8098762"/>
          </a:xfrm>
        </p:spPr>
        <p:txBody>
          <a:bodyPr/>
          <a:lstStyle/>
          <a:p>
            <a:endParaRPr lang="ru-RU" dirty="0" smtClean="0"/>
          </a:p>
          <a:p>
            <a:r>
              <a:rPr lang="ru-RU" dirty="0" smtClean="0">
                <a:solidFill>
                  <a:srgbClr val="0070C0"/>
                </a:solidFill>
                <a:latin typeface="Times New Roman" panose="02020603050405020304" pitchFamily="18" charset="0"/>
                <a:cs typeface="Times New Roman" panose="02020603050405020304" pitchFamily="18" charset="0"/>
              </a:rPr>
              <a:t>Различают </a:t>
            </a:r>
            <a:r>
              <a:rPr lang="ru-RU" dirty="0">
                <a:solidFill>
                  <a:srgbClr val="0070C0"/>
                </a:solidFill>
                <a:latin typeface="Times New Roman" panose="02020603050405020304" pitchFamily="18" charset="0"/>
                <a:cs typeface="Times New Roman" panose="02020603050405020304" pitchFamily="18" charset="0"/>
              </a:rPr>
              <a:t>несколько видов выжигания в зависимости от того, каким образом, в какой манере рисунок, орнамент или узор наносится на поверхность древесины</a:t>
            </a:r>
            <a:r>
              <a:rPr lang="ru-RU" dirty="0" smtClean="0">
                <a:solidFill>
                  <a:srgbClr val="0070C0"/>
                </a:solidFill>
                <a:latin typeface="Times New Roman" panose="02020603050405020304" pitchFamily="18" charset="0"/>
                <a:cs typeface="Times New Roman" panose="02020603050405020304" pitchFamily="18" charset="0"/>
              </a:rPr>
              <a:t>.</a:t>
            </a:r>
          </a:p>
          <a:p>
            <a:r>
              <a:rPr lang="ru-RU" dirty="0">
                <a:solidFill>
                  <a:srgbClr val="0070C0"/>
                </a:solidFill>
                <a:latin typeface="Times New Roman" panose="02020603050405020304" pitchFamily="18" charset="0"/>
                <a:cs typeface="Times New Roman" panose="02020603050405020304" pitchFamily="18" charset="0"/>
              </a:rPr>
              <a:t>Наиболее простым является выжигание по контурам, когда линиями выжигаются только контуры рисунка</a:t>
            </a:r>
            <a:r>
              <a:rPr lang="ru-RU" dirty="0" smtClean="0">
                <a:solidFill>
                  <a:srgbClr val="0070C0"/>
                </a:solidFill>
                <a:latin typeface="Times New Roman" panose="02020603050405020304" pitchFamily="18" charset="0"/>
                <a:cs typeface="Times New Roman" panose="02020603050405020304" pitchFamily="18" charset="0"/>
              </a:rPr>
              <a:t>.</a:t>
            </a:r>
            <a:endParaRPr lang="ru-RU" dirty="0">
              <a:solidFill>
                <a:srgbClr val="0070C0"/>
              </a:solidFill>
              <a:latin typeface="Times New Roman" panose="02020603050405020304" pitchFamily="18" charset="0"/>
              <a:cs typeface="Times New Roman" panose="02020603050405020304" pitchFamily="18" charset="0"/>
            </a:endParaRPr>
          </a:p>
        </p:txBody>
      </p:sp>
      <p:pic>
        <p:nvPicPr>
          <p:cNvPr id="1026" name="Picture 2" descr="hello_html_m3d772d6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6341" y="1588169"/>
            <a:ext cx="291465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74601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dirty="0" smtClean="0">
                <a:solidFill>
                  <a:srgbClr val="C00000"/>
                </a:solidFill>
                <a:latin typeface="Times New Roman" panose="02020603050405020304" pitchFamily="18" charset="0"/>
                <a:cs typeface="Times New Roman" panose="02020603050405020304" pitchFamily="18" charset="0"/>
              </a:rPr>
              <a:t>Придание изображению текстуры шерсти</a:t>
            </a:r>
            <a:endParaRPr lang="ru-RU" sz="2400" dirty="0">
              <a:solidFill>
                <a:srgbClr val="C00000"/>
              </a:solidFill>
              <a:latin typeface="Times New Roman" panose="02020603050405020304" pitchFamily="18" charset="0"/>
              <a:cs typeface="Times New Roman" panose="02020603050405020304" pitchFamily="18" charset="0"/>
            </a:endParaRPr>
          </a:p>
        </p:txBody>
      </p:sp>
      <p:pic>
        <p:nvPicPr>
          <p:cNvPr id="4" name="Объект 3" descr="https://kartinkin.net/uploads/posts/2021-07/1625228479_13-kartinkin-com-p-arti-dlya-vizhiganiya-po-derevu-art-krasiv-13.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88043" y="2293324"/>
            <a:ext cx="5175249" cy="3881437"/>
          </a:xfrm>
          <a:prstGeom prst="rect">
            <a:avLst/>
          </a:prstGeom>
          <a:noFill/>
          <a:ln>
            <a:noFill/>
          </a:ln>
        </p:spPr>
      </p:pic>
    </p:spTree>
    <p:extLst>
      <p:ext uri="{BB962C8B-B14F-4D97-AF65-F5344CB8AC3E}">
        <p14:creationId xmlns:p14="http://schemas.microsoft.com/office/powerpoint/2010/main" val="19864811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Силуэтное выжигание</a:t>
            </a:r>
            <a:endParaRPr lang="ru-RU" sz="2400" b="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1118937"/>
            <a:ext cx="7540234" cy="4922425"/>
          </a:xfrm>
        </p:spPr>
        <p:txBody>
          <a:bodyPr>
            <a:normAutofit/>
          </a:bodyPr>
          <a:lstStyle/>
          <a:p>
            <a:pPr marL="0" indent="0">
              <a:buNone/>
            </a:pPr>
            <a:r>
              <a:rPr lang="ru-RU" sz="1400" dirty="0" smtClean="0">
                <a:solidFill>
                  <a:srgbClr val="0070C0"/>
                </a:solidFill>
                <a:latin typeface="Times New Roman" panose="02020603050405020304" pitchFamily="18" charset="0"/>
                <a:cs typeface="Times New Roman" panose="02020603050405020304" pitchFamily="18" charset="0"/>
              </a:rPr>
              <a:t>    Часто </a:t>
            </a:r>
            <a:r>
              <a:rPr lang="ru-RU" sz="1400" dirty="0">
                <a:solidFill>
                  <a:srgbClr val="0070C0"/>
                </a:solidFill>
                <a:latin typeface="Times New Roman" panose="02020603050405020304" pitchFamily="18" charset="0"/>
                <a:cs typeface="Times New Roman" panose="02020603050405020304" pitchFamily="18" charset="0"/>
              </a:rPr>
              <a:t>применяется силуэтное выжигание – это одноцветное контурное изображение рисунка на фоне другого цвета. По желанию вы можете выбрать силуэтное выжигание светлое на темном фоне или темное на светлом. Чем сильнее контраст, тем работа выглядит выразительнее</a:t>
            </a:r>
            <a:r>
              <a:rPr lang="ru-RU" sz="1400" dirty="0" smtClean="0">
                <a:solidFill>
                  <a:srgbClr val="0070C0"/>
                </a:solidFill>
                <a:latin typeface="Times New Roman" panose="02020603050405020304" pitchFamily="18" charset="0"/>
                <a:cs typeface="Times New Roman" panose="02020603050405020304" pitchFamily="18" charset="0"/>
              </a:rPr>
              <a:t>.</a:t>
            </a:r>
            <a:r>
              <a:rPr lang="ru-RU" dirty="0">
                <a:solidFill>
                  <a:srgbClr val="0070C0"/>
                </a:solidFill>
              </a:rPr>
              <a:t> </a:t>
            </a:r>
            <a:r>
              <a:rPr lang="ru-RU" sz="1400" dirty="0">
                <a:solidFill>
                  <a:srgbClr val="0070C0"/>
                </a:solidFill>
                <a:latin typeface="Times New Roman" panose="02020603050405020304" pitchFamily="18" charset="0"/>
                <a:cs typeface="Times New Roman" panose="02020603050405020304" pitchFamily="18" charset="0"/>
              </a:rPr>
              <a:t>Для силуэтного выжигания лучше всего использовать особенный наконечник. Кончик жала должен быть расклёпан и зашлифован. Иглу проводят строго вдоль волокон древесины. При правильном выполнении данной творческой техники получается гладкая и однородная тёмная поверхность, без вкрапления светлых и затемнённых пятен. Если проводить иглой побыстрее, то есть возможность получить разнообразные коричневые оттенки: от светло-коричневого до радикального тёмного цвета кофейного типа. Картины в творческой технике силуэтного выжигания зачастую создаются без предварительно нанесённых контуров. </a:t>
            </a:r>
            <a:endParaRPr lang="ru-RU" sz="1400" dirty="0" smtClean="0">
              <a:solidFill>
                <a:srgbClr val="0070C0"/>
              </a:solidFill>
              <a:latin typeface="Times New Roman" panose="02020603050405020304" pitchFamily="18" charset="0"/>
              <a:cs typeface="Times New Roman" panose="02020603050405020304" pitchFamily="18" charset="0"/>
            </a:endParaRPr>
          </a:p>
          <a:p>
            <a:pPr marL="0" indent="0">
              <a:buNone/>
            </a:pPr>
            <a:endParaRPr lang="ru-RU" sz="1400" dirty="0">
              <a:latin typeface="Times New Roman" panose="02020603050405020304" pitchFamily="18" charset="0"/>
              <a:cs typeface="Times New Roman" panose="02020603050405020304" pitchFamily="18" charset="0"/>
            </a:endParaRPr>
          </a:p>
          <a:p>
            <a:pPr marL="0" indent="0">
              <a:buNone/>
            </a:pPr>
            <a:endParaRPr lang="ru-RU" sz="1400" dirty="0" smtClean="0">
              <a:latin typeface="Times New Roman" panose="02020603050405020304" pitchFamily="18" charset="0"/>
              <a:cs typeface="Times New Roman" panose="02020603050405020304" pitchFamily="18" charset="0"/>
            </a:endParaRPr>
          </a:p>
          <a:p>
            <a:pPr marL="0" indent="0">
              <a:buNone/>
            </a:pPr>
            <a:endParaRPr lang="ru-RU" sz="1400" dirty="0">
              <a:latin typeface="Times New Roman" panose="02020603050405020304" pitchFamily="18" charset="0"/>
              <a:cs typeface="Times New Roman" panose="02020603050405020304" pitchFamily="18" charset="0"/>
            </a:endParaRPr>
          </a:p>
          <a:p>
            <a:pPr marL="0" indent="0">
              <a:buNone/>
            </a:pPr>
            <a:endParaRPr lang="ru-RU" sz="1400" dirty="0" smtClean="0">
              <a:latin typeface="Times New Roman" panose="02020603050405020304" pitchFamily="18" charset="0"/>
              <a:cs typeface="Times New Roman" panose="02020603050405020304" pitchFamily="18" charset="0"/>
            </a:endParaRPr>
          </a:p>
          <a:p>
            <a:pPr marL="0" indent="0">
              <a:buNone/>
            </a:pPr>
            <a:endParaRPr lang="ru-RU" sz="1400" dirty="0">
              <a:latin typeface="Times New Roman" panose="02020603050405020304" pitchFamily="18" charset="0"/>
              <a:cs typeface="Times New Roman" panose="02020603050405020304" pitchFamily="18" charset="0"/>
            </a:endParaRPr>
          </a:p>
          <a:p>
            <a:pPr marL="0" indent="0">
              <a:buNone/>
            </a:pPr>
            <a:endParaRPr lang="ru-RU" sz="1400" dirty="0">
              <a:solidFill>
                <a:srgbClr val="0070C0"/>
              </a:solidFill>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288758" y="3140242"/>
            <a:ext cx="8147319" cy="3323987"/>
          </a:xfrm>
          <a:prstGeom prst="rect">
            <a:avLst/>
          </a:prstGeom>
        </p:spPr>
        <p:txBody>
          <a:bodyPr wrap="square">
            <a:spAutoFit/>
          </a:bodyPr>
          <a:lstStyle/>
          <a:p>
            <a:endParaRPr lang="ru-RU" sz="1400" u="sng" dirty="0" smtClean="0">
              <a:solidFill>
                <a:srgbClr val="0070C0"/>
              </a:solidFill>
              <a:latin typeface="Times New Roman" panose="02020603050405020304" pitchFamily="18" charset="0"/>
              <a:cs typeface="Times New Roman" panose="02020603050405020304" pitchFamily="18" charset="0"/>
            </a:endParaRPr>
          </a:p>
          <a:p>
            <a:r>
              <a:rPr lang="ru-RU" sz="1400" b="1" u="sng" dirty="0" smtClean="0">
                <a:solidFill>
                  <a:srgbClr val="0070C0"/>
                </a:solidFill>
                <a:latin typeface="Times New Roman" panose="02020603050405020304" pitchFamily="18" charset="0"/>
                <a:cs typeface="Times New Roman" panose="02020603050405020304" pitchFamily="18" charset="0"/>
              </a:rPr>
              <a:t>Силуэтное</a:t>
            </a:r>
            <a:r>
              <a:rPr lang="ru-RU" sz="1400" b="1" u="sng" dirty="0">
                <a:solidFill>
                  <a:srgbClr val="0070C0"/>
                </a:solidFill>
                <a:latin typeface="Times New Roman" panose="02020603050405020304" pitchFamily="18" charset="0"/>
                <a:cs typeface="Times New Roman" panose="02020603050405020304" pitchFamily="18" charset="0"/>
              </a:rPr>
              <a:t> </a:t>
            </a:r>
            <a:r>
              <a:rPr lang="ru-RU" sz="1400" b="1" dirty="0">
                <a:solidFill>
                  <a:srgbClr val="0070C0"/>
                </a:solidFill>
                <a:latin typeface="Times New Roman" panose="02020603050405020304" pitchFamily="18" charset="0"/>
                <a:cs typeface="Times New Roman" panose="02020603050405020304" pitchFamily="18" charset="0"/>
              </a:rPr>
              <a:t>выжигание </a:t>
            </a:r>
            <a:r>
              <a:rPr lang="ru-RU" sz="1400" dirty="0">
                <a:solidFill>
                  <a:srgbClr val="0070C0"/>
                </a:solidFill>
                <a:latin typeface="Times New Roman" panose="02020603050405020304" pitchFamily="18" charset="0"/>
                <a:cs typeface="Times New Roman" panose="02020603050405020304" pitchFamily="18" charset="0"/>
              </a:rPr>
              <a:t>имеет два приема: «гладкий штрих» и «</a:t>
            </a:r>
            <a:r>
              <a:rPr lang="ru-RU" sz="1400" dirty="0" err="1">
                <a:solidFill>
                  <a:srgbClr val="0070C0"/>
                </a:solidFill>
                <a:latin typeface="Times New Roman" panose="02020603050405020304" pitchFamily="18" charset="0"/>
                <a:cs typeface="Times New Roman" panose="02020603050405020304" pitchFamily="18" charset="0"/>
              </a:rPr>
              <a:t>отжог</a:t>
            </a:r>
            <a:r>
              <a:rPr lang="ru-RU" sz="1400" dirty="0">
                <a:solidFill>
                  <a:srgbClr val="0070C0"/>
                </a:solidFill>
                <a:latin typeface="Times New Roman" panose="02020603050405020304" pitchFamily="18" charset="0"/>
                <a:cs typeface="Times New Roman" panose="02020603050405020304" pitchFamily="18" charset="0"/>
              </a:rPr>
              <a:t>». При использовании первого получается очень гладкая черная поверхность, без ям и царапин, без сильных прожогов и без светлых пятен. Этим приемом можно выжигать довольно большие поверхности. Движение иглы в более быстром темпе позволяет получить выжженные поверхности различных оттенков: от глубокого темного до светло-бежевого.</a:t>
            </a:r>
            <a:endParaRPr lang="ru-RU" sz="1400" b="1" dirty="0" smtClean="0">
              <a:solidFill>
                <a:srgbClr val="0070C0"/>
              </a:solidFill>
              <a:latin typeface="Times New Roman" panose="02020603050405020304" pitchFamily="18" charset="0"/>
              <a:cs typeface="Times New Roman" panose="02020603050405020304" pitchFamily="18" charset="0"/>
            </a:endParaRPr>
          </a:p>
          <a:p>
            <a:endParaRPr lang="ru-RU" sz="1400" b="1" dirty="0">
              <a:solidFill>
                <a:srgbClr val="0070C0"/>
              </a:solidFill>
              <a:latin typeface="Times New Roman" panose="02020603050405020304" pitchFamily="18" charset="0"/>
            </a:endParaRPr>
          </a:p>
          <a:p>
            <a:r>
              <a:rPr lang="ru-RU" sz="1400" b="1" dirty="0" err="1" smtClean="0">
                <a:solidFill>
                  <a:srgbClr val="0070C0"/>
                </a:solidFill>
                <a:latin typeface="Times New Roman" panose="02020603050405020304" pitchFamily="18" charset="0"/>
              </a:rPr>
              <a:t>Помите</a:t>
            </a:r>
            <a:r>
              <a:rPr lang="ru-RU" sz="1400" dirty="0">
                <a:solidFill>
                  <a:srgbClr val="0070C0"/>
                </a:solidFill>
                <a:latin typeface="Times New Roman" panose="02020603050405020304" pitchFamily="18" charset="0"/>
              </a:rPr>
              <a:t>: силуэтный портрет</a:t>
            </a:r>
            <a:r>
              <a:rPr lang="ru-RU" sz="1400" dirty="0">
                <a:solidFill>
                  <a:srgbClr val="0070C0"/>
                </a:solidFill>
                <a:latin typeface="Times New Roman" panose="02020603050405020304" pitchFamily="18" charset="0"/>
                <a:cs typeface="Times New Roman" panose="02020603050405020304" pitchFamily="18" charset="0"/>
              </a:rPr>
              <a:t> можно изображать только в профиль. Если вы </a:t>
            </a:r>
            <a:r>
              <a:rPr lang="ru-RU" sz="1400" dirty="0" smtClean="0">
                <a:solidFill>
                  <a:srgbClr val="0070C0"/>
                </a:solidFill>
                <a:latin typeface="Times New Roman" panose="02020603050405020304" pitchFamily="18" charset="0"/>
                <a:cs typeface="Times New Roman" panose="02020603050405020304" pitchFamily="18" charset="0"/>
              </a:rPr>
              <a:t>выбираете </a:t>
            </a:r>
            <a:r>
              <a:rPr lang="ru-RU" sz="1400" dirty="0">
                <a:solidFill>
                  <a:srgbClr val="0070C0"/>
                </a:solidFill>
                <a:latin typeface="Times New Roman" panose="02020603050405020304" pitchFamily="18" charset="0"/>
                <a:cs typeface="Times New Roman" panose="02020603050405020304" pitchFamily="18" charset="0"/>
              </a:rPr>
              <a:t>силуэт потому, что </a:t>
            </a:r>
            <a:r>
              <a:rPr lang="ru-RU" sz="1400" dirty="0" smtClean="0">
                <a:solidFill>
                  <a:srgbClr val="0070C0"/>
                </a:solidFill>
                <a:latin typeface="Times New Roman" panose="02020603050405020304" pitchFamily="18" charset="0"/>
                <a:cs typeface="Times New Roman" panose="02020603050405020304" pitchFamily="18" charset="0"/>
              </a:rPr>
              <a:t>облюбованная вами древесина с </a:t>
            </a:r>
            <a:r>
              <a:rPr lang="ru-RU" sz="1400" dirty="0">
                <a:solidFill>
                  <a:srgbClr val="0070C0"/>
                </a:solidFill>
                <a:latin typeface="Times New Roman" panose="02020603050405020304" pitchFamily="18" charset="0"/>
                <a:cs typeface="Times New Roman" panose="02020603050405020304" pitchFamily="18" charset="0"/>
              </a:rPr>
              <a:t>трудом поддается выжиганию и работу можно выполнить только </a:t>
            </a:r>
            <a:r>
              <a:rPr lang="ru-RU" sz="1400" dirty="0" smtClean="0">
                <a:solidFill>
                  <a:srgbClr val="0070C0"/>
                </a:solidFill>
                <a:latin typeface="Times New Roman" panose="02020603050405020304" pitchFamily="18" charset="0"/>
                <a:cs typeface="Times New Roman" panose="02020603050405020304" pitchFamily="18" charset="0"/>
              </a:rPr>
              <a:t>монохромной</a:t>
            </a:r>
            <a:r>
              <a:rPr lang="ru-RU" sz="1400" dirty="0" smtClean="0">
                <a:solidFill>
                  <a:srgbClr val="0070C0"/>
                </a:solidFill>
                <a:latin typeface="Times New Roman" panose="02020603050405020304" pitchFamily="18" charset="0"/>
              </a:rPr>
              <a:t>. В противном случае края линии, которой очерчен контур, будут покрываться окалиной и расплываться.</a:t>
            </a:r>
          </a:p>
          <a:p>
            <a:r>
              <a:rPr lang="ru-RU" sz="1400" dirty="0" smtClean="0">
                <a:solidFill>
                  <a:srgbClr val="0070C0"/>
                </a:solidFill>
                <a:latin typeface="Times New Roman" panose="02020603050405020304" pitchFamily="18" charset="0"/>
              </a:rPr>
              <a:t>Прежде всего переведите рисунок на древесину мягким карандашом с помощью кальки или копировальной бумаги. После этого возьмите прибор для выжигания и писчим пером обведите рисунок ровной, одинаковой по цвету линией. В тех местах, где направление линии контура меняется, иногда удобнее повернуть не перо, а саму заготовку</a:t>
            </a:r>
            <a:endParaRPr lang="ru-RU" sz="1400" b="0" i="0" dirty="0">
              <a:solidFill>
                <a:srgbClr val="0070C0"/>
              </a:solidFill>
              <a:effectLst/>
              <a:latin typeface="Times New Roman" panose="02020603050405020304" pitchFamily="18" charset="0"/>
            </a:endParaRPr>
          </a:p>
        </p:txBody>
      </p:sp>
    </p:spTree>
    <p:extLst>
      <p:ext uri="{BB962C8B-B14F-4D97-AF65-F5344CB8AC3E}">
        <p14:creationId xmlns:p14="http://schemas.microsoft.com/office/powerpoint/2010/main" val="5819109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dirty="0" smtClean="0">
                <a:solidFill>
                  <a:srgbClr val="C00000"/>
                </a:solidFill>
                <a:latin typeface="Times New Roman" panose="02020603050405020304" pitchFamily="18" charset="0"/>
                <a:cs typeface="Times New Roman" panose="02020603050405020304" pitchFamily="18" charset="0"/>
              </a:rPr>
              <a:t>Декоративное выжигание</a:t>
            </a:r>
            <a:endParaRPr lang="ru-RU" sz="24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5030292" cy="3880773"/>
          </a:xfrm>
        </p:spPr>
        <p:txBody>
          <a:bodyPr/>
          <a:lstStyle/>
          <a:p>
            <a:r>
              <a:rPr lang="ru-RU" sz="1600" dirty="0">
                <a:solidFill>
                  <a:srgbClr val="0070C0"/>
                </a:solidFill>
                <a:latin typeface="Times New Roman" panose="02020603050405020304" pitchFamily="18" charset="0"/>
                <a:cs typeface="Times New Roman" panose="02020603050405020304" pitchFamily="18" charset="0"/>
              </a:rPr>
              <a:t>Декоративное выжигание, при котором детали рисунка выделяются светлой и темной штриховкой, или используются гуашевые краски, </a:t>
            </a:r>
            <a:r>
              <a:rPr lang="ru-RU" sz="1600" dirty="0" smtClean="0">
                <a:solidFill>
                  <a:srgbClr val="0070C0"/>
                </a:solidFill>
                <a:latin typeface="Times New Roman" panose="02020603050405020304" pitchFamily="18" charset="0"/>
                <a:cs typeface="Times New Roman" panose="02020603050405020304" pitchFamily="18" charset="0"/>
              </a:rPr>
              <a:t>фломастеры</a:t>
            </a:r>
            <a:r>
              <a:rPr lang="ru-RU" sz="1600" dirty="0">
                <a:solidFill>
                  <a:srgbClr val="0070C0"/>
                </a:solidFill>
                <a:latin typeface="Times New Roman" panose="02020603050405020304" pitchFamily="18" charset="0"/>
                <a:cs typeface="Times New Roman" panose="02020603050405020304" pitchFamily="18" charset="0"/>
              </a:rPr>
              <a:t>.</a:t>
            </a:r>
          </a:p>
          <a:p>
            <a:endParaRPr lang="ru-RU" dirty="0"/>
          </a:p>
        </p:txBody>
      </p:sp>
      <p:pic>
        <p:nvPicPr>
          <p:cNvPr id="15362" name="Picture 2" descr="https://phonoteka.org/uploads/posts/2021-05/1620038401_30-phonoteka_org-p-vizhiganie-fon-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0581" y="1637070"/>
            <a:ext cx="4424516" cy="4557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5288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C00000"/>
                </a:solidFill>
                <a:latin typeface="Times New Roman" panose="02020603050405020304" pitchFamily="18" charset="0"/>
                <a:cs typeface="Times New Roman" panose="02020603050405020304" pitchFamily="18" charset="0"/>
              </a:rPr>
              <a:t>Выжигание </a:t>
            </a:r>
            <a:r>
              <a:rPr lang="ru-RU" sz="2400" b="1" dirty="0">
                <a:solidFill>
                  <a:srgbClr val="C00000"/>
                </a:solidFill>
                <a:latin typeface="Times New Roman" panose="02020603050405020304" pitchFamily="18" charset="0"/>
                <a:cs typeface="Times New Roman" panose="02020603050405020304" pitchFamily="18" charset="0"/>
              </a:rPr>
              <a:t>с передачей оттенков светотени</a:t>
            </a:r>
          </a:p>
        </p:txBody>
      </p:sp>
      <p:sp>
        <p:nvSpPr>
          <p:cNvPr id="3" name="Объект 2"/>
          <p:cNvSpPr>
            <a:spLocks noGrp="1"/>
          </p:cNvSpPr>
          <p:nvPr>
            <p:ph idx="1"/>
          </p:nvPr>
        </p:nvSpPr>
        <p:spPr>
          <a:xfrm>
            <a:off x="385012" y="6780715"/>
            <a:ext cx="12187084" cy="2203929"/>
          </a:xfrm>
        </p:spPr>
        <p:txBody>
          <a:bodyPr/>
          <a:lstStyle/>
          <a:p>
            <a:pPr marL="0" indent="0">
              <a:buNone/>
            </a:pPr>
            <a:endParaRPr lang="ru-RU" dirty="0"/>
          </a:p>
        </p:txBody>
      </p:sp>
      <p:pic>
        <p:nvPicPr>
          <p:cNvPr id="2050" name="Picture 2" descr="hello_html_m77dcca9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4295" y="1313363"/>
            <a:ext cx="2683042" cy="391636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34716" y="2828836"/>
            <a:ext cx="7303168" cy="923330"/>
          </a:xfrm>
          <a:prstGeom prst="rect">
            <a:avLst/>
          </a:prstGeom>
        </p:spPr>
        <p:txBody>
          <a:bodyPr wrap="square">
            <a:spAutoFit/>
          </a:bodyPr>
          <a:lstStyle/>
          <a:p>
            <a:r>
              <a:rPr lang="ru-RU" dirty="0" smtClean="0">
                <a:solidFill>
                  <a:srgbClr val="0070C0"/>
                </a:solidFill>
                <a:latin typeface="Times New Roman" panose="02020603050405020304" pitchFamily="18" charset="0"/>
                <a:cs typeface="Times New Roman" panose="02020603050405020304" pitchFamily="18" charset="0"/>
              </a:rPr>
              <a:t>      Наибольшая </a:t>
            </a:r>
            <a:r>
              <a:rPr lang="ru-RU" dirty="0">
                <a:solidFill>
                  <a:srgbClr val="0070C0"/>
                </a:solidFill>
                <a:latin typeface="Times New Roman" panose="02020603050405020304" pitchFamily="18" charset="0"/>
                <a:cs typeface="Times New Roman" panose="02020603050405020304" pitchFamily="18" charset="0"/>
              </a:rPr>
              <a:t>живопись достигается при выжигании с передачей оттенков светотени. Это наиболее трудный вид выжигания, требующий умения хорошо рисовать и большого опыта по выжиганию.</a:t>
            </a:r>
          </a:p>
        </p:txBody>
      </p:sp>
    </p:spTree>
    <p:extLst>
      <p:ext uri="{BB962C8B-B14F-4D97-AF65-F5344CB8AC3E}">
        <p14:creationId xmlns:p14="http://schemas.microsoft.com/office/powerpoint/2010/main" val="12150698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400" b="1" dirty="0">
                <a:solidFill>
                  <a:srgbClr val="C00000"/>
                </a:solidFill>
                <a:latin typeface="Times New Roman" panose="02020603050405020304" pitchFamily="18" charset="0"/>
                <a:cs typeface="Times New Roman" panose="02020603050405020304" pitchFamily="18" charset="0"/>
              </a:rPr>
              <a:t>Штриховка</a:t>
            </a:r>
            <a:r>
              <a:rPr lang="ru-RU" dirty="0"/>
              <a:t> </a:t>
            </a:r>
          </a:p>
        </p:txBody>
      </p:sp>
      <p:sp>
        <p:nvSpPr>
          <p:cNvPr id="3" name="Объект 2"/>
          <p:cNvSpPr>
            <a:spLocks noGrp="1"/>
          </p:cNvSpPr>
          <p:nvPr>
            <p:ph idx="1"/>
          </p:nvPr>
        </p:nvSpPr>
        <p:spPr/>
        <p:txBody>
          <a:bodyPr/>
          <a:lstStyle/>
          <a:p>
            <a:r>
              <a:rPr lang="ru-RU" b="1" dirty="0">
                <a:solidFill>
                  <a:srgbClr val="0070C0"/>
                </a:solidFill>
                <a:latin typeface="Times New Roman" panose="02020603050405020304" pitchFamily="18" charset="0"/>
                <a:cs typeface="Times New Roman" panose="02020603050405020304" pitchFamily="18" charset="0"/>
              </a:rPr>
              <a:t>Штриховка</a:t>
            </a:r>
            <a:r>
              <a:rPr lang="ru-RU" dirty="0">
                <a:solidFill>
                  <a:srgbClr val="0070C0"/>
                </a:solidFill>
                <a:latin typeface="Times New Roman" panose="02020603050405020304" pitchFamily="18" charset="0"/>
                <a:cs typeface="Times New Roman" panose="02020603050405020304" pitchFamily="18" charset="0"/>
              </a:rPr>
              <a:t> – это покрытие закрашиваемой поверхности линиями (штрихами), направленными в одну сторону. Штриховка должна быть сплошной – линии сливаются друг с другом. Темный оттенок достигается более медленным движение руки без нажима. Светлый оттенок – более легким, быстрым движением руки</a:t>
            </a:r>
            <a:r>
              <a:rPr lang="ru-RU" dirty="0" smtClean="0">
                <a:solidFill>
                  <a:srgbClr val="0070C0"/>
                </a:solidFill>
                <a:latin typeface="Times New Roman" panose="02020603050405020304" pitchFamily="18" charset="0"/>
                <a:cs typeface="Times New Roman" panose="02020603050405020304" pitchFamily="18" charset="0"/>
              </a:rPr>
              <a:t>.</a:t>
            </a:r>
          </a:p>
          <a:p>
            <a:endParaRPr lang="ru-RU" dirty="0"/>
          </a:p>
        </p:txBody>
      </p:sp>
      <p:pic>
        <p:nvPicPr>
          <p:cNvPr id="3074" name="Picture 2" descr="hello_html_5a4eac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7576" y="3914106"/>
            <a:ext cx="6353509" cy="2651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28362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s0.slide-share.ru/s_slide/826bfdb39d224b8cf432ded0ac2e8a2a/e116cc6f-6550-4064-a8ae-8807cf30b329.jpe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https://s0.slide-share.ru/s_slide/826bfdb39d224b8cf432ded0ac2e8a2a/e116cc6f-6550-4064-a8ae-8807cf30b329.jpe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AutoShape 6" descr="https://s0.slide-share.ru/s_slide/826bfdb39d224b8cf432ded0ac2e8a2a/e116cc6f-6550-4064-a8ae-8807cf30b329.jpe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Рисунок 4"/>
          <p:cNvPicPr>
            <a:picLocks noChangeAspect="1"/>
          </p:cNvPicPr>
          <p:nvPr/>
        </p:nvPicPr>
        <p:blipFill>
          <a:blip r:embed="rId2"/>
          <a:stretch>
            <a:fillRect/>
          </a:stretch>
        </p:blipFill>
        <p:spPr>
          <a:xfrm>
            <a:off x="0" y="0"/>
            <a:ext cx="9841832" cy="6858000"/>
          </a:xfrm>
          <a:prstGeom prst="rect">
            <a:avLst/>
          </a:prstGeom>
        </p:spPr>
      </p:pic>
    </p:spTree>
    <p:extLst>
      <p:ext uri="{BB962C8B-B14F-4D97-AF65-F5344CB8AC3E}">
        <p14:creationId xmlns:p14="http://schemas.microsoft.com/office/powerpoint/2010/main" val="4054323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dirty="0">
                <a:solidFill>
                  <a:srgbClr val="C00000"/>
                </a:solidFill>
                <a:latin typeface="Times New Roman" panose="02020603050405020304" pitchFamily="18" charset="0"/>
                <a:cs typeface="Times New Roman" panose="02020603050405020304" pitchFamily="18" charset="0"/>
              </a:rPr>
              <a:t>Негативная </a:t>
            </a:r>
            <a:r>
              <a:rPr lang="ru-RU" sz="2400" dirty="0" err="1">
                <a:solidFill>
                  <a:srgbClr val="C00000"/>
                </a:solidFill>
                <a:latin typeface="Times New Roman" panose="02020603050405020304" pitchFamily="18" charset="0"/>
                <a:cs typeface="Times New Roman" panose="02020603050405020304" pitchFamily="18" charset="0"/>
              </a:rPr>
              <a:t>пирография</a:t>
            </a:r>
            <a:r>
              <a:rPr lang="ru-RU" sz="2400" dirty="0">
                <a:solidFill>
                  <a:srgbClr val="C00000"/>
                </a:solidFill>
                <a:latin typeface="Times New Roman" panose="02020603050405020304" pitchFamily="18" charset="0"/>
                <a:cs typeface="Times New Roman" panose="02020603050405020304" pitchFamily="18" charset="0"/>
              </a:rPr>
              <a:t>.</a:t>
            </a:r>
          </a:p>
        </p:txBody>
      </p:sp>
      <p:sp>
        <p:nvSpPr>
          <p:cNvPr id="3" name="Объект 2"/>
          <p:cNvSpPr>
            <a:spLocks noGrp="1"/>
          </p:cNvSpPr>
          <p:nvPr>
            <p:ph idx="1"/>
          </p:nvPr>
        </p:nvSpPr>
        <p:spPr>
          <a:xfrm>
            <a:off x="677334" y="1371601"/>
            <a:ext cx="8596668" cy="4669762"/>
          </a:xfrm>
        </p:spPr>
        <p:txBody>
          <a:bodyPr>
            <a:normAutofit fontScale="92500" lnSpcReduction="10000"/>
          </a:bodyPr>
          <a:lstStyle/>
          <a:p>
            <a:pPr marL="0" indent="0">
              <a:buNone/>
            </a:pPr>
            <a:r>
              <a:rPr lang="ru-RU" sz="1700" dirty="0" smtClean="0">
                <a:solidFill>
                  <a:srgbClr val="0070C0"/>
                </a:solidFill>
                <a:latin typeface="Times New Roman" panose="02020603050405020304" pitchFamily="18" charset="0"/>
                <a:cs typeface="Times New Roman" panose="02020603050405020304" pitchFamily="18" charset="0"/>
              </a:rPr>
              <a:t>Негативная </a:t>
            </a:r>
            <a:r>
              <a:rPr lang="ru-RU" sz="1700" dirty="0" err="1">
                <a:solidFill>
                  <a:srgbClr val="0070C0"/>
                </a:solidFill>
                <a:latin typeface="Times New Roman" panose="02020603050405020304" pitchFamily="18" charset="0"/>
                <a:cs typeface="Times New Roman" panose="02020603050405020304" pitchFamily="18" charset="0"/>
              </a:rPr>
              <a:t>пирография</a:t>
            </a:r>
            <a:r>
              <a:rPr lang="ru-RU" sz="1700" dirty="0">
                <a:solidFill>
                  <a:srgbClr val="0070C0"/>
                </a:solidFill>
                <a:latin typeface="Times New Roman" panose="02020603050405020304" pitchFamily="18" charset="0"/>
                <a:cs typeface="Times New Roman" panose="02020603050405020304" pitchFamily="18" charset="0"/>
              </a:rPr>
              <a:t> показывает рисунок, окруженный выжженной поверхностью, выделяющийся четким светлым рельефом в темном обрамлении. Это достигается благодаря применению одного из следующих методов: добавлению фона или удалению картинки.</a:t>
            </a:r>
          </a:p>
          <a:p>
            <a:r>
              <a:rPr lang="ru-RU" sz="1700" b="1" dirty="0">
                <a:solidFill>
                  <a:srgbClr val="0070C0"/>
                </a:solidFill>
                <a:latin typeface="Times New Roman" panose="02020603050405020304" pitchFamily="18" charset="0"/>
                <a:cs typeface="Times New Roman" panose="02020603050405020304" pitchFamily="18" charset="0"/>
              </a:rPr>
              <a:t>Добавление фона.</a:t>
            </a:r>
            <a:r>
              <a:rPr lang="ru-RU" sz="1700" dirty="0">
                <a:solidFill>
                  <a:srgbClr val="0070C0"/>
                </a:solidFill>
                <a:latin typeface="Times New Roman" panose="02020603050405020304" pitchFamily="18" charset="0"/>
                <a:cs typeface="Times New Roman" panose="02020603050405020304" pitchFamily="18" charset="0"/>
              </a:rPr>
              <a:t> В этом варианте негативной </a:t>
            </a:r>
            <a:r>
              <a:rPr lang="ru-RU" sz="1700" dirty="0" err="1">
                <a:solidFill>
                  <a:srgbClr val="0070C0"/>
                </a:solidFill>
                <a:latin typeface="Times New Roman" panose="02020603050405020304" pitchFamily="18" charset="0"/>
                <a:cs typeface="Times New Roman" panose="02020603050405020304" pitchFamily="18" charset="0"/>
              </a:rPr>
              <a:t>пирографии</a:t>
            </a:r>
            <a:r>
              <a:rPr lang="ru-RU" sz="1700" dirty="0">
                <a:solidFill>
                  <a:srgbClr val="0070C0"/>
                </a:solidFill>
                <a:latin typeface="Times New Roman" panose="02020603050405020304" pitchFamily="18" charset="0"/>
                <a:cs typeface="Times New Roman" panose="02020603050405020304" pitchFamily="18" charset="0"/>
              </a:rPr>
              <a:t> контур рисунка приобретает цвет благодаря выжиганию фона (рис. 1</a:t>
            </a:r>
            <a:r>
              <a:rPr lang="ru-RU" sz="1700" dirty="0" smtClean="0">
                <a:solidFill>
                  <a:srgbClr val="0070C0"/>
                </a:solidFill>
                <a:latin typeface="Times New Roman" panose="02020603050405020304" pitchFamily="18" charset="0"/>
                <a:cs typeface="Times New Roman" panose="02020603050405020304" pitchFamily="18" charset="0"/>
              </a:rPr>
              <a:t>).</a:t>
            </a:r>
          </a:p>
          <a:p>
            <a:r>
              <a:rPr lang="ru-RU" sz="1700" dirty="0">
                <a:solidFill>
                  <a:srgbClr val="0070C0"/>
                </a:solidFill>
                <a:latin typeface="Times New Roman" panose="02020603050405020304" pitchFamily="18" charset="0"/>
                <a:cs typeface="Times New Roman" panose="02020603050405020304" pitchFamily="18" charset="0"/>
              </a:rPr>
              <a:t>Штриховка клювовидным (писчим) пером.</a:t>
            </a:r>
          </a:p>
          <a:p>
            <a:r>
              <a:rPr lang="ru-RU" sz="1700" dirty="0">
                <a:solidFill>
                  <a:srgbClr val="0070C0"/>
                </a:solidFill>
                <a:latin typeface="Times New Roman" panose="02020603050405020304" pitchFamily="18" charset="0"/>
                <a:cs typeface="Times New Roman" panose="02020603050405020304" pitchFamily="18" charset="0"/>
              </a:rPr>
              <a:t>Штриховка </a:t>
            </a:r>
            <a:r>
              <a:rPr lang="ru-RU" sz="1700" dirty="0" err="1">
                <a:solidFill>
                  <a:srgbClr val="0070C0"/>
                </a:solidFill>
                <a:latin typeface="Times New Roman" panose="02020603050405020304" pitchFamily="18" charset="0"/>
                <a:cs typeface="Times New Roman" panose="02020603050405020304" pitchFamily="18" charset="0"/>
              </a:rPr>
              <a:t>ложковидным</a:t>
            </a:r>
            <a:r>
              <a:rPr lang="ru-RU" sz="1700" dirty="0">
                <a:solidFill>
                  <a:srgbClr val="0070C0"/>
                </a:solidFill>
                <a:latin typeface="Times New Roman" panose="02020603050405020304" pitchFamily="18" charset="0"/>
                <a:cs typeface="Times New Roman" panose="02020603050405020304" pitchFamily="18" charset="0"/>
              </a:rPr>
              <a:t> ретушером</a:t>
            </a:r>
            <a:r>
              <a:rPr lang="ru-RU" sz="1700" dirty="0" smtClean="0">
                <a:solidFill>
                  <a:srgbClr val="0070C0"/>
                </a:solidFill>
                <a:latin typeface="Times New Roman" panose="02020603050405020304" pitchFamily="18" charset="0"/>
                <a:cs typeface="Times New Roman" panose="02020603050405020304" pitchFamily="18" charset="0"/>
              </a:rPr>
              <a:t>.</a:t>
            </a:r>
          </a:p>
          <a:p>
            <a:r>
              <a:rPr lang="ru-RU" sz="1700" dirty="0">
                <a:solidFill>
                  <a:srgbClr val="0070C0"/>
                </a:solidFill>
                <a:latin typeface="Times New Roman" panose="02020603050405020304" pitchFamily="18" charset="0"/>
                <a:cs typeface="Times New Roman" panose="02020603050405020304" pitchFamily="18" charset="0"/>
              </a:rPr>
              <a:t>Штриховка твердыми насадками</a:t>
            </a:r>
            <a:r>
              <a:rPr lang="ru-RU" sz="1700" dirty="0" smtClean="0">
                <a:solidFill>
                  <a:srgbClr val="0070C0"/>
                </a:solidFill>
                <a:latin typeface="Times New Roman" panose="02020603050405020304" pitchFamily="18" charset="0"/>
                <a:cs typeface="Times New Roman" panose="02020603050405020304" pitchFamily="18" charset="0"/>
              </a:rPr>
              <a:t>.</a:t>
            </a:r>
            <a:r>
              <a:rPr lang="ru-RU" sz="1700" dirty="0">
                <a:solidFill>
                  <a:srgbClr val="0070C0"/>
                </a:solidFill>
                <a:latin typeface="Times New Roman" panose="02020603050405020304" pitchFamily="18" charset="0"/>
                <a:cs typeface="Times New Roman" panose="02020603050405020304" pitchFamily="18" charset="0"/>
              </a:rPr>
              <a:t> </a:t>
            </a:r>
            <a:endParaRPr lang="ru-RU" sz="1700" dirty="0" smtClean="0">
              <a:solidFill>
                <a:srgbClr val="0070C0"/>
              </a:solidFill>
              <a:latin typeface="Times New Roman" panose="02020603050405020304" pitchFamily="18" charset="0"/>
              <a:cs typeface="Times New Roman" panose="02020603050405020304" pitchFamily="18" charset="0"/>
            </a:endParaRPr>
          </a:p>
          <a:p>
            <a:r>
              <a:rPr lang="ru-RU" dirty="0" smtClean="0">
                <a:solidFill>
                  <a:srgbClr val="0070C0"/>
                </a:solidFill>
                <a:latin typeface="Times New Roman" panose="02020603050405020304" pitchFamily="18" charset="0"/>
              </a:rPr>
              <a:t>Выжиганием </a:t>
            </a:r>
            <a:r>
              <a:rPr lang="ru-RU" dirty="0">
                <a:solidFill>
                  <a:srgbClr val="0070C0"/>
                </a:solidFill>
                <a:latin typeface="Times New Roman" panose="02020603050405020304" pitchFamily="18" charset="0"/>
              </a:rPr>
              <a:t>силуэтов – как обычных, так и негативных – увлекались в XIX веке, и подобные работы до сих пор можно найти в антикварных лавках. Неудивительно, что масса подобных силуэтов встречается в книгах и журналах того времени. Несмотря на то что за прошедшее столетие неузнаваемо изменились приборы для выжигания, эта техника остается одной из самых простых и эффектных. Конечно, одни деревья выжигать сложнее, другие – проще, но силуэт по-прежнему остается самым естественным решением, когда вам приходится иметь дело с древесиной, не позволяющей проводить тонкие линии и создавать оттенки тона</a:t>
            </a:r>
            <a:endParaRPr lang="ru-RU" dirty="0">
              <a:solidFill>
                <a:srgbClr val="0070C0"/>
              </a:solidFill>
            </a:endParaRPr>
          </a:p>
          <a:p>
            <a:endParaRPr lang="ru-RU" dirty="0"/>
          </a:p>
          <a:p>
            <a:endParaRPr lang="ru-RU" dirty="0"/>
          </a:p>
          <a:p>
            <a:endParaRPr lang="ru-RU" dirty="0"/>
          </a:p>
        </p:txBody>
      </p:sp>
      <p:pic>
        <p:nvPicPr>
          <p:cNvPr id="4098" name="Picture 2" descr="Негативная пирография. Виды пирографии. Выжигание по дереву. Техники, приемы, издели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5242" y="257176"/>
            <a:ext cx="3071729" cy="534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1768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5635" y="117132"/>
            <a:ext cx="10996551" cy="3964932"/>
          </a:xfrm>
          <a:prstGeom prst="rect">
            <a:avLst/>
          </a:prstGeom>
        </p:spPr>
        <p:txBody>
          <a:bodyPr wrap="square">
            <a:spAutoFit/>
          </a:bodyPr>
          <a:lstStyle/>
          <a:p>
            <a:pPr algn="ctr">
              <a:lnSpc>
                <a:spcPct val="107000"/>
              </a:lnSpc>
              <a:spcAft>
                <a:spcPts val="800"/>
              </a:spcAft>
            </a:pPr>
            <a:r>
              <a:rPr lang="ru-RU" b="1" dirty="0">
                <a:solidFill>
                  <a:srgbClr val="C00000"/>
                </a:solidFill>
                <a:latin typeface="Times New Roman" panose="02020603050405020304" pitchFamily="18" charset="0"/>
                <a:ea typeface="Calibri" panose="020F0502020204030204" pitchFamily="34" charset="0"/>
                <a:cs typeface="Times New Roman" panose="02020603050405020304" pitchFamily="18" charset="0"/>
              </a:rPr>
              <a:t>Тип проекта-исследовательский</a:t>
            </a:r>
            <a:endParaRPr lang="ru-RU" sz="14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750"/>
              </a:spcAft>
            </a:pPr>
            <a:r>
              <a:rPr lang="ru-RU"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Выбор и обоснование проекта</a:t>
            </a:r>
            <a:endParaRPr lang="ru-RU" sz="1400"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Дерево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очень интересный материал, который довольно легко поддается различным видам обработки. Кроме того, оно очень красиво, и настоящие мастера часто используют естественную красоту дерева при его обработке</a:t>
            </a: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1400" dirty="0">
                <a:solidFill>
                  <a:srgbClr val="0070C0"/>
                </a:solidFill>
                <a:latin typeface="Times New Roman" panose="02020603050405020304" pitchFamily="18" charset="0"/>
                <a:cs typeface="Times New Roman" panose="02020603050405020304" pitchFamily="18" charset="0"/>
              </a:rPr>
              <a:t> Я </a:t>
            </a:r>
            <a:r>
              <a:rPr lang="ru-RU" sz="1400" dirty="0" smtClean="0">
                <a:solidFill>
                  <a:srgbClr val="0070C0"/>
                </a:solidFill>
                <a:latin typeface="Times New Roman" panose="02020603050405020304" pitchFamily="18" charset="0"/>
                <a:cs typeface="Times New Roman" panose="02020603050405020304" pitchFamily="18" charset="0"/>
              </a:rPr>
              <a:t>выбрал </a:t>
            </a:r>
            <a:r>
              <a:rPr lang="ru-RU" sz="1400" dirty="0">
                <a:solidFill>
                  <a:srgbClr val="0070C0"/>
                </a:solidFill>
                <a:latin typeface="Times New Roman" panose="02020603050405020304" pitchFamily="18" charset="0"/>
                <a:cs typeface="Times New Roman" panose="02020603050405020304" pitchFamily="18" charset="0"/>
              </a:rPr>
              <a:t>этот проект, потому что мне понравилось выжигать, и у меня это уже неплохо получается.</a:t>
            </a:r>
          </a:p>
          <a:p>
            <a:r>
              <a:rPr lang="ru-RU" sz="1400" dirty="0" smtClean="0">
                <a:solidFill>
                  <a:srgbClr val="0070C0"/>
                </a:solidFill>
                <a:latin typeface="Times New Roman" panose="02020603050405020304" pitchFamily="18" charset="0"/>
                <a:cs typeface="Times New Roman" panose="02020603050405020304" pitchFamily="18" charset="0"/>
              </a:rPr>
              <a:t>         Мне </a:t>
            </a:r>
            <a:r>
              <a:rPr lang="ru-RU" sz="1400" dirty="0">
                <a:solidFill>
                  <a:srgbClr val="0070C0"/>
                </a:solidFill>
                <a:latin typeface="Times New Roman" panose="02020603050405020304" pitchFamily="18" charset="0"/>
                <a:cs typeface="Times New Roman" panose="02020603050405020304" pitchFamily="18" charset="0"/>
              </a:rPr>
              <a:t>очень хотелось изготовить своими руками нужную вещь, которая бы не только была красивой, но и радовала окружающих. Панно, которое я решила изготовить, будет необходимо мне как украшение на стенку. Кроме того это хороший подарок </a:t>
            </a:r>
            <a:r>
              <a:rPr lang="ru-RU" sz="1400" dirty="0" smtClean="0">
                <a:solidFill>
                  <a:srgbClr val="0070C0"/>
                </a:solidFill>
                <a:latin typeface="Times New Roman" panose="02020603050405020304" pitchFamily="18" charset="0"/>
                <a:cs typeface="Times New Roman" panose="02020603050405020304" pitchFamily="18" charset="0"/>
              </a:rPr>
              <a:t>. </a:t>
            </a:r>
            <a:r>
              <a:rPr lang="ru-RU" sz="1400" dirty="0">
                <a:solidFill>
                  <a:srgbClr val="0070C0"/>
                </a:solidFill>
                <a:latin typeface="Times New Roman" panose="02020603050405020304" pitchFamily="18" charset="0"/>
                <a:cs typeface="Times New Roman" panose="02020603050405020304" pitchFamily="18" charset="0"/>
              </a:rPr>
              <a:t>Если </a:t>
            </a:r>
            <a:r>
              <a:rPr lang="ru-RU" sz="1400" dirty="0" smtClean="0">
                <a:solidFill>
                  <a:srgbClr val="0070C0"/>
                </a:solidFill>
                <a:latin typeface="Times New Roman" panose="02020603050405020304" pitchFamily="18" charset="0"/>
                <a:cs typeface="Times New Roman" panose="02020603050405020304" pitchFamily="18" charset="0"/>
              </a:rPr>
              <a:t>поделка будет </a:t>
            </a:r>
            <a:r>
              <a:rPr lang="ru-RU" sz="1400" dirty="0">
                <a:solidFill>
                  <a:srgbClr val="0070C0"/>
                </a:solidFill>
                <a:latin typeface="Times New Roman" panose="02020603050405020304" pitchFamily="18" charset="0"/>
                <a:cs typeface="Times New Roman" panose="02020603050405020304" pitchFamily="18" charset="0"/>
              </a:rPr>
              <a:t>нравиться другим, я изготовлю ещё в подарок.</a:t>
            </a:r>
          </a:p>
          <a:p>
            <a:pPr>
              <a:lnSpc>
                <a:spcPct val="107000"/>
              </a:lnSpc>
              <a:spcAft>
                <a:spcPts val="75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В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настоящее время существуют множество различных художественных ремесел, связанных с обработкой дерева: резьба, точение, живописные работы по дереву, мозаика и др. Все они довольно тесно связаны с традициями народного творчества, но особое место среди них занимает выжигание по дереву. </a:t>
            </a:r>
            <a:r>
              <a:rPr lang="ru-RU" sz="1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Выжигание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это, безусловно, творческий и очень увлекательный процесс, который требует фантазии, усидчивости, твердой руки, аккуратности и терпения. Я увлёкся этим видом искусства, заинтересовался историей выжигания и решил создать картину в технике выжигания по дереву. Картину можно кому-нибудь подарить. Мой подарок будет, практичным, интересным и очень ценным, так как изготовлен своими руками</a:t>
            </a:r>
            <a:endParaRPr lang="ru-RU" sz="14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750"/>
              </a:spcAft>
            </a:pPr>
            <a:r>
              <a:rPr lang="ru-RU"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descr="Выбор и обоснование темы проекта "/>
          <p:cNvPicPr/>
          <p:nvPr/>
        </p:nvPicPr>
        <p:blipFill>
          <a:blip r:embed="rId2">
            <a:extLst>
              <a:ext uri="{28A0092B-C50C-407E-A947-70E740481C1C}">
                <a14:useLocalDpi xmlns:a14="http://schemas.microsoft.com/office/drawing/2010/main" val="0"/>
              </a:ext>
            </a:extLst>
          </a:blip>
          <a:srcRect/>
          <a:stretch>
            <a:fillRect/>
          </a:stretch>
        </p:blipFill>
        <p:spPr bwMode="auto">
          <a:xfrm>
            <a:off x="415635" y="3657600"/>
            <a:ext cx="10996551" cy="2968831"/>
          </a:xfrm>
          <a:prstGeom prst="rect">
            <a:avLst/>
          </a:prstGeom>
          <a:noFill/>
          <a:ln>
            <a:noFill/>
          </a:ln>
        </p:spPr>
      </p:pic>
    </p:spTree>
    <p:extLst>
      <p:ext uri="{BB962C8B-B14F-4D97-AF65-F5344CB8AC3E}">
        <p14:creationId xmlns:p14="http://schemas.microsoft.com/office/powerpoint/2010/main" val="10650229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fontAlgn="base"/>
            <a:r>
              <a:rPr lang="ru-RU" sz="2800" dirty="0" smtClean="0">
                <a:solidFill>
                  <a:srgbClr val="C00000"/>
                </a:solidFill>
                <a:latin typeface="Times New Roman" panose="02020603050405020304" pitchFamily="18" charset="0"/>
                <a:cs typeface="Times New Roman" panose="02020603050405020304" pitchFamily="18" charset="0"/>
              </a:rPr>
              <a:t>Контурное выжигание</a:t>
            </a:r>
            <a:endParaRPr lang="en-US" sz="28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6505131" cy="3880773"/>
          </a:xfrm>
        </p:spPr>
        <p:txBody>
          <a:bodyPr>
            <a:normAutofit fontScale="77500" lnSpcReduction="20000"/>
          </a:bodyPr>
          <a:lstStyle/>
          <a:p>
            <a:pPr fontAlgn="base">
              <a:lnSpc>
                <a:spcPct val="120000"/>
              </a:lnSpc>
            </a:pPr>
            <a:r>
              <a:rPr lang="ru-RU" sz="1700" dirty="0" smtClean="0">
                <a:solidFill>
                  <a:srgbClr val="0070C0"/>
                </a:solidFill>
                <a:latin typeface="Times New Roman" panose="02020603050405020304" pitchFamily="18" charset="0"/>
                <a:cs typeface="Times New Roman" panose="02020603050405020304" pitchFamily="18" charset="0"/>
              </a:rPr>
              <a:t>Начинать осваивать контурное выжигание нужно с простого плоскостного рисунка, а впоследствии уже учиться выполнять более подвинутые работы с рельефом, фоном, комбинированные сюжеты, и так далее. </a:t>
            </a:r>
          </a:p>
          <a:p>
            <a:pPr fontAlgn="base">
              <a:lnSpc>
                <a:spcPct val="120000"/>
              </a:lnSpc>
            </a:pPr>
            <a:r>
              <a:rPr lang="ru-RU" sz="1700" b="1" dirty="0" smtClean="0">
                <a:solidFill>
                  <a:srgbClr val="0070C0"/>
                </a:solidFill>
                <a:latin typeface="Times New Roman" panose="02020603050405020304" pitchFamily="18" charset="0"/>
                <a:cs typeface="Times New Roman" panose="02020603050405020304" pitchFamily="18" charset="0"/>
              </a:rPr>
              <a:t>Контурное выжигание </a:t>
            </a:r>
            <a:r>
              <a:rPr lang="ru-RU" sz="1700" dirty="0" smtClean="0">
                <a:solidFill>
                  <a:srgbClr val="0070C0"/>
                </a:solidFill>
                <a:latin typeface="Times New Roman" panose="02020603050405020304" pitchFamily="18" charset="0"/>
                <a:cs typeface="Times New Roman" panose="02020603050405020304" pitchFamily="18" charset="0"/>
              </a:rPr>
              <a:t>производят кончиком жала, и рука мастера должна при этом иметь надёжную опору. Данная творческая техника во многом напоминает обыкновенное рисование карандашом. Линию нужно проводить ровно, не оставляя точек и учитывая структуру древесины. Твёрдое дерево потребует большего нагрева наконечника, мягкое же прожигается гораздо быстрей. Работать в контурной технике есть смысл с небольшим нагревом. Нужно аккуратно и не спеша водить жало по касательной. </a:t>
            </a:r>
          </a:p>
          <a:p>
            <a:pPr fontAlgn="base">
              <a:lnSpc>
                <a:spcPct val="120000"/>
              </a:lnSpc>
            </a:pPr>
            <a:r>
              <a:rPr lang="ru-RU" sz="1700" b="1" dirty="0" smtClean="0">
                <a:solidFill>
                  <a:srgbClr val="0070C0"/>
                </a:solidFill>
                <a:latin typeface="Times New Roman" panose="02020603050405020304" pitchFamily="18" charset="0"/>
                <a:cs typeface="Times New Roman" panose="02020603050405020304" pitchFamily="18" charset="0"/>
              </a:rPr>
              <a:t>Контурное выжигание </a:t>
            </a:r>
            <a:r>
              <a:rPr lang="ru-RU" sz="1700" dirty="0" smtClean="0">
                <a:solidFill>
                  <a:srgbClr val="0070C0"/>
                </a:solidFill>
                <a:latin typeface="Times New Roman" panose="02020603050405020304" pitchFamily="18" charset="0"/>
                <a:cs typeface="Times New Roman" panose="02020603050405020304" pitchFamily="18" charset="0"/>
              </a:rPr>
              <a:t>замечательно подходит для создания разнообразных надписей и штриховок. Для любого начинающего юного мастера контурная техника – то, что нужно. Она точно подойдёт самым наилучшим образом и позволит качественно выработать все необходимые навыки работы с выжигательным прибором, начиная с самых минимальных.</a:t>
            </a:r>
            <a:r>
              <a:rPr lang="ru-RU" sz="1700" dirty="0">
                <a:solidFill>
                  <a:srgbClr val="0070C0"/>
                </a:solidFill>
                <a:latin typeface="Times New Roman" panose="02020603050405020304" pitchFamily="18" charset="0"/>
                <a:cs typeface="Times New Roman" panose="02020603050405020304" pitchFamily="18" charset="0"/>
              </a:rPr>
              <a:t> Контурным выжиганием удобно делать надписи. В работе с орнаментом можно использовать этот прием в качестве штриховки.</a:t>
            </a:r>
          </a:p>
          <a:p>
            <a:pPr fontAlgn="base"/>
            <a:endParaRPr lang="ru-RU" dirty="0"/>
          </a:p>
        </p:txBody>
      </p:sp>
      <p:pic>
        <p:nvPicPr>
          <p:cNvPr id="13314" name="Picture 2" descr="https://fodar.ru/upload/iblock/f4e/f4ef42a4ab7d3a0ae6d1ec58cd350c3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77433" y="752168"/>
            <a:ext cx="4572000" cy="4557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57320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800" b="1" dirty="0" smtClean="0">
                <a:solidFill>
                  <a:srgbClr val="C00000"/>
                </a:solidFill>
                <a:latin typeface="Times New Roman" panose="02020603050405020304" pitchFamily="18" charset="0"/>
                <a:cs typeface="Times New Roman" panose="02020603050405020304" pitchFamily="18" charset="0"/>
              </a:rPr>
              <a:t>Плоское выжигание</a:t>
            </a:r>
            <a:endParaRPr lang="ru-RU" sz="2800" b="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2160589"/>
            <a:ext cx="4632085" cy="3880773"/>
          </a:xfrm>
        </p:spPr>
        <p:txBody>
          <a:bodyPr/>
          <a:lstStyle/>
          <a:p>
            <a:pPr lvl="0"/>
            <a:r>
              <a:rPr lang="ru-RU" dirty="0">
                <a:solidFill>
                  <a:srgbClr val="0070C0"/>
                </a:solidFill>
                <a:latin typeface="Times New Roman" panose="02020603050405020304" pitchFamily="18" charset="0"/>
                <a:cs typeface="Times New Roman" panose="02020603050405020304" pitchFamily="18" charset="0"/>
              </a:rPr>
              <a:t>Плоское выжигание характерно тем, что изображение и фон находятся на одном уровне, а выразительность рисунка достигается разнообразием контурных линий и затенений в виде штриха, точек и тому подобного</a:t>
            </a:r>
            <a:r>
              <a:rPr lang="ru-RU" dirty="0" smtClean="0">
                <a:solidFill>
                  <a:srgbClr val="0070C0"/>
                </a:solidFill>
                <a:latin typeface="Times New Roman" panose="02020603050405020304" pitchFamily="18" charset="0"/>
                <a:cs typeface="Times New Roman" panose="02020603050405020304" pitchFamily="18" charset="0"/>
              </a:rPr>
              <a:t>.</a:t>
            </a:r>
            <a:r>
              <a:rPr lang="ru-RU" altLang="ru-RU" dirty="0">
                <a:solidFill>
                  <a:srgbClr val="000000"/>
                </a:solidFill>
                <a:latin typeface="notoserif"/>
              </a:rPr>
              <a:t> </a:t>
            </a:r>
            <a:endParaRPr lang="ru-RU" altLang="ru-RU" dirty="0" smtClean="0">
              <a:solidFill>
                <a:srgbClr val="000000"/>
              </a:solidFill>
              <a:latin typeface="notoserif"/>
            </a:endParaRPr>
          </a:p>
          <a:p>
            <a:pPr lvl="0"/>
            <a:r>
              <a:rPr lang="ru-RU" altLang="ru-RU" sz="1600" dirty="0" smtClean="0">
                <a:solidFill>
                  <a:srgbClr val="0070C0"/>
                </a:solidFill>
                <a:latin typeface="Times New Roman" panose="02020603050405020304" pitchFamily="18" charset="0"/>
                <a:cs typeface="Times New Roman" panose="02020603050405020304" pitchFamily="18" charset="0"/>
              </a:rPr>
              <a:t>Такой </a:t>
            </a:r>
            <a:r>
              <a:rPr lang="ru-RU" altLang="ru-RU" sz="1600" dirty="0">
                <a:solidFill>
                  <a:srgbClr val="0070C0"/>
                </a:solidFill>
                <a:latin typeface="Times New Roman" panose="02020603050405020304" pitchFamily="18" charset="0"/>
                <a:cs typeface="Times New Roman" panose="02020603050405020304" pitchFamily="18" charset="0"/>
              </a:rPr>
              <a:t>вид выжигания заключается в расположении фона и основной картинки в одной плоскости.</a:t>
            </a:r>
          </a:p>
          <a:p>
            <a:endParaRPr lang="ru-RU" dirty="0">
              <a:solidFill>
                <a:srgbClr val="0070C0"/>
              </a:solidFill>
              <a:latin typeface="Times New Roman" panose="02020603050405020304" pitchFamily="18" charset="0"/>
              <a:cs typeface="Times New Roman" panose="02020603050405020304" pitchFamily="18" charset="0"/>
            </a:endParaRPr>
          </a:p>
        </p:txBody>
      </p:sp>
      <p:pic>
        <p:nvPicPr>
          <p:cNvPr id="14338" name="Picture 2" descr="https://pro100hobbi.ru/wp-content/uploads/e/8/4/e84f81b0e3cedb02ef4eefa5ab3bcd8a.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4889" y="727587"/>
            <a:ext cx="5779627" cy="5068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4582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C00000"/>
                </a:solidFill>
                <a:latin typeface="Times New Roman" panose="02020603050405020304" pitchFamily="18" charset="0"/>
                <a:cs typeface="Times New Roman" panose="02020603050405020304" pitchFamily="18" charset="0"/>
              </a:rPr>
              <a:t>Имитация природных текстур</a:t>
            </a:r>
            <a:endParaRPr lang="ru-RU" dirty="0">
              <a:solidFill>
                <a:srgbClr val="C00000"/>
              </a:solidFill>
              <a:latin typeface="Times New Roman" panose="02020603050405020304" pitchFamily="18" charset="0"/>
              <a:cs typeface="Times New Roman" panose="02020603050405020304" pitchFamily="18" charset="0"/>
            </a:endParaRPr>
          </a:p>
        </p:txBody>
      </p:sp>
      <p:pic>
        <p:nvPicPr>
          <p:cNvPr id="4" name="Объект 3" descr="https://phonoteka.org/uploads/posts/2021-05/1621555408_14-phonoteka_org-p-fon-derevo-dlya-vizhiganiya-26.jpg"/>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79872" y="2160588"/>
            <a:ext cx="7831394" cy="3881437"/>
          </a:xfrm>
          <a:prstGeom prst="rect">
            <a:avLst/>
          </a:prstGeom>
          <a:noFill/>
          <a:ln>
            <a:noFill/>
          </a:ln>
        </p:spPr>
      </p:pic>
    </p:spTree>
    <p:extLst>
      <p:ext uri="{BB962C8B-B14F-4D97-AF65-F5344CB8AC3E}">
        <p14:creationId xmlns:p14="http://schemas.microsoft.com/office/powerpoint/2010/main" val="36623451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C00000"/>
                </a:solidFill>
                <a:latin typeface="Times New Roman" panose="02020603050405020304" pitchFamily="18" charset="0"/>
                <a:cs typeface="Times New Roman" panose="02020603050405020304" pitchFamily="18" charset="0"/>
              </a:rPr>
              <a:t>Придание изображению объема</a:t>
            </a:r>
            <a:endParaRPr lang="ru-RU" dirty="0">
              <a:solidFill>
                <a:srgbClr val="C00000"/>
              </a:solidFill>
              <a:latin typeface="Times New Roman" panose="02020603050405020304" pitchFamily="18" charset="0"/>
              <a:cs typeface="Times New Roman" panose="02020603050405020304" pitchFamily="18" charset="0"/>
            </a:endParaRPr>
          </a:p>
        </p:txBody>
      </p:sp>
      <p:pic>
        <p:nvPicPr>
          <p:cNvPr id="4" name="Объект 3" descr="Различные виды выжигания."/>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08004" y="1930400"/>
            <a:ext cx="6400799" cy="3286125"/>
          </a:xfrm>
          <a:prstGeom prst="rect">
            <a:avLst/>
          </a:prstGeom>
          <a:noFill/>
          <a:ln>
            <a:noFill/>
          </a:ln>
        </p:spPr>
      </p:pic>
    </p:spTree>
    <p:extLst>
      <p:ext uri="{BB962C8B-B14F-4D97-AF65-F5344CB8AC3E}">
        <p14:creationId xmlns:p14="http://schemas.microsoft.com/office/powerpoint/2010/main" val="3661964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ds02.infourok.ru/uploads/ex/0df8/0003b777-44fe6b56/img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465" y="0"/>
            <a:ext cx="943231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3588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fs3.ppt4web.ru/images/30572/192388/640/img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35" y="0"/>
            <a:ext cx="104271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26626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2168" y="914400"/>
            <a:ext cx="7034980" cy="6109365"/>
          </a:xfrm>
          <a:prstGeom prst="rect">
            <a:avLst/>
          </a:prstGeom>
        </p:spPr>
        <p:txBody>
          <a:bodyPr wrap="square">
            <a:spAutoFit/>
          </a:bodyPr>
          <a:lstStyle/>
          <a:p>
            <a:pPr>
              <a:lnSpc>
                <a:spcPct val="150000"/>
              </a:lnSpc>
              <a:spcAft>
                <a:spcPts val="0"/>
              </a:spcAft>
            </a:pPr>
            <a:r>
              <a:rPr lang="ru-RU" sz="1600" b="1" dirty="0">
                <a:solidFill>
                  <a:srgbClr val="0070C0"/>
                </a:solidFill>
                <a:latin typeface="Times New Roman" panose="02020603050405020304" pitchFamily="18" charset="0"/>
                <a:ea typeface="Times New Roman" panose="02020603050405020304" pitchFamily="18" charset="0"/>
              </a:rPr>
              <a:t>Экологическая оценка проекта</a:t>
            </a:r>
            <a:r>
              <a:rPr lang="ru-RU" sz="1600" dirty="0">
                <a:solidFill>
                  <a:srgbClr val="0070C0"/>
                </a:solidFill>
                <a:latin typeface="Times New Roman" panose="02020603050405020304" pitchFamily="18" charset="0"/>
                <a:ea typeface="Times New Roman" panose="02020603050405020304" pitchFamily="18" charset="0"/>
              </a:rPr>
              <a:t>.</a:t>
            </a:r>
          </a:p>
          <a:p>
            <a:r>
              <a:rPr lang="ru-RU" sz="1400" dirty="0" smtClean="0">
                <a:solidFill>
                  <a:srgbClr val="0070C0"/>
                </a:solidFill>
                <a:latin typeface="Times New Roman" panose="02020603050405020304" pitchFamily="18" charset="0"/>
                <a:ea typeface="Times New Roman" panose="02020603050405020304" pitchFamily="18" charset="0"/>
              </a:rPr>
              <a:t>Поделка  </a:t>
            </a:r>
            <a:r>
              <a:rPr lang="ru-RU" sz="1400" dirty="0">
                <a:solidFill>
                  <a:srgbClr val="0070C0"/>
                </a:solidFill>
                <a:latin typeface="Times New Roman" panose="02020603050405020304" pitchFamily="18" charset="0"/>
                <a:ea typeface="Times New Roman" panose="02020603050405020304" pitchFamily="18" charset="0"/>
              </a:rPr>
              <a:t>полностью </a:t>
            </a:r>
            <a:r>
              <a:rPr lang="ru-RU" sz="1400" dirty="0" smtClean="0">
                <a:solidFill>
                  <a:srgbClr val="0070C0"/>
                </a:solidFill>
                <a:latin typeface="Times New Roman" panose="02020603050405020304" pitchFamily="18" charset="0"/>
                <a:ea typeface="Times New Roman" panose="02020603050405020304" pitchFamily="18" charset="0"/>
              </a:rPr>
              <a:t>изготовлены </a:t>
            </a:r>
            <a:r>
              <a:rPr lang="ru-RU" sz="1400" dirty="0">
                <a:solidFill>
                  <a:srgbClr val="0070C0"/>
                </a:solidFill>
                <a:latin typeface="Times New Roman" panose="02020603050405020304" pitchFamily="18" charset="0"/>
                <a:ea typeface="Times New Roman" panose="02020603050405020304" pitchFamily="18" charset="0"/>
              </a:rPr>
              <a:t>из древесины (фанеры) – материала вечного из-за своего постоянного возобновления при условии заботливого восстановления лесных насаждений. На основании вышеизложенного считаю, что изготовление и использование </a:t>
            </a:r>
            <a:r>
              <a:rPr lang="ru-RU" sz="1400" dirty="0" smtClean="0">
                <a:solidFill>
                  <a:srgbClr val="0070C0"/>
                </a:solidFill>
                <a:latin typeface="Times New Roman" panose="02020603050405020304" pitchFamily="18" charset="0"/>
                <a:ea typeface="Times New Roman" panose="02020603050405020304" pitchFamily="18" charset="0"/>
              </a:rPr>
              <a:t>поделок  </a:t>
            </a:r>
            <a:r>
              <a:rPr lang="ru-RU" sz="1400" dirty="0">
                <a:solidFill>
                  <a:srgbClr val="0070C0"/>
                </a:solidFill>
                <a:latin typeface="Times New Roman" panose="02020603050405020304" pitchFamily="18" charset="0"/>
                <a:ea typeface="Times New Roman" panose="02020603050405020304" pitchFamily="18" charset="0"/>
              </a:rPr>
              <a:t>не влечет за собой изменений в окружающей среде, нарушений в жизнедеятельности </a:t>
            </a:r>
            <a:r>
              <a:rPr lang="ru-RU" sz="1400" dirty="0" smtClean="0">
                <a:solidFill>
                  <a:srgbClr val="0070C0"/>
                </a:solidFill>
                <a:latin typeface="Times New Roman" panose="02020603050405020304" pitchFamily="18" charset="0"/>
                <a:ea typeface="Times New Roman" panose="02020603050405020304" pitchFamily="18" charset="0"/>
              </a:rPr>
              <a:t>человека</a:t>
            </a: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1400" dirty="0">
                <a:latin typeface="Times New Roman" panose="02020603050405020304" pitchFamily="18" charset="0"/>
                <a:cs typeface="Times New Roman" panose="02020603050405020304" pitchFamily="18" charset="0"/>
              </a:rPr>
              <a:t> </a:t>
            </a:r>
            <a:r>
              <a:rPr lang="ru-RU" sz="1400" dirty="0">
                <a:solidFill>
                  <a:srgbClr val="0070C0"/>
                </a:solidFill>
                <a:latin typeface="Times New Roman" panose="02020603050405020304" pitchFamily="18" charset="0"/>
                <a:cs typeface="Times New Roman" panose="02020603050405020304" pitchFamily="18" charset="0"/>
              </a:rPr>
              <a:t>Стоимость изготовленного изделия в основном определяется затратами на материалы, электроэнергию и оплату труда. Для изготовления изделия потребуются: </a:t>
            </a:r>
          </a:p>
          <a:p>
            <a:r>
              <a:rPr lang="ru-RU" sz="1400" b="1" dirty="0">
                <a:solidFill>
                  <a:srgbClr val="0070C0"/>
                </a:solidFill>
                <a:latin typeface="Times New Roman" panose="02020603050405020304" pitchFamily="18" charset="0"/>
                <a:cs typeface="Times New Roman" panose="02020603050405020304" pitchFamily="18" charset="0"/>
              </a:rPr>
              <a:t>Фанера для выжигания</a:t>
            </a:r>
            <a:r>
              <a:rPr lang="ru-RU" sz="1400" dirty="0">
                <a:solidFill>
                  <a:srgbClr val="0070C0"/>
                </a:solidFill>
                <a:latin typeface="Times New Roman" panose="02020603050405020304" pitchFamily="18" charset="0"/>
                <a:cs typeface="Times New Roman" panose="02020603050405020304" pitchFamily="18" charset="0"/>
              </a:rPr>
              <a:t> (затраты на фанеру не учитываю, т.к. кусок фанеры остался от старой мебели)</a:t>
            </a:r>
          </a:p>
          <a:p>
            <a:r>
              <a:rPr lang="ru-RU" sz="1400" b="1" dirty="0">
                <a:solidFill>
                  <a:srgbClr val="0070C0"/>
                </a:solidFill>
                <a:latin typeface="Times New Roman" panose="02020603050405020304" pitchFamily="18" charset="0"/>
                <a:cs typeface="Times New Roman" panose="02020603050405020304" pitchFamily="18" charset="0"/>
              </a:rPr>
              <a:t>Затраты на электроэнергию</a:t>
            </a:r>
            <a:r>
              <a:rPr lang="ru-RU" sz="1400" dirty="0">
                <a:solidFill>
                  <a:srgbClr val="0070C0"/>
                </a:solidFill>
                <a:latin typeface="Times New Roman" panose="02020603050405020304" pitchFamily="18" charset="0"/>
                <a:cs typeface="Times New Roman" panose="02020603050405020304" pitchFamily="18" charset="0"/>
              </a:rPr>
              <a:t> 1) </a:t>
            </a:r>
            <a:r>
              <a:rPr lang="ru-RU" sz="1400" dirty="0" smtClean="0">
                <a:solidFill>
                  <a:srgbClr val="0070C0"/>
                </a:solidFill>
                <a:latin typeface="Times New Roman" panose="02020603050405020304" pitchFamily="18" charset="0"/>
                <a:cs typeface="Times New Roman" panose="02020603050405020304" pitchFamily="18" charset="0"/>
              </a:rPr>
              <a:t>Поделки </a:t>
            </a:r>
            <a:r>
              <a:rPr lang="ru-RU" sz="1400" dirty="0">
                <a:solidFill>
                  <a:srgbClr val="0070C0"/>
                </a:solidFill>
                <a:latin typeface="Times New Roman" panose="02020603050405020304" pitchFamily="18" charset="0"/>
                <a:cs typeface="Times New Roman" panose="02020603050405020304" pitchFamily="18" charset="0"/>
              </a:rPr>
              <a:t>изготавливается в дневное время, поэтому затраты на освещение не учитываю.  2) Для выжигания необходимо применение электрического прибора мощностью N = 0,03 кВт в течение 48 ч.  Расход электрической энергии: </a:t>
            </a:r>
            <a:r>
              <a:rPr lang="ru-RU" sz="1400" dirty="0" err="1">
                <a:solidFill>
                  <a:srgbClr val="0070C0"/>
                </a:solidFill>
                <a:latin typeface="Times New Roman" panose="02020603050405020304" pitchFamily="18" charset="0"/>
                <a:cs typeface="Times New Roman" panose="02020603050405020304" pitchFamily="18" charset="0"/>
              </a:rPr>
              <a:t>Аэл</a:t>
            </a:r>
            <a:r>
              <a:rPr lang="ru-RU" sz="1400" dirty="0">
                <a:solidFill>
                  <a:srgbClr val="0070C0"/>
                </a:solidFill>
                <a:latin typeface="Times New Roman" panose="02020603050405020304" pitchFamily="18" charset="0"/>
                <a:cs typeface="Times New Roman" panose="02020603050405020304" pitchFamily="18" charset="0"/>
              </a:rPr>
              <a:t> = N  t = 0,03 х 48 = 1,44 </a:t>
            </a:r>
            <a:r>
              <a:rPr lang="ru-RU" sz="1400" dirty="0" err="1">
                <a:solidFill>
                  <a:srgbClr val="0070C0"/>
                </a:solidFill>
                <a:latin typeface="Times New Roman" panose="02020603050405020304" pitchFamily="18" charset="0"/>
                <a:cs typeface="Times New Roman" panose="02020603050405020304" pitchFamily="18" charset="0"/>
              </a:rPr>
              <a:t>кВтч</a:t>
            </a:r>
            <a:r>
              <a:rPr lang="ru-RU" sz="1400" dirty="0">
                <a:solidFill>
                  <a:srgbClr val="0070C0"/>
                </a:solidFill>
                <a:latin typeface="Times New Roman" panose="02020603050405020304" pitchFamily="18" charset="0"/>
                <a:cs typeface="Times New Roman" panose="02020603050405020304" pitchFamily="18" charset="0"/>
              </a:rPr>
              <a:t>. При цене 1 </a:t>
            </a:r>
            <a:r>
              <a:rPr lang="ru-RU" sz="1400" dirty="0" err="1">
                <a:solidFill>
                  <a:srgbClr val="0070C0"/>
                </a:solidFill>
                <a:latin typeface="Times New Roman" panose="02020603050405020304" pitchFamily="18" charset="0"/>
                <a:cs typeface="Times New Roman" panose="02020603050405020304" pitchFamily="18" charset="0"/>
              </a:rPr>
              <a:t>кВтч</a:t>
            </a:r>
            <a:r>
              <a:rPr lang="ru-RU" sz="1400" dirty="0">
                <a:solidFill>
                  <a:srgbClr val="0070C0"/>
                </a:solidFill>
                <a:latin typeface="Times New Roman" panose="02020603050405020304" pitchFamily="18" charset="0"/>
                <a:cs typeface="Times New Roman" panose="02020603050405020304" pitchFamily="18" charset="0"/>
              </a:rPr>
              <a:t> (</a:t>
            </a:r>
            <a:r>
              <a:rPr lang="ru-RU" sz="1400" dirty="0" err="1">
                <a:solidFill>
                  <a:srgbClr val="0070C0"/>
                </a:solidFill>
                <a:latin typeface="Times New Roman" panose="02020603050405020304" pitchFamily="18" charset="0"/>
                <a:cs typeface="Times New Roman" panose="02020603050405020304" pitchFamily="18" charset="0"/>
              </a:rPr>
              <a:t>цэл</a:t>
            </a:r>
            <a:r>
              <a:rPr lang="ru-RU" sz="1400" dirty="0">
                <a:solidFill>
                  <a:srgbClr val="0070C0"/>
                </a:solidFill>
                <a:latin typeface="Times New Roman" panose="02020603050405020304" pitchFamily="18" charset="0"/>
                <a:cs typeface="Times New Roman" panose="02020603050405020304" pitchFamily="18" charset="0"/>
              </a:rPr>
              <a:t>) 1,18 </a:t>
            </a:r>
            <a:r>
              <a:rPr lang="ru-RU" sz="1400" dirty="0" err="1">
                <a:solidFill>
                  <a:srgbClr val="0070C0"/>
                </a:solidFill>
                <a:latin typeface="Times New Roman" panose="02020603050405020304" pitchFamily="18" charset="0"/>
                <a:cs typeface="Times New Roman" panose="02020603050405020304" pitchFamily="18" charset="0"/>
              </a:rPr>
              <a:t>руб</a:t>
            </a:r>
            <a:r>
              <a:rPr lang="ru-RU" sz="1400" dirty="0">
                <a:solidFill>
                  <a:srgbClr val="0070C0"/>
                </a:solidFill>
                <a:latin typeface="Times New Roman" panose="02020603050405020304" pitchFamily="18" charset="0"/>
                <a:cs typeface="Times New Roman" panose="02020603050405020304" pitchFamily="18" charset="0"/>
              </a:rPr>
              <a:t>,  затраты на электроэнергию составят:  </a:t>
            </a:r>
            <a:r>
              <a:rPr lang="ru-RU" sz="1400" dirty="0" err="1">
                <a:solidFill>
                  <a:srgbClr val="0070C0"/>
                </a:solidFill>
                <a:latin typeface="Times New Roman" panose="02020603050405020304" pitchFamily="18" charset="0"/>
                <a:cs typeface="Times New Roman" panose="02020603050405020304" pitchFamily="18" charset="0"/>
              </a:rPr>
              <a:t>Сэл</a:t>
            </a:r>
            <a:r>
              <a:rPr lang="ru-RU" sz="1400" dirty="0">
                <a:solidFill>
                  <a:srgbClr val="0070C0"/>
                </a:solidFill>
                <a:latin typeface="Times New Roman" panose="02020603050405020304" pitchFamily="18" charset="0"/>
                <a:cs typeface="Times New Roman" panose="02020603050405020304" pitchFamily="18" charset="0"/>
              </a:rPr>
              <a:t> = </a:t>
            </a:r>
            <a:r>
              <a:rPr lang="ru-RU" sz="1400" dirty="0" err="1">
                <a:solidFill>
                  <a:srgbClr val="0070C0"/>
                </a:solidFill>
                <a:latin typeface="Times New Roman" panose="02020603050405020304" pitchFamily="18" charset="0"/>
                <a:cs typeface="Times New Roman" panose="02020603050405020304" pitchFamily="18" charset="0"/>
              </a:rPr>
              <a:t>Aэл</a:t>
            </a:r>
            <a:r>
              <a:rPr lang="ru-RU" sz="1400" dirty="0">
                <a:solidFill>
                  <a:srgbClr val="0070C0"/>
                </a:solidFill>
                <a:latin typeface="Times New Roman" panose="02020603050405020304" pitchFamily="18" charset="0"/>
                <a:cs typeface="Times New Roman" panose="02020603050405020304" pitchFamily="18" charset="0"/>
              </a:rPr>
              <a:t>  </a:t>
            </a:r>
            <a:r>
              <a:rPr lang="ru-RU" sz="1400" dirty="0" err="1">
                <a:solidFill>
                  <a:srgbClr val="0070C0"/>
                </a:solidFill>
                <a:latin typeface="Times New Roman" panose="02020603050405020304" pitchFamily="18" charset="0"/>
                <a:cs typeface="Times New Roman" panose="02020603050405020304" pitchFamily="18" charset="0"/>
              </a:rPr>
              <a:t>цэл</a:t>
            </a:r>
            <a:r>
              <a:rPr lang="ru-RU" sz="1400" dirty="0">
                <a:solidFill>
                  <a:srgbClr val="0070C0"/>
                </a:solidFill>
                <a:latin typeface="Times New Roman" panose="02020603050405020304" pitchFamily="18" charset="0"/>
                <a:cs typeface="Times New Roman" panose="02020603050405020304" pitchFamily="18" charset="0"/>
              </a:rPr>
              <a:t> = 1,44 х 1,18 руб.= 1,6992 руб. ≈1,70 руб.</a:t>
            </a:r>
          </a:p>
          <a:p>
            <a:r>
              <a:rPr lang="ru-RU" sz="1400" b="1" i="1" dirty="0">
                <a:solidFill>
                  <a:srgbClr val="0070C0"/>
                </a:solidFill>
                <a:latin typeface="Times New Roman" panose="02020603050405020304" pitchFamily="18" charset="0"/>
                <a:cs typeface="Times New Roman" panose="02020603050405020304" pitchFamily="18" charset="0"/>
              </a:rPr>
              <a:t>Условная оплата труда</a:t>
            </a:r>
            <a:r>
              <a:rPr lang="ru-RU" sz="1400" dirty="0">
                <a:solidFill>
                  <a:srgbClr val="0070C0"/>
                </a:solidFill>
                <a:latin typeface="Times New Roman" panose="02020603050405020304" pitchFamily="18" charset="0"/>
                <a:cs typeface="Times New Roman" panose="02020603050405020304" pitchFamily="18" charset="0"/>
              </a:rPr>
              <a:t> за 1ч работ по выжиганию для непрофессионала (</a:t>
            </a:r>
            <a:r>
              <a:rPr lang="ru-RU" sz="1400" dirty="0" err="1">
                <a:solidFill>
                  <a:srgbClr val="0070C0"/>
                </a:solidFill>
                <a:latin typeface="Times New Roman" panose="02020603050405020304" pitchFamily="18" charset="0"/>
                <a:cs typeface="Times New Roman" panose="02020603050405020304" pitchFamily="18" charset="0"/>
              </a:rPr>
              <a:t>kв</a:t>
            </a:r>
            <a:r>
              <a:rPr lang="ru-RU" sz="1400" dirty="0">
                <a:solidFill>
                  <a:srgbClr val="0070C0"/>
                </a:solidFill>
                <a:latin typeface="Times New Roman" panose="02020603050405020304" pitchFamily="18" charset="0"/>
                <a:cs typeface="Times New Roman" panose="02020603050405020304" pitchFamily="18" charset="0"/>
              </a:rPr>
              <a:t>) равна 50 руб. </a:t>
            </a:r>
            <a:r>
              <a:rPr lang="ru-RU" sz="1400" dirty="0" smtClean="0">
                <a:solidFill>
                  <a:srgbClr val="0070C0"/>
                </a:solidFill>
                <a:latin typeface="Times New Roman" panose="02020603050405020304" pitchFamily="18" charset="0"/>
                <a:cs typeface="Times New Roman" panose="02020603050405020304" pitchFamily="18" charset="0"/>
              </a:rPr>
              <a:t>Общие </a:t>
            </a:r>
            <a:r>
              <a:rPr lang="ru-RU" sz="1400" dirty="0">
                <a:solidFill>
                  <a:srgbClr val="0070C0"/>
                </a:solidFill>
                <a:latin typeface="Times New Roman" panose="02020603050405020304" pitchFamily="18" charset="0"/>
                <a:cs typeface="Times New Roman" panose="02020603050405020304" pitchFamily="18" charset="0"/>
              </a:rPr>
              <a:t>затраты на повременную оплату труда по выжиганию за 48 ч работы (</a:t>
            </a:r>
            <a:r>
              <a:rPr lang="ru-RU" sz="1400" dirty="0" err="1">
                <a:solidFill>
                  <a:srgbClr val="0070C0"/>
                </a:solidFill>
                <a:latin typeface="Times New Roman" panose="02020603050405020304" pitchFamily="18" charset="0"/>
                <a:cs typeface="Times New Roman" panose="02020603050405020304" pitchFamily="18" charset="0"/>
              </a:rPr>
              <a:t>Cв</a:t>
            </a:r>
            <a:r>
              <a:rPr lang="ru-RU" sz="1400" dirty="0">
                <a:solidFill>
                  <a:srgbClr val="0070C0"/>
                </a:solidFill>
                <a:latin typeface="Times New Roman" panose="02020603050405020304" pitchFamily="18" charset="0"/>
                <a:cs typeface="Times New Roman" panose="02020603050405020304" pitchFamily="18" charset="0"/>
              </a:rPr>
              <a:t>) составят:  </a:t>
            </a:r>
            <a:r>
              <a:rPr lang="ru-RU" sz="1400" dirty="0" err="1">
                <a:solidFill>
                  <a:srgbClr val="0070C0"/>
                </a:solidFill>
                <a:latin typeface="Times New Roman" panose="02020603050405020304" pitchFamily="18" charset="0"/>
                <a:cs typeface="Times New Roman" panose="02020603050405020304" pitchFamily="18" charset="0"/>
              </a:rPr>
              <a:t>Сз</a:t>
            </a:r>
            <a:r>
              <a:rPr lang="ru-RU" sz="1400" dirty="0">
                <a:solidFill>
                  <a:srgbClr val="0070C0"/>
                </a:solidFill>
                <a:latin typeface="Times New Roman" panose="02020603050405020304" pitchFamily="18" charset="0"/>
                <a:cs typeface="Times New Roman" panose="02020603050405020304" pitchFamily="18" charset="0"/>
              </a:rPr>
              <a:t>= </a:t>
            </a:r>
            <a:r>
              <a:rPr lang="ru-RU" sz="1400" dirty="0" err="1">
                <a:solidFill>
                  <a:srgbClr val="0070C0"/>
                </a:solidFill>
                <a:latin typeface="Times New Roman" panose="02020603050405020304" pitchFamily="18" charset="0"/>
                <a:cs typeface="Times New Roman" panose="02020603050405020304" pitchFamily="18" charset="0"/>
              </a:rPr>
              <a:t>Cв</a:t>
            </a:r>
            <a:r>
              <a:rPr lang="ru-RU" sz="1400" dirty="0">
                <a:solidFill>
                  <a:srgbClr val="0070C0"/>
                </a:solidFill>
                <a:latin typeface="Times New Roman" panose="02020603050405020304" pitchFamily="18" charset="0"/>
                <a:cs typeface="Times New Roman" panose="02020603050405020304" pitchFamily="18" charset="0"/>
              </a:rPr>
              <a:t> х </a:t>
            </a:r>
            <a:r>
              <a:rPr lang="ru-RU" sz="1400" dirty="0" err="1">
                <a:solidFill>
                  <a:srgbClr val="0070C0"/>
                </a:solidFill>
                <a:latin typeface="Times New Roman" panose="02020603050405020304" pitchFamily="18" charset="0"/>
                <a:cs typeface="Times New Roman" panose="02020603050405020304" pitchFamily="18" charset="0"/>
              </a:rPr>
              <a:t>Сэл</a:t>
            </a:r>
            <a:r>
              <a:rPr lang="ru-RU" sz="1400" dirty="0">
                <a:solidFill>
                  <a:srgbClr val="0070C0"/>
                </a:solidFill>
                <a:latin typeface="Times New Roman" panose="02020603050405020304" pitchFamily="18" charset="0"/>
                <a:cs typeface="Times New Roman" panose="02020603050405020304" pitchFamily="18" charset="0"/>
              </a:rPr>
              <a:t> = 2.400р. Себестоимость изделия: С= </a:t>
            </a:r>
            <a:r>
              <a:rPr lang="ru-RU" sz="1400" dirty="0" err="1">
                <a:solidFill>
                  <a:srgbClr val="0070C0"/>
                </a:solidFill>
                <a:latin typeface="Times New Roman" panose="02020603050405020304" pitchFamily="18" charset="0"/>
                <a:cs typeface="Times New Roman" panose="02020603050405020304" pitchFamily="18" charset="0"/>
              </a:rPr>
              <a:t>Cэл</a:t>
            </a:r>
            <a:r>
              <a:rPr lang="ru-RU" sz="1400" dirty="0">
                <a:solidFill>
                  <a:srgbClr val="0070C0"/>
                </a:solidFill>
                <a:latin typeface="Times New Roman" panose="02020603050405020304" pitchFamily="18" charset="0"/>
                <a:cs typeface="Times New Roman" panose="02020603050405020304" pitchFamily="18" charset="0"/>
              </a:rPr>
              <a:t> + </a:t>
            </a:r>
            <a:r>
              <a:rPr lang="ru-RU" sz="1400" dirty="0" err="1">
                <a:solidFill>
                  <a:srgbClr val="0070C0"/>
                </a:solidFill>
                <a:latin typeface="Times New Roman" panose="02020603050405020304" pitchFamily="18" charset="0"/>
                <a:cs typeface="Times New Roman" panose="02020603050405020304" pitchFamily="18" charset="0"/>
              </a:rPr>
              <a:t>Cз</a:t>
            </a:r>
            <a:r>
              <a:rPr lang="ru-RU" sz="1400" dirty="0">
                <a:solidFill>
                  <a:srgbClr val="0070C0"/>
                </a:solidFill>
                <a:latin typeface="Times New Roman" panose="02020603050405020304" pitchFamily="18" charset="0"/>
                <a:cs typeface="Times New Roman" panose="02020603050405020304" pitchFamily="18" charset="0"/>
              </a:rPr>
              <a:t> = 1.70 + 2.400 = 2.401,70 руб. Без учета заработной платы, которую я себе не плачу себестоимость панно равна 1.70 руб.</a:t>
            </a:r>
          </a:p>
          <a:p>
            <a:r>
              <a:rPr lang="ru-RU" sz="1400" dirty="0" smtClean="0">
                <a:solidFill>
                  <a:srgbClr val="0070C0"/>
                </a:solidFill>
                <a:latin typeface="Times New Roman" panose="02020603050405020304" pitchFamily="18" charset="0"/>
                <a:cs typeface="Times New Roman" panose="02020603050405020304" pitchFamily="18" charset="0"/>
              </a:rPr>
              <a:t>     Учитывая</a:t>
            </a:r>
            <a:r>
              <a:rPr lang="ru-RU" sz="1400" dirty="0">
                <a:solidFill>
                  <a:srgbClr val="0070C0"/>
                </a:solidFill>
                <a:latin typeface="Times New Roman" panose="02020603050405020304" pitchFamily="18" charset="0"/>
                <a:cs typeface="Times New Roman" panose="02020603050405020304" pitchFamily="18" charset="0"/>
              </a:rPr>
              <a:t>, что аналогичные изделия в продаже отсутствуют, можно сравнить себестоимость панно с ценой разделочных досок, которая, в зависимости от наличия и вида отделки, составляет 50-100 руб., и прийти к выводу, что: а) изготовление панно для собственных нужд очень выгодно; б) производство панно экономически обосновано, реализация - реально возможна.</a:t>
            </a:r>
          </a:p>
          <a:p>
            <a:pPr>
              <a:lnSpc>
                <a:spcPct val="150000"/>
              </a:lnSpc>
              <a:spcAft>
                <a:spcPts val="0"/>
              </a:spcAft>
            </a:pPr>
            <a:endParaRPr lang="ru-RU" sz="1400" dirty="0">
              <a:solidFill>
                <a:srgbClr val="0070C0"/>
              </a:solidFill>
              <a:latin typeface="Times New Roman" panose="02020603050405020304" pitchFamily="18" charset="0"/>
              <a:cs typeface="Times New Roman" panose="02020603050405020304" pitchFamily="18" charset="0"/>
            </a:endParaRPr>
          </a:p>
        </p:txBody>
      </p:sp>
      <p:pic>
        <p:nvPicPr>
          <p:cNvPr id="3" name="Рисунок 2" descr="C:\Users\User\Desktop\1479098845163046608.jpg"/>
          <p:cNvPicPr/>
          <p:nvPr/>
        </p:nvPicPr>
        <p:blipFill>
          <a:blip r:embed="rId2">
            <a:extLst>
              <a:ext uri="{28A0092B-C50C-407E-A947-70E740481C1C}">
                <a14:useLocalDpi xmlns:a14="http://schemas.microsoft.com/office/drawing/2010/main" val="0"/>
              </a:ext>
            </a:extLst>
          </a:blip>
          <a:srcRect/>
          <a:stretch>
            <a:fillRect/>
          </a:stretch>
        </p:blipFill>
        <p:spPr bwMode="auto">
          <a:xfrm>
            <a:off x="8263644" y="1555401"/>
            <a:ext cx="2537460" cy="3806190"/>
          </a:xfrm>
          <a:prstGeom prst="rect">
            <a:avLst/>
          </a:prstGeom>
          <a:noFill/>
          <a:ln>
            <a:noFill/>
          </a:ln>
        </p:spPr>
      </p:pic>
    </p:spTree>
    <p:extLst>
      <p:ext uri="{BB962C8B-B14F-4D97-AF65-F5344CB8AC3E}">
        <p14:creationId xmlns:p14="http://schemas.microsoft.com/office/powerpoint/2010/main" val="410339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dirty="0" smtClean="0">
                <a:solidFill>
                  <a:srgbClr val="C00000"/>
                </a:solidFill>
                <a:latin typeface="Times New Roman" panose="02020603050405020304" pitchFamily="18" charset="0"/>
                <a:cs typeface="Times New Roman" panose="02020603050405020304" pitchFamily="18" charset="0"/>
              </a:rPr>
              <a:t>3 этап-итоговый</a:t>
            </a:r>
            <a:endParaRPr lang="ru-RU" sz="3200"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1224117"/>
            <a:ext cx="8596668" cy="4817246"/>
          </a:xfrm>
        </p:spPr>
        <p:txBody>
          <a:bodyPr>
            <a:noAutofit/>
          </a:bodyPr>
          <a:lstStyle/>
          <a:p>
            <a:pPr marL="0" indent="0">
              <a:spcAft>
                <a:spcPts val="750"/>
              </a:spcAft>
              <a:buNone/>
            </a:pPr>
            <a:r>
              <a:rPr lang="ru-RU" sz="1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Самооценка</a:t>
            </a:r>
            <a:endPar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75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При выполнении проекта я использовал полученные теоретические и практически навыки на занятиях по выжигание.</a:t>
            </a:r>
          </a:p>
          <a:p>
            <a:pPr>
              <a:spcAft>
                <a:spcPts val="75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Технология изготовления картины в технике выжигания по дереву</a:t>
            </a:r>
          </a:p>
          <a:p>
            <a:pPr>
              <a:spcAft>
                <a:spcPts val="75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достаточно проста и не требует дорогостоящих материалов и инструментов.</a:t>
            </a:r>
          </a:p>
          <a:p>
            <a:pPr>
              <a:spcAft>
                <a:spcPts val="75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 дальнейшем я планирую заниматься творчеством, изучать новые техники и привлекать к этому наших сверстников</a:t>
            </a:r>
            <a:r>
              <a:rPr lang="ru-RU" sz="1600"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a:t>
            </a:r>
          </a:p>
          <a:p>
            <a:r>
              <a:rPr lang="ru-RU" sz="1600" dirty="0">
                <a:solidFill>
                  <a:srgbClr val="0070C0"/>
                </a:solidFill>
                <a:latin typeface="Times New Roman" panose="02020603050405020304" pitchFamily="18" charset="0"/>
                <a:cs typeface="Times New Roman" panose="02020603050405020304" pitchFamily="18" charset="0"/>
              </a:rPr>
              <a:t>Я сделал красивое панно. Мне оно нравится, я повешу его на стенку в своей комнате. Но это ещё не всё. Во-первых, мне понравилось выжигать, а во-вторых, я пофантазирую и обязательно сделаю ещё одно панно, чтобы подарить маме на день рождения.</a:t>
            </a:r>
          </a:p>
          <a:p>
            <a:r>
              <a:rPr lang="ru-RU" sz="1600" dirty="0">
                <a:solidFill>
                  <a:srgbClr val="0070C0"/>
                </a:solidFill>
                <a:latin typeface="Times New Roman" panose="02020603050405020304" pitchFamily="18" charset="0"/>
                <a:cs typeface="Times New Roman" panose="02020603050405020304" pitchFamily="18" charset="0"/>
              </a:rPr>
              <a:t>Любой творческий проект дает возможность для раскрытия способностей.</a:t>
            </a:r>
          </a:p>
          <a:p>
            <a:r>
              <a:rPr lang="ru-RU" sz="1600" dirty="0">
                <a:solidFill>
                  <a:srgbClr val="0070C0"/>
                </a:solidFill>
                <a:latin typeface="Times New Roman" panose="02020603050405020304" pitchFamily="18" charset="0"/>
                <a:cs typeface="Times New Roman" panose="02020603050405020304" pitchFamily="18" charset="0"/>
              </a:rPr>
              <a:t>Я доволен результатами моего труда.</a:t>
            </a:r>
          </a:p>
          <a:p>
            <a:r>
              <a:rPr lang="ru-RU" sz="1600" dirty="0">
                <a:solidFill>
                  <a:srgbClr val="0070C0"/>
                </a:solidFill>
                <a:latin typeface="Times New Roman" panose="02020603050405020304" pitchFamily="18" charset="0"/>
                <a:cs typeface="Times New Roman" panose="02020603050405020304" pitchFamily="18" charset="0"/>
              </a:rPr>
              <a:t> Считаю, что поставленная цель достигнута</a:t>
            </a:r>
            <a:r>
              <a:rPr lang="ru-RU" sz="1600" dirty="0" smtClean="0">
                <a:solidFill>
                  <a:srgbClr val="0070C0"/>
                </a:solidFill>
                <a:latin typeface="Times New Roman" panose="02020603050405020304" pitchFamily="18" charset="0"/>
                <a:cs typeface="Times New Roman" panose="02020603050405020304" pitchFamily="18" charset="0"/>
              </a:rPr>
              <a:t>.</a:t>
            </a:r>
          </a:p>
          <a:p>
            <a:r>
              <a:rPr lang="ru-RU" sz="1600" dirty="0">
                <a:solidFill>
                  <a:srgbClr val="0070C0"/>
                </a:solidFill>
                <a:latin typeface="Times New Roman" panose="02020603050405020304" pitchFamily="18" charset="0"/>
                <a:cs typeface="Times New Roman" panose="02020603050405020304" pitchFamily="18" charset="0"/>
              </a:rPr>
              <a:t>Примерное время на изготовление </a:t>
            </a:r>
            <a:r>
              <a:rPr lang="ru-RU" sz="1600" dirty="0" smtClean="0">
                <a:solidFill>
                  <a:srgbClr val="0070C0"/>
                </a:solidFill>
                <a:latin typeface="Times New Roman" panose="02020603050405020304" pitchFamily="18" charset="0"/>
                <a:cs typeface="Times New Roman" panose="02020603050405020304" pitchFamily="18" charset="0"/>
              </a:rPr>
              <a:t>панно  </a:t>
            </a:r>
            <a:r>
              <a:rPr lang="ru-RU" sz="1600" dirty="0">
                <a:solidFill>
                  <a:srgbClr val="0070C0"/>
                </a:solidFill>
                <a:latin typeface="Times New Roman" panose="02020603050405020304" pitchFamily="18" charset="0"/>
                <a:cs typeface="Times New Roman" panose="02020603050405020304" pitchFamily="18" charset="0"/>
              </a:rPr>
              <a:t>– 12 часов. Технология изготовления изделия достаточно проста и не требует дорогостоящих материалов и инструментов.</a:t>
            </a:r>
          </a:p>
          <a:p>
            <a:endParaRPr lang="ru-RU" sz="16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32340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C00000"/>
                </a:solidFill>
                <a:latin typeface="Times New Roman" panose="02020603050405020304" pitchFamily="18" charset="0"/>
                <a:cs typeface="Times New Roman" panose="02020603050405020304" pitchFamily="18" charset="0"/>
              </a:rPr>
              <a:t>Заключение</a:t>
            </a:r>
            <a:endParaRPr lang="ru-RU"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7334" y="1327355"/>
            <a:ext cx="8596668" cy="4714007"/>
          </a:xfrm>
        </p:spPr>
        <p:txBody>
          <a:bodyPr>
            <a:normAutofit fontScale="25000" lnSpcReduction="20000"/>
          </a:bodyPr>
          <a:lstStyle/>
          <a:p>
            <a:endParaRPr lang="ru-RU" sz="5600" dirty="0">
              <a:latin typeface="Times New Roman" panose="02020603050405020304" pitchFamily="18" charset="0"/>
              <a:cs typeface="Times New Roman" panose="02020603050405020304" pitchFamily="18" charset="0"/>
            </a:endParaRPr>
          </a:p>
          <a:p>
            <a:r>
              <a:rPr lang="ru-RU" sz="5600" b="1" dirty="0">
                <a:solidFill>
                  <a:srgbClr val="0070C0"/>
                </a:solidFill>
                <a:latin typeface="Times New Roman" panose="02020603050405020304" pitchFamily="18" charset="0"/>
                <a:cs typeface="Times New Roman" panose="02020603050405020304" pitchFamily="18" charset="0"/>
              </a:rPr>
              <a:t>При работе над </a:t>
            </a:r>
            <a:r>
              <a:rPr lang="ru-RU" sz="5600" b="1" dirty="0" smtClean="0">
                <a:solidFill>
                  <a:srgbClr val="0070C0"/>
                </a:solidFill>
                <a:latin typeface="Times New Roman" panose="02020603050405020304" pitchFamily="18" charset="0"/>
                <a:cs typeface="Times New Roman" panose="02020603050405020304" pitchFamily="18" charset="0"/>
              </a:rPr>
              <a:t>проектом «Способы выжигания по дереву» </a:t>
            </a:r>
            <a:r>
              <a:rPr lang="ru-RU" sz="5600" b="1" dirty="0">
                <a:solidFill>
                  <a:srgbClr val="0070C0"/>
                </a:solidFill>
                <a:latin typeface="Times New Roman" panose="02020603050405020304" pitchFamily="18" charset="0"/>
                <a:cs typeface="Times New Roman" panose="02020603050405020304" pitchFamily="18" charset="0"/>
              </a:rPr>
              <a:t>решены все поставленные задачи:</a:t>
            </a:r>
            <a:r>
              <a:rPr lang="ru-RU" sz="5600" dirty="0">
                <a:solidFill>
                  <a:srgbClr val="0070C0"/>
                </a:solidFill>
                <a:latin typeface="Times New Roman" panose="02020603050405020304" pitchFamily="18" charset="0"/>
                <a:cs typeface="Times New Roman" panose="02020603050405020304" pitchFamily="18" charset="0"/>
              </a:rPr>
              <a:t> </a:t>
            </a:r>
          </a:p>
          <a:p>
            <a:r>
              <a:rPr lang="ru-RU" sz="5600" dirty="0">
                <a:solidFill>
                  <a:srgbClr val="0070C0"/>
                </a:solidFill>
                <a:latin typeface="Times New Roman" panose="02020603050405020304" pitchFamily="18" charset="0"/>
                <a:cs typeface="Times New Roman" panose="02020603050405020304" pitchFamily="18" charset="0"/>
              </a:rPr>
              <a:t> -разработано экономичное, технологичное декоративно-прикладное изделия из фанеры;  </a:t>
            </a:r>
          </a:p>
          <a:p>
            <a:r>
              <a:rPr lang="ru-RU" sz="5600" dirty="0">
                <a:solidFill>
                  <a:srgbClr val="0070C0"/>
                </a:solidFill>
                <a:latin typeface="Times New Roman" panose="02020603050405020304" pitchFamily="18" charset="0"/>
                <a:cs typeface="Times New Roman" panose="02020603050405020304" pitchFamily="18" charset="0"/>
              </a:rPr>
              <a:t>-разработан несложный технологический процесс изготовления панно на основе изученных технологий обработки древесины с применением инструментов и приспособлений, имеющихся в школьной мастерской и в домашних условиях;  </a:t>
            </a:r>
          </a:p>
          <a:p>
            <a:r>
              <a:rPr lang="ru-RU" sz="5600" dirty="0">
                <a:solidFill>
                  <a:srgbClr val="0070C0"/>
                </a:solidFill>
                <a:latin typeface="Times New Roman" panose="02020603050405020304" pitchFamily="18" charset="0"/>
                <a:cs typeface="Times New Roman" panose="02020603050405020304" pitchFamily="18" charset="0"/>
              </a:rPr>
              <a:t>- изготовлено изделие согласно разработанной технической документации за ограниченное время. Поэтому считаю, что цель по разработке и изготовлению из фанеры красивого и недорогого панно достигнута.</a:t>
            </a:r>
          </a:p>
          <a:p>
            <a:r>
              <a:rPr lang="ru-RU" sz="5600" dirty="0">
                <a:solidFill>
                  <a:srgbClr val="0070C0"/>
                </a:solidFill>
                <a:latin typeface="Times New Roman" panose="02020603050405020304" pitchFamily="18" charset="0"/>
                <a:cs typeface="Times New Roman" panose="02020603050405020304" pitchFamily="18" charset="0"/>
              </a:rPr>
              <a:t>Практическая значимость изделия состоит в применении панно в декоративных целях. Кроме того, при желании можно организовать производство и реализацию подобной продукции на кружке в школе.</a:t>
            </a:r>
          </a:p>
          <a:p>
            <a:r>
              <a:rPr lang="ru-RU" sz="5600" dirty="0">
                <a:solidFill>
                  <a:srgbClr val="0070C0"/>
                </a:solidFill>
                <a:latin typeface="Times New Roman" panose="02020603050405020304" pitchFamily="18" charset="0"/>
                <a:cs typeface="Times New Roman" panose="02020603050405020304" pitchFamily="18" charset="0"/>
              </a:rPr>
              <a:t>Однако в дальнейшем в конструкцию и технологию изготовления панно можно было бы внести некоторые изменения: </a:t>
            </a:r>
          </a:p>
          <a:p>
            <a:r>
              <a:rPr lang="ru-RU" sz="5600" dirty="0">
                <a:solidFill>
                  <a:srgbClr val="0070C0"/>
                </a:solidFill>
                <a:latin typeface="Times New Roman" panose="02020603050405020304" pitchFamily="18" charset="0"/>
                <a:cs typeface="Times New Roman" panose="02020603050405020304" pitchFamily="18" charset="0"/>
              </a:rPr>
              <a:t> -применить технологию глубокого выжигания;</a:t>
            </a:r>
          </a:p>
          <a:p>
            <a:r>
              <a:rPr lang="ru-RU" sz="5600" dirty="0">
                <a:solidFill>
                  <a:srgbClr val="0070C0"/>
                </a:solidFill>
                <a:latin typeface="Times New Roman" panose="02020603050405020304" pitchFamily="18" charset="0"/>
                <a:cs typeface="Times New Roman" panose="02020603050405020304" pitchFamily="18" charset="0"/>
              </a:rPr>
              <a:t>- применить для придания выразительности картине акварельные краски.</a:t>
            </a:r>
          </a:p>
          <a:p>
            <a:r>
              <a:rPr lang="ru-RU" sz="5600" b="1" dirty="0">
                <a:solidFill>
                  <a:srgbClr val="0070C0"/>
                </a:solidFill>
                <a:latin typeface="Times New Roman" panose="02020603050405020304" pitchFamily="18" charset="0"/>
                <a:cs typeface="Times New Roman" panose="02020603050405020304" pitchFamily="18" charset="0"/>
              </a:rPr>
              <a:t>Результаты, полученные в ходе выполнения проекта, показывают возможность массового производства и реализации </a:t>
            </a:r>
            <a:r>
              <a:rPr lang="ru-RU" sz="5600" b="1" dirty="0" smtClean="0">
                <a:solidFill>
                  <a:srgbClr val="0070C0"/>
                </a:solidFill>
                <a:latin typeface="Times New Roman" panose="02020603050405020304" pitchFamily="18" charset="0"/>
                <a:cs typeface="Times New Roman" panose="02020603050405020304" pitchFamily="18" charset="0"/>
              </a:rPr>
              <a:t>поделок.</a:t>
            </a:r>
            <a:r>
              <a:rPr lang="ru-RU" sz="5600" b="1" dirty="0">
                <a:solidFill>
                  <a:srgbClr val="0070C0"/>
                </a:solidFill>
                <a:latin typeface="Times New Roman" panose="02020603050405020304" pitchFamily="18" charset="0"/>
                <a:cs typeface="Times New Roman" panose="02020603050405020304" pitchFamily="18" charset="0"/>
              </a:rPr>
              <a:t>  Разработанную техническую документацию можно использовать на уроках технологии и в кружках технического творчества.</a:t>
            </a:r>
          </a:p>
          <a:p>
            <a:r>
              <a:rPr lang="ru-RU" sz="5600" dirty="0">
                <a:solidFill>
                  <a:srgbClr val="0070C0"/>
                </a:solidFill>
                <a:latin typeface="Times New Roman" panose="02020603050405020304" pitchFamily="18" charset="0"/>
                <a:cs typeface="Times New Roman" panose="02020603050405020304" pitchFamily="18" charset="0"/>
              </a:rPr>
              <a:t>Меня увлек столь кропотливый и интересный процесс выжигания, за которым можно провести очень много времени. Причем провести это время с пользой и большим удовольствием. Рекомендую всем обязательно попробовать себя в этом необычном деле. </a:t>
            </a:r>
            <a:r>
              <a:rPr lang="ru-RU" sz="5600" dirty="0">
                <a:latin typeface="Times New Roman" panose="02020603050405020304" pitchFamily="18" charset="0"/>
                <a:cs typeface="Times New Roman" panose="02020603050405020304" pitchFamily="18" charset="0"/>
              </a:rPr>
              <a:t/>
            </a:r>
            <a:br>
              <a:rPr lang="ru-RU" sz="5600" dirty="0">
                <a:latin typeface="Times New Roman" panose="02020603050405020304" pitchFamily="18" charset="0"/>
                <a:cs typeface="Times New Roman" panose="02020603050405020304" pitchFamily="18" charset="0"/>
              </a:rPr>
            </a:br>
            <a:endParaRPr lang="ru-RU" sz="5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46828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78426" y="279420"/>
            <a:ext cx="8465574" cy="6873677"/>
          </a:xfrm>
          <a:prstGeom prst="rect">
            <a:avLst/>
          </a:prstGeom>
        </p:spPr>
        <p:txBody>
          <a:bodyPr wrap="square">
            <a:spAutoFit/>
          </a:bodyPr>
          <a:lstStyle/>
          <a:p>
            <a:pPr>
              <a:lnSpc>
                <a:spcPts val="1575"/>
              </a:lnSpc>
              <a:spcAft>
                <a:spcPts val="0"/>
              </a:spcAft>
            </a:pPr>
            <a:r>
              <a:rPr lang="ru-RU" b="1" dirty="0" smtClean="0">
                <a:solidFill>
                  <a:srgbClr val="000000"/>
                </a:solidFill>
                <a:latin typeface="Times New Roman" panose="02020603050405020304" pitchFamily="18" charset="0"/>
                <a:ea typeface="Times New Roman" panose="02020603050405020304" pitchFamily="18" charset="0"/>
              </a:rPr>
              <a:t>   </a:t>
            </a:r>
            <a:r>
              <a:rPr lang="ru-RU" sz="20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При </a:t>
            </a:r>
            <a:r>
              <a:rPr lang="ru-RU"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работе над проектом  </a:t>
            </a:r>
            <a:r>
              <a:rPr lang="ru-RU" sz="20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«Способы выжигания по дереву» </a:t>
            </a:r>
            <a:r>
              <a:rPr lang="ru-RU" sz="20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решены все поставленные задачи:</a:t>
            </a:r>
            <a:r>
              <a:rPr lang="ru-RU" sz="20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-разработано экономичное, технологичное декоративно-прикладное изделия из фанеры;  </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-разработан несложный технологический процесс изготовления панно на основе изученных технологий обработки древесины с применением инструментов и приспособлений, имеющихся в школьной мастерской и в домашних условиях;  </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изготовлено изделие согласно разработанной технической документации за ограниченное время. Поэтому считаю, что цель по разработке и изготовлению из фанеры красивого и недорогого панно достигнута.</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Практическая значимость изделия состоит в применении панно в декоративных целях. Кроме того, при желании можно организовать производство и реализацию подобной продукции на кружке в школе.</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Однако в дальнейшем в конструкцию и технологию изготовления панно можно было бы внести некоторые изменения: </a:t>
            </a:r>
          </a:p>
          <a:p>
            <a:pPr>
              <a:lnSpc>
                <a:spcPct val="150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-применить технологию глубокого выжигания;</a:t>
            </a:r>
          </a:p>
          <a:p>
            <a:pPr>
              <a:lnSpc>
                <a:spcPct val="150000"/>
              </a:lnSpc>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применить для придания выразительности картине акварельные краски.</a:t>
            </a:r>
            <a:endPar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Результаты</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полученные в ходе выполнения проекта, показывают возможность массового производства и реализации панно.  Разработанную техническую документацию можно использовать на уроках технологии и в кружках технического творчества.</a:t>
            </a:r>
          </a:p>
          <a:p>
            <a:r>
              <a:rPr lang="ru-RU" sz="1200" dirty="0">
                <a:solidFill>
                  <a:srgbClr val="181818"/>
                </a:solidFill>
                <a:latin typeface="Arial" panose="020B0604020202020204" pitchFamily="34" charset="0"/>
                <a:ea typeface="Times New Roman" panose="02020603050405020304" pitchFamily="18" charset="0"/>
              </a:rPr>
              <a:t/>
            </a:r>
            <a:br>
              <a:rPr lang="ru-RU" sz="1200" dirty="0">
                <a:solidFill>
                  <a:srgbClr val="181818"/>
                </a:solidFill>
                <a:latin typeface="Arial" panose="020B0604020202020204" pitchFamily="34" charset="0"/>
                <a:ea typeface="Times New Roman" panose="02020603050405020304" pitchFamily="18" charset="0"/>
              </a:rPr>
            </a:br>
            <a:endParaRPr lang="ru-RU" dirty="0"/>
          </a:p>
        </p:txBody>
      </p:sp>
    </p:spTree>
    <p:extLst>
      <p:ext uri="{BB962C8B-B14F-4D97-AF65-F5344CB8AC3E}">
        <p14:creationId xmlns:p14="http://schemas.microsoft.com/office/powerpoint/2010/main" val="1519190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6887" y="-775219"/>
            <a:ext cx="10260281" cy="7913192"/>
          </a:xfrm>
          <a:prstGeom prst="rect">
            <a:avLst/>
          </a:prstGeom>
        </p:spPr>
        <p:txBody>
          <a:bodyPr wrap="square">
            <a:spAutoFit/>
          </a:bodyPr>
          <a:lstStyle/>
          <a:p>
            <a:pPr algn="just">
              <a:lnSpc>
                <a:spcPct val="107000"/>
              </a:lnSpc>
              <a:spcAft>
                <a:spcPts val="750"/>
              </a:spcAft>
            </a:pPr>
            <a:r>
              <a:rPr lang="ru-RU" sz="28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endParaRPr lang="ru-RU" sz="16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7000"/>
              </a:lnSpc>
              <a:spcAft>
                <a:spcPts val="750"/>
              </a:spcAft>
            </a:pPr>
            <a:r>
              <a:rPr lang="ru-RU" sz="16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Проблема</a:t>
            </a:r>
            <a:r>
              <a:rPr lang="ru-RU" sz="1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 продаже много подарков, но иногда трудно что-то подобрать или есть финансовые затруднения для приобретения подарка в магазине.</a:t>
            </a:r>
            <a:endParaRPr lang="ru-RU"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16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Гипотеза: </a:t>
            </a:r>
            <a:r>
              <a:rPr lang="ru-RU" dirty="0" smtClean="0">
                <a:solidFill>
                  <a:srgbClr val="0070C0"/>
                </a:solidFill>
                <a:latin typeface="Times New Roman" panose="02020603050405020304" pitchFamily="18" charset="0"/>
                <a:cs typeface="Times New Roman" panose="02020603050405020304" pitchFamily="18" charset="0"/>
              </a:rPr>
              <a:t>Мы </a:t>
            </a:r>
            <a:r>
              <a:rPr lang="ru-RU" dirty="0">
                <a:solidFill>
                  <a:srgbClr val="0070C0"/>
                </a:solidFill>
                <a:latin typeface="Times New Roman" panose="02020603050405020304" pitchFamily="18" charset="0"/>
                <a:cs typeface="Times New Roman" panose="02020603050405020304" pitchFamily="18" charset="0"/>
              </a:rPr>
              <a:t>выдвинули гипотезу: если у детей сформировать интерес к техническим приборам, то можно в дальнейшем развить технические навыки и способности, которые помогут с выбором направления в образовании.</a:t>
            </a:r>
            <a:r>
              <a:rPr lang="ru-RU" sz="1600"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ru-RU"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Е</a:t>
            </a:r>
            <a:r>
              <a:rPr lang="ru-RU" sz="1600"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сли </a:t>
            </a:r>
            <a:r>
              <a:rPr lang="ru-RU"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изучить технологию выжигания, происходит ли приобщение к народному искусству?</a:t>
            </a:r>
            <a:endParaRPr lang="ru-RU"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Bef>
                <a:spcPts val="480"/>
              </a:spcBef>
              <a:spcAft>
                <a:spcPts val="600"/>
              </a:spcAft>
            </a:pPr>
            <a:r>
              <a:rPr lang="ru-RU" sz="1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Актуальность :</a:t>
            </a:r>
            <a:r>
              <a:rPr lang="ru-RU" sz="1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тема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моего проекта весьма актуальна, т.к. приобщение к обучению народным ремеслом - в частности, выжиганию по дереву - предполагает решение проблемы культурной преемственности, эстетического, художественного и нравственного воспитания средствами народного искусства. </a:t>
            </a:r>
            <a:r>
              <a:rPr lang="ru-RU"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Особенности</a:t>
            </a:r>
            <a:r>
              <a:rPr lang="ru-RU" sz="16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ru-RU"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данного вида деятельности заключаются в его пограничном состоянии между техническим и художественным направлениями. С одной стороны, дети работают с приборами для выжигания – техническими приспособлениями, с другой стороны, результатом работы с </a:t>
            </a:r>
            <a:r>
              <a:rPr lang="ru-RU" sz="1600"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выжигателем</a:t>
            </a:r>
            <a:r>
              <a:rPr lang="ru-RU"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становится художественное произведение детского творчества. Поэтому занятия выжиганием заинтересовывают </a:t>
            </a:r>
            <a:r>
              <a:rPr lang="ru-RU" sz="1600"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детей.</a:t>
            </a:r>
            <a:r>
              <a:rPr lang="ru-RU" sz="1600" b="1" dirty="0" err="1" smtClean="0">
                <a:solidFill>
                  <a:srgbClr val="0070C0"/>
                </a:solidFill>
                <a:latin typeface="Times New Roman" panose="02020603050405020304" pitchFamily="18" charset="0"/>
                <a:cs typeface="Times New Roman" panose="02020603050405020304" pitchFamily="18" charset="0"/>
              </a:rPr>
              <a:t>Актуальность</a:t>
            </a:r>
            <a:r>
              <a:rPr lang="ru-RU" sz="1600" dirty="0">
                <a:solidFill>
                  <a:srgbClr val="0070C0"/>
                </a:solidFill>
                <a:latin typeface="Times New Roman" panose="02020603050405020304" pitchFamily="18" charset="0"/>
                <a:cs typeface="Times New Roman" panose="02020603050405020304" pitchFamily="18" charset="0"/>
              </a:rPr>
              <a:t> проекта заключается в том, что, обучаясь искусству выжигания, дети не только получают некоторые знания по способам оформления изделий, учатся видеть и передавать красоту, но ещё развивают технические навыки и способности, работая выжигательным прибором.  Т.е. особенностью данного вида деятельности является его техническое и художественное направление. С одной стороны, дети работают с приборами для выжигания – техническими приспособлениями, с другой стороны, результатом работы с </a:t>
            </a:r>
            <a:r>
              <a:rPr lang="ru-RU" sz="1600" dirty="0" err="1">
                <a:solidFill>
                  <a:srgbClr val="0070C0"/>
                </a:solidFill>
                <a:latin typeface="Times New Roman" panose="02020603050405020304" pitchFamily="18" charset="0"/>
                <a:cs typeface="Times New Roman" panose="02020603050405020304" pitchFamily="18" charset="0"/>
              </a:rPr>
              <a:t>выжигателем</a:t>
            </a:r>
            <a:r>
              <a:rPr lang="ru-RU" sz="1600" dirty="0">
                <a:solidFill>
                  <a:srgbClr val="0070C0"/>
                </a:solidFill>
                <a:latin typeface="Times New Roman" panose="02020603050405020304" pitchFamily="18" charset="0"/>
                <a:cs typeface="Times New Roman" panose="02020603050405020304" pitchFamily="18" charset="0"/>
              </a:rPr>
              <a:t> становится художественное произведение детского творчества. Поэтому занятия выжиганием заинтересовывают детей</a:t>
            </a:r>
            <a:endParaRPr lang="ru-RU" sz="1600" dirty="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93452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7703" y="1669544"/>
            <a:ext cx="9851923" cy="5622052"/>
          </a:xfrm>
          <a:prstGeom prst="rect">
            <a:avLst/>
          </a:prstGeom>
        </p:spPr>
        <p:txBody>
          <a:bodyPr wrap="square">
            <a:spAutoFit/>
          </a:bodyPr>
          <a:lstStyle/>
          <a:p>
            <a:pPr>
              <a:spcAft>
                <a:spcPts val="750"/>
              </a:spcAft>
            </a:pP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В </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процессе творческой работы  </a:t>
            </a: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по выжиганию я узнал </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много интересного, </a:t>
            </a: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получил </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ответы на все интересующие нас вопросы</a:t>
            </a: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p>
          <a:p>
            <a:pPr>
              <a:spcAft>
                <a:spcPts val="750"/>
              </a:spcAft>
            </a:pP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Познакомился  </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 историей появления выжигания по дереву, с историей возникновения электрического </a:t>
            </a:r>
            <a:r>
              <a:rPr lang="ru-RU"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выжигателя</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(его основными частями) ; узнали о материалах и инструментах для выжигания по дереву; освоили способы работы </a:t>
            </a:r>
            <a:r>
              <a:rPr lang="ru-RU"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выжигателем</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по дереву; овладели простой техникой выжигания по дереву.</a:t>
            </a:r>
            <a:endParaRPr lang="ru-RU" sz="2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От работы с деревом и </a:t>
            </a:r>
            <a:r>
              <a:rPr lang="ru-RU"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электровыжигателем</a:t>
            </a:r>
            <a:r>
              <a:rPr lang="ru-RU"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дети получали только удовольствие, радовались результатам </a:t>
            </a:r>
            <a:r>
              <a:rPr lang="ru-RU"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своего.</a:t>
            </a:r>
            <a:r>
              <a:rPr lang="ru-RU" dirty="0">
                <a:solidFill>
                  <a:srgbClr val="0070C0"/>
                </a:solidFill>
              </a:rPr>
              <a:t> </a:t>
            </a:r>
            <a:r>
              <a:rPr lang="ru-RU" sz="1600" dirty="0">
                <a:solidFill>
                  <a:srgbClr val="0070C0"/>
                </a:solidFill>
                <a:latin typeface="Times New Roman" panose="02020603050405020304" pitchFamily="18" charset="0"/>
                <a:cs typeface="Times New Roman" panose="02020603050405020304" pitchFamily="18" charset="0"/>
              </a:rPr>
              <a:t>Бесспорно, что успех задуманного определяется не только врожденной способностью к творчеству, но и особой интуицией, или вкусом. Как и в других искусствах, науке или ремесле, здесь необходим определенный минимум знаний и навыков, без которых процесс изготовления изделия превращается в неблагодарный труд, а его результаты становятся источником досады и плохого настроения.</a:t>
            </a:r>
          </a:p>
          <a:p>
            <a:r>
              <a:rPr lang="ru-RU" sz="1600" dirty="0" smtClean="0">
                <a:solidFill>
                  <a:srgbClr val="0070C0"/>
                </a:solidFill>
                <a:latin typeface="Times New Roman" panose="02020603050405020304" pitchFamily="18" charset="0"/>
                <a:cs typeface="Times New Roman" panose="02020603050405020304" pitchFamily="18" charset="0"/>
              </a:rPr>
              <a:t>       Мое </a:t>
            </a:r>
            <a:r>
              <a:rPr lang="ru-RU" sz="1600" dirty="0">
                <a:solidFill>
                  <a:srgbClr val="0070C0"/>
                </a:solidFill>
                <a:latin typeface="Times New Roman" panose="02020603050405020304" pitchFamily="18" charset="0"/>
                <a:cs typeface="Times New Roman" panose="02020603050405020304" pitchFamily="18" charset="0"/>
              </a:rPr>
              <a:t>изделие отличается продуманным дизайном, удачным подбором рисунка, тщательностью исполнения. Правильно выполненные линии рисунка обеспечивают отличный внешний вид и эстетичность.</a:t>
            </a:r>
          </a:p>
          <a:p>
            <a:r>
              <a:rPr lang="ru-RU" sz="1600" dirty="0">
                <a:solidFill>
                  <a:srgbClr val="0070C0"/>
                </a:solidFill>
                <a:latin typeface="Times New Roman" panose="02020603050405020304" pitchFamily="18" charset="0"/>
                <a:cs typeface="Times New Roman" panose="02020603050405020304" pitchFamily="18" charset="0"/>
              </a:rPr>
              <a:t>В </a:t>
            </a:r>
            <a:r>
              <a:rPr lang="ru-RU" sz="1600" dirty="0" smtClean="0">
                <a:solidFill>
                  <a:srgbClr val="0070C0"/>
                </a:solidFill>
                <a:latin typeface="Times New Roman" panose="02020603050405020304" pitchFamily="18" charset="0"/>
                <a:cs typeface="Times New Roman" panose="02020603050405020304" pitchFamily="18" charset="0"/>
              </a:rPr>
              <a:t> </a:t>
            </a:r>
            <a:r>
              <a:rPr lang="ru-RU" sz="1600" dirty="0">
                <a:solidFill>
                  <a:srgbClr val="0070C0"/>
                </a:solidFill>
                <a:latin typeface="Times New Roman" panose="02020603050405020304" pitchFamily="18" charset="0"/>
                <a:cs typeface="Times New Roman" panose="02020603050405020304" pitchFamily="18" charset="0"/>
              </a:rPr>
              <a:t>работе </a:t>
            </a:r>
            <a:r>
              <a:rPr lang="ru-RU" sz="1600" dirty="0" smtClean="0">
                <a:solidFill>
                  <a:srgbClr val="0070C0"/>
                </a:solidFill>
                <a:latin typeface="Times New Roman" panose="02020603050405020304" pitchFamily="18" charset="0"/>
                <a:cs typeface="Times New Roman" panose="02020603050405020304" pitchFamily="18" charset="0"/>
              </a:rPr>
              <a:t>по исследована </a:t>
            </a:r>
            <a:r>
              <a:rPr lang="ru-RU" sz="1600" dirty="0">
                <a:solidFill>
                  <a:srgbClr val="0070C0"/>
                </a:solidFill>
                <a:latin typeface="Times New Roman" panose="02020603050405020304" pitchFamily="18" charset="0"/>
                <a:cs typeface="Times New Roman" panose="02020603050405020304" pitchFamily="18" charset="0"/>
              </a:rPr>
              <a:t>история возникновения выжигания по дереву, изучены технология изготовления картины с помощью техники выжигания по дереву и основные инструменты, необходимые для работы.</a:t>
            </a:r>
          </a:p>
          <a:p>
            <a:r>
              <a:rPr lang="ru-RU" sz="1600" dirty="0">
                <a:solidFill>
                  <a:srgbClr val="0070C0"/>
                </a:solidFill>
                <a:latin typeface="Times New Roman" panose="02020603050405020304" pitchFamily="18" charset="0"/>
                <a:cs typeface="Times New Roman" panose="02020603050405020304" pitchFamily="18" charset="0"/>
              </a:rPr>
              <a:t>Были изучены основные виды выжигания, работа дополнена наглядными иллюстрациями.</a:t>
            </a:r>
          </a:p>
          <a:p>
            <a:r>
              <a:rPr lang="ru-RU" sz="1600" dirty="0">
                <a:solidFill>
                  <a:srgbClr val="0070C0"/>
                </a:solidFill>
                <a:latin typeface="Times New Roman" panose="02020603050405020304" pitchFamily="18" charset="0"/>
                <a:cs typeface="Times New Roman" panose="02020603050405020304" pitchFamily="18" charset="0"/>
              </a:rPr>
              <a:t>Работа с выжигательным прибором, проработка точных линий развивает тонкую моторику руки и усидчивость, что особенно важно для развития ребёнка. Современные выжигательные приборы очень удобные и абсолютно безопасны при соблюдении правил эксплуатации</a:t>
            </a:r>
            <a:r>
              <a:rPr lang="ru-RU" sz="1600" dirty="0" smtClean="0">
                <a:latin typeface="Times New Roman" panose="02020603050405020304" pitchFamily="18" charset="0"/>
                <a:cs typeface="Times New Roman" panose="02020603050405020304" pitchFamily="18" charset="0"/>
              </a:rPr>
              <a:t>.</a:t>
            </a:r>
            <a:r>
              <a:rPr lang="ru-RU" dirty="0"/>
              <a:t> </a:t>
            </a:r>
            <a:endParaRPr lang="ru-RU" sz="1600" dirty="0">
              <a:latin typeface="Times New Roman" panose="02020603050405020304" pitchFamily="18" charset="0"/>
              <a:cs typeface="Times New Roman" panose="02020603050405020304" pitchFamily="18" charset="0"/>
            </a:endParaRPr>
          </a:p>
          <a:p>
            <a:pPr>
              <a:spcAft>
                <a:spcPts val="750"/>
              </a:spcAft>
            </a:pPr>
            <a:endParaRPr lang="ru-RU" sz="24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27688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83458" y="2159394"/>
            <a:ext cx="10692581" cy="4524315"/>
          </a:xfrm>
          <a:prstGeom prst="rect">
            <a:avLst/>
          </a:prstGeom>
        </p:spPr>
        <p:txBody>
          <a:bodyPr wrap="square">
            <a:spAutoFit/>
          </a:bodyPr>
          <a:lstStyle/>
          <a:p>
            <a:r>
              <a:rPr lang="ru-RU" dirty="0" smtClean="0">
                <a:solidFill>
                  <a:srgbClr val="0070C0"/>
                </a:solidFill>
                <a:latin typeface="Times New Roman" panose="02020603050405020304" pitchFamily="18" charset="0"/>
                <a:cs typeface="Times New Roman" panose="02020603050405020304" pitchFamily="18" charset="0"/>
              </a:rPr>
              <a:t>         Так </a:t>
            </a:r>
            <a:r>
              <a:rPr lang="ru-RU" dirty="0">
                <a:solidFill>
                  <a:srgbClr val="0070C0"/>
                </a:solidFill>
                <a:latin typeface="Times New Roman" panose="02020603050405020304" pitchFamily="18" charset="0"/>
                <a:cs typeface="Times New Roman" panose="02020603050405020304" pitchFamily="18" charset="0"/>
              </a:rPr>
              <a:t>как я недавно выжигаю, то надо начинать с не очень сложной работы, чтобы всё получилось красиво, аккуратно. Это повысит интерес к дальнейшей работе к выжиганию. Панно очень хорошо впишется в интерьер моей комнаты, когда я его повешу на стенку</a:t>
            </a:r>
            <a:r>
              <a:rPr lang="ru-RU" dirty="0" smtClean="0"/>
              <a:t>.</a:t>
            </a:r>
          </a:p>
          <a:p>
            <a:pPr fontAlgn="base"/>
            <a:r>
              <a:rPr lang="ru-RU" dirty="0" smtClean="0">
                <a:solidFill>
                  <a:srgbClr val="0070C0"/>
                </a:solidFill>
                <a:latin typeface="Times New Roman" panose="02020603050405020304" pitchFamily="18" charset="0"/>
                <a:cs typeface="Times New Roman" panose="02020603050405020304" pitchFamily="18" charset="0"/>
              </a:rPr>
              <a:t>          В </a:t>
            </a:r>
            <a:r>
              <a:rPr lang="ru-RU" dirty="0">
                <a:solidFill>
                  <a:srgbClr val="0070C0"/>
                </a:solidFill>
                <a:latin typeface="Times New Roman" panose="02020603050405020304" pitchFamily="18" charset="0"/>
                <a:cs typeface="Times New Roman" panose="02020603050405020304" pitchFamily="18" charset="0"/>
              </a:rPr>
              <a:t>результате работы над проектом мы провели исследование технологии выжигания по дереву и выяснили, что существуют различные виды и техники выжигания. С помощью которых можно создать множество красивых изделий своими руками. А испробовав эту технологию на практике </a:t>
            </a:r>
            <a:r>
              <a:rPr lang="ru-RU" dirty="0" smtClean="0">
                <a:solidFill>
                  <a:srgbClr val="0070C0"/>
                </a:solidFill>
                <a:latin typeface="Times New Roman" panose="02020603050405020304" pitchFamily="18" charset="0"/>
                <a:cs typeface="Times New Roman" panose="02020603050405020304" pitchFamily="18" charset="0"/>
              </a:rPr>
              <a:t>я  понял </a:t>
            </a:r>
            <a:r>
              <a:rPr lang="ru-RU" sz="1600" dirty="0">
                <a:solidFill>
                  <a:srgbClr val="0070C0"/>
                </a:solidFill>
                <a:latin typeface="Times New Roman" panose="02020603050405020304" pitchFamily="18" charset="0"/>
                <a:cs typeface="Times New Roman" panose="02020603050405020304" pitchFamily="18" charset="0"/>
              </a:rPr>
              <a:t>насколько это занятие интересно и полезно для нашего развития. </a:t>
            </a:r>
            <a:endParaRPr lang="ru-RU" sz="1600" dirty="0" smtClean="0">
              <a:solidFill>
                <a:srgbClr val="0070C0"/>
              </a:solidFill>
              <a:latin typeface="Times New Roman" panose="02020603050405020304" pitchFamily="18" charset="0"/>
              <a:cs typeface="Times New Roman" panose="02020603050405020304" pitchFamily="18" charset="0"/>
            </a:endParaRPr>
          </a:p>
          <a:p>
            <a:pPr fontAlgn="base"/>
            <a:r>
              <a:rPr lang="ru-RU" sz="1600" i="1" dirty="0" smtClean="0">
                <a:solidFill>
                  <a:srgbClr val="0070C0"/>
                </a:solidFill>
                <a:latin typeface="Times New Roman" panose="02020603050405020304" pitchFamily="18" charset="0"/>
                <a:cs typeface="Times New Roman" panose="02020603050405020304" pitchFamily="18" charset="0"/>
              </a:rPr>
              <a:t>Результат</a:t>
            </a:r>
            <a:r>
              <a:rPr lang="ru-RU" sz="1600" i="1" dirty="0">
                <a:solidFill>
                  <a:srgbClr val="0070C0"/>
                </a:solidFill>
                <a:latin typeface="Times New Roman" panose="02020603050405020304" pitchFamily="18" charset="0"/>
                <a:cs typeface="Times New Roman" panose="02020603050405020304" pitchFamily="18" charset="0"/>
              </a:rPr>
              <a:t>.</a:t>
            </a:r>
            <a:endParaRPr lang="ru-RU" sz="1600" dirty="0">
              <a:solidFill>
                <a:srgbClr val="0070C0"/>
              </a:solidFill>
              <a:latin typeface="Times New Roman" panose="02020603050405020304" pitchFamily="18" charset="0"/>
              <a:cs typeface="Times New Roman" panose="02020603050405020304" pitchFamily="18" charset="0"/>
            </a:endParaRPr>
          </a:p>
          <a:p>
            <a:pPr fontAlgn="base"/>
            <a:r>
              <a:rPr lang="ru-RU" sz="1600" dirty="0">
                <a:solidFill>
                  <a:srgbClr val="0070C0"/>
                </a:solidFill>
                <a:latin typeface="Times New Roman" panose="02020603050405020304" pitchFamily="18" charset="0"/>
                <a:cs typeface="Times New Roman" panose="02020603050405020304" pitchFamily="18" charset="0"/>
              </a:rPr>
              <a:t>В процессе технической и творческой работы дети узнали много интересного, получили навыки работы с электроприбором, смогли ответить на все интересующие их вопросы. Познакомились с историей появления выжигания по дереву, с историей возникновения электрического </a:t>
            </a:r>
            <a:r>
              <a:rPr lang="ru-RU" sz="1600" dirty="0" err="1">
                <a:solidFill>
                  <a:srgbClr val="0070C0"/>
                </a:solidFill>
                <a:latin typeface="Times New Roman" panose="02020603050405020304" pitchFamily="18" charset="0"/>
                <a:cs typeface="Times New Roman" panose="02020603050405020304" pitchFamily="18" charset="0"/>
              </a:rPr>
              <a:t>выжигателя</a:t>
            </a:r>
            <a:r>
              <a:rPr lang="ru-RU" sz="1600" dirty="0">
                <a:solidFill>
                  <a:srgbClr val="0070C0"/>
                </a:solidFill>
                <a:latin typeface="Times New Roman" panose="02020603050405020304" pitchFamily="18" charset="0"/>
                <a:cs typeface="Times New Roman" panose="02020603050405020304" pitchFamily="18" charset="0"/>
              </a:rPr>
              <a:t> (его основными частями); узнали о материалах и инструментах для выжигания по дереву; освоили способы работы </a:t>
            </a:r>
            <a:r>
              <a:rPr lang="ru-RU" sz="1600" dirty="0" err="1">
                <a:solidFill>
                  <a:srgbClr val="0070C0"/>
                </a:solidFill>
                <a:latin typeface="Times New Roman" panose="02020603050405020304" pitchFamily="18" charset="0"/>
                <a:cs typeface="Times New Roman" panose="02020603050405020304" pitchFamily="18" charset="0"/>
              </a:rPr>
              <a:t>выжигателем</a:t>
            </a:r>
            <a:r>
              <a:rPr lang="ru-RU" sz="1600" dirty="0">
                <a:solidFill>
                  <a:srgbClr val="0070C0"/>
                </a:solidFill>
                <a:latin typeface="Times New Roman" panose="02020603050405020304" pitchFamily="18" charset="0"/>
                <a:cs typeface="Times New Roman" panose="02020603050405020304" pitchFamily="18" charset="0"/>
              </a:rPr>
              <a:t> по дереву; овладели простой техникой выжигания по дереву.</a:t>
            </a:r>
          </a:p>
          <a:p>
            <a:pPr fontAlgn="base"/>
            <a:r>
              <a:rPr lang="ru-RU" sz="1600" dirty="0">
                <a:solidFill>
                  <a:srgbClr val="0070C0"/>
                </a:solidFill>
                <a:latin typeface="Times New Roman" panose="02020603050405020304" pitchFamily="18" charset="0"/>
                <a:cs typeface="Times New Roman" panose="02020603050405020304" pitchFamily="18" charset="0"/>
              </a:rPr>
              <a:t>От работы с деревом и </a:t>
            </a:r>
            <a:r>
              <a:rPr lang="ru-RU" sz="1600" dirty="0" err="1">
                <a:solidFill>
                  <a:srgbClr val="0070C0"/>
                </a:solidFill>
                <a:latin typeface="Times New Roman" panose="02020603050405020304" pitchFamily="18" charset="0"/>
                <a:cs typeface="Times New Roman" panose="02020603050405020304" pitchFamily="18" charset="0"/>
              </a:rPr>
              <a:t>электровыжигателем</a:t>
            </a:r>
            <a:r>
              <a:rPr lang="ru-RU" sz="1600" dirty="0">
                <a:solidFill>
                  <a:srgbClr val="0070C0"/>
                </a:solidFill>
                <a:latin typeface="Times New Roman" panose="02020603050405020304" pitchFamily="18" charset="0"/>
                <a:cs typeface="Times New Roman" panose="02020603050405020304" pitchFamily="18" charset="0"/>
              </a:rPr>
              <a:t> дети получали только удовольствие, радовались результатам своей </a:t>
            </a:r>
            <a:r>
              <a:rPr lang="ru-RU" sz="1600" dirty="0" smtClean="0">
                <a:solidFill>
                  <a:srgbClr val="0070C0"/>
                </a:solidFill>
                <a:latin typeface="Times New Roman" panose="02020603050405020304" pitchFamily="18" charset="0"/>
                <a:cs typeface="Times New Roman" panose="02020603050405020304" pitchFamily="18" charset="0"/>
              </a:rPr>
              <a:t>деятельности</a:t>
            </a:r>
            <a:endParaRPr lang="ru-RU" sz="1600" dirty="0">
              <a:solidFill>
                <a:srgbClr val="0070C0"/>
              </a:solidFill>
              <a:latin typeface="Times New Roman" panose="02020603050405020304" pitchFamily="18" charset="0"/>
              <a:cs typeface="Times New Roman" panose="02020603050405020304" pitchFamily="18" charset="0"/>
            </a:endParaRPr>
          </a:p>
          <a:p>
            <a:r>
              <a:rPr lang="ru-RU" dirty="0">
                <a:solidFill>
                  <a:srgbClr val="0070C0"/>
                </a:solidFill>
                <a:latin typeface="Times New Roman" panose="02020603050405020304" pitchFamily="18" charset="0"/>
                <a:cs typeface="Times New Roman" panose="02020603050405020304" pitchFamily="18" charset="0"/>
              </a:rPr>
              <a:t> </a:t>
            </a:r>
            <a:r>
              <a:rPr lang="ru-RU" dirty="0" smtClean="0">
                <a:solidFill>
                  <a:srgbClr val="0070C0"/>
                </a:solidFill>
                <a:latin typeface="Times New Roman" panose="02020603050405020304" pitchFamily="18" charset="0"/>
                <a:cs typeface="Times New Roman" panose="02020603050405020304" pitchFamily="18" charset="0"/>
              </a:rPr>
              <a:t>        Таким </a:t>
            </a:r>
            <a:r>
              <a:rPr lang="ru-RU" dirty="0">
                <a:solidFill>
                  <a:srgbClr val="0070C0"/>
                </a:solidFill>
                <a:latin typeface="Times New Roman" panose="02020603050405020304" pitchFamily="18" charset="0"/>
                <a:cs typeface="Times New Roman" panose="02020603050405020304" pitchFamily="18" charset="0"/>
              </a:rPr>
              <a:t>образом, мы опровергли нашу гипотезу, что выжигание по дереву - это скучно и не интересно.</a:t>
            </a:r>
          </a:p>
          <a:p>
            <a:endParaRPr lang="ru-RU" dirty="0"/>
          </a:p>
        </p:txBody>
      </p:sp>
    </p:spTree>
    <p:extLst>
      <p:ext uri="{BB962C8B-B14F-4D97-AF65-F5344CB8AC3E}">
        <p14:creationId xmlns:p14="http://schemas.microsoft.com/office/powerpoint/2010/main" val="1516160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s://xn--j1ahfl.xn--p1ai/data/ppt_to_html/u195905/p118333/img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35" y="0"/>
            <a:ext cx="935047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08586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4854" y="1741359"/>
            <a:ext cx="7940842" cy="4154984"/>
          </a:xfrm>
          <a:prstGeom prst="rect">
            <a:avLst/>
          </a:prstGeom>
        </p:spPr>
        <p:txBody>
          <a:bodyPr wrap="square">
            <a:spAutoFit/>
          </a:bodyPr>
          <a:lstStyle/>
          <a:p>
            <a:pPr>
              <a:lnSpc>
                <a:spcPts val="1575"/>
              </a:lnSpc>
              <a:spcAft>
                <a:spcPts val="0"/>
              </a:spcAft>
            </a:pPr>
            <a:r>
              <a:rPr lang="ru-RU" sz="14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СПИСОК ЛИТЕРАТУРЫ:</a:t>
            </a:r>
            <a:endPar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ts val="1575"/>
              </a:lnSpc>
              <a:spcAft>
                <a:spcPts val="0"/>
              </a:spcAft>
              <a:tabLst>
                <a:tab pos="457200" algn="l"/>
              </a:tabLs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Райт </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Д.. Искусство выжигания по дереву. - «Издательская группа «</a:t>
            </a:r>
            <a:r>
              <a:rPr lang="ru-RU" sz="1400" dirty="0" err="1">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Контэнт</a:t>
            </a: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2004.  </a:t>
            </a:r>
          </a:p>
          <a:p>
            <a:pPr marL="342900" lvl="0" indent="-342900">
              <a:lnSpc>
                <a:spcPts val="1575"/>
              </a:lnSpc>
              <a:spcAft>
                <a:spcPts val="0"/>
              </a:spcAft>
              <a:tabLst>
                <a:tab pos="457200" algn="l"/>
              </a:tabLs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Савиных В.П. Поделочные материалы. Справочник мастера. –Минск: ООО "ХЭЛТОН", 1999.   Федотов Г. Я. Волшебный мир дерева: Кн. для учащихся старших классов. - М.: Просвещение, 1987.</a:t>
            </a:r>
          </a:p>
          <a:p>
            <a:pPr marL="342900" lvl="0" indent="-342900">
              <a:lnSpc>
                <a:spcPts val="1575"/>
              </a:lnSpc>
              <a:spcAft>
                <a:spcPts val="0"/>
              </a:spcAft>
              <a:tabLst>
                <a:tab pos="457200" algn="l"/>
              </a:tabLs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Хворостов А. С., Новиков С.Н. Мастерим вместе с папой. –М.: Просвещение, 1991.  </a:t>
            </a:r>
          </a:p>
          <a:p>
            <a:pPr marL="342900" lvl="0" indent="-342900">
              <a:lnSpc>
                <a:spcPts val="1575"/>
              </a:lnSpc>
              <a:spcAft>
                <a:spcPts val="0"/>
              </a:spcAft>
              <a:tabLst>
                <a:tab pos="457200" algn="l"/>
              </a:tabLs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Школа и производство 2002 г. №3. 8.    </a:t>
            </a:r>
          </a:p>
          <a:p>
            <a:pPr marL="342900" lvl="0" indent="-342900">
              <a:lnSpc>
                <a:spcPts val="1575"/>
              </a:lnSpc>
              <a:spcAft>
                <a:spcPts val="0"/>
              </a:spcAft>
              <a:tabLst>
                <a:tab pos="457200" algn="l"/>
              </a:tabLst>
            </a:pPr>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Школа и производство 2004 г. №5. 9. </a:t>
            </a:r>
          </a:p>
          <a:p>
            <a:pPr lvl="0"/>
            <a:r>
              <a:rPr lang="ru-RU" sz="14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Школа и производство. 2006 г. №24. 7.   </a:t>
            </a:r>
            <a:r>
              <a:rPr lang="ru-RU" sz="1400" dirty="0" err="1">
                <a:solidFill>
                  <a:srgbClr val="0070C0"/>
                </a:solidFill>
                <a:latin typeface="Times New Roman" panose="02020603050405020304" pitchFamily="18" charset="0"/>
                <a:cs typeface="Times New Roman" panose="02020603050405020304" pitchFamily="18" charset="0"/>
              </a:rPr>
              <a:t>Рихвк</a:t>
            </a:r>
            <a:r>
              <a:rPr lang="ru-RU" sz="1400" dirty="0">
                <a:solidFill>
                  <a:srgbClr val="0070C0"/>
                </a:solidFill>
                <a:latin typeface="Times New Roman" panose="02020603050405020304" pitchFamily="18" charset="0"/>
                <a:cs typeface="Times New Roman" panose="02020603050405020304" pitchFamily="18" charset="0"/>
              </a:rPr>
              <a:t> Э.В. Мастерим из древесины. - М. Просвещение, 1988</a:t>
            </a:r>
          </a:p>
          <a:p>
            <a:pPr lvl="0"/>
            <a:r>
              <a:rPr lang="ru-RU" sz="1400" dirty="0" err="1">
                <a:solidFill>
                  <a:srgbClr val="0070C0"/>
                </a:solidFill>
                <a:latin typeface="Times New Roman" panose="02020603050405020304" pitchFamily="18" charset="0"/>
                <a:cs typeface="Times New Roman" panose="02020603050405020304" pitchFamily="18" charset="0"/>
              </a:rPr>
              <a:t>Ращупкина</a:t>
            </a:r>
            <a:r>
              <a:rPr lang="ru-RU" sz="1400" dirty="0">
                <a:solidFill>
                  <a:srgbClr val="0070C0"/>
                </a:solidFill>
                <a:latin typeface="Times New Roman" panose="02020603050405020304" pitchFamily="18" charset="0"/>
                <a:cs typeface="Times New Roman" panose="02020603050405020304" pitchFamily="18" charset="0"/>
              </a:rPr>
              <a:t> С.Ю. Выжигание по дереву. - М. РИПОЛ классик, 2011</a:t>
            </a:r>
          </a:p>
          <a:p>
            <a:pPr lvl="0"/>
            <a:r>
              <a:rPr lang="ru-RU" sz="1400" dirty="0">
                <a:solidFill>
                  <a:srgbClr val="0070C0"/>
                </a:solidFill>
                <a:latin typeface="Times New Roman" panose="02020603050405020304" pitchFamily="18" charset="0"/>
                <a:cs typeface="Times New Roman" panose="02020603050405020304" pitchFamily="18" charset="0"/>
              </a:rPr>
              <a:t>Подольский Ю.Ф. Выжигание по дереву. - Б. </a:t>
            </a:r>
            <a:r>
              <a:rPr lang="ru-RU" sz="1400" dirty="0" err="1">
                <a:solidFill>
                  <a:srgbClr val="0070C0"/>
                </a:solidFill>
                <a:latin typeface="Times New Roman" panose="02020603050405020304" pitchFamily="18" charset="0"/>
                <a:cs typeface="Times New Roman" panose="02020603050405020304" pitchFamily="18" charset="0"/>
              </a:rPr>
              <a:t>Литагент</a:t>
            </a:r>
            <a:r>
              <a:rPr lang="ru-RU" sz="1400" dirty="0">
                <a:solidFill>
                  <a:srgbClr val="0070C0"/>
                </a:solidFill>
                <a:latin typeface="Times New Roman" panose="02020603050405020304" pitchFamily="18" charset="0"/>
                <a:cs typeface="Times New Roman" panose="02020603050405020304" pitchFamily="18" charset="0"/>
              </a:rPr>
              <a:t>, 2014</a:t>
            </a:r>
          </a:p>
          <a:p>
            <a:r>
              <a:rPr lang="ru-RU" sz="1400" b="1" dirty="0">
                <a:solidFill>
                  <a:srgbClr val="0070C0"/>
                </a:solidFill>
                <a:latin typeface="Times New Roman" panose="02020603050405020304" pitchFamily="18" charset="0"/>
                <a:cs typeface="Times New Roman" panose="02020603050405020304" pitchFamily="18" charset="0"/>
              </a:rPr>
              <a:t>Интернет - ресурсы:</a:t>
            </a:r>
            <a:endParaRPr lang="ru-RU" sz="1400" dirty="0">
              <a:solidFill>
                <a:srgbClr val="0070C0"/>
              </a:solidFill>
              <a:latin typeface="Times New Roman" panose="02020603050405020304" pitchFamily="18" charset="0"/>
              <a:cs typeface="Times New Roman" panose="02020603050405020304" pitchFamily="18" charset="0"/>
            </a:endParaRPr>
          </a:p>
          <a:p>
            <a:pPr lvl="0"/>
            <a:r>
              <a:rPr lang="ru-RU" sz="1400" u="sng" dirty="0">
                <a:solidFill>
                  <a:srgbClr val="0070C0"/>
                </a:solidFill>
                <a:latin typeface="Times New Roman" panose="02020603050405020304" pitchFamily="18" charset="0"/>
                <a:cs typeface="Times New Roman" panose="02020603050405020304" pitchFamily="18" charset="0"/>
                <a:hlinkClick r:id="rId2"/>
              </a:rPr>
              <a:t>http://technologys.info/</a:t>
            </a:r>
            <a:r>
              <a:rPr lang="ru-RU" sz="1400" dirty="0">
                <a:solidFill>
                  <a:srgbClr val="0070C0"/>
                </a:solidFill>
                <a:latin typeface="Times New Roman" panose="02020603050405020304" pitchFamily="18" charset="0"/>
                <a:cs typeface="Times New Roman" panose="02020603050405020304" pitchFamily="18" charset="0"/>
              </a:rPr>
              <a:t> - "Выжигание по дереву"</a:t>
            </a:r>
          </a:p>
          <a:p>
            <a:pPr lvl="0"/>
            <a:r>
              <a:rPr lang="ru-RU" sz="1400" u="sng" dirty="0">
                <a:solidFill>
                  <a:srgbClr val="0070C0"/>
                </a:solidFill>
                <a:latin typeface="Times New Roman" panose="02020603050405020304" pitchFamily="18" charset="0"/>
                <a:cs typeface="Times New Roman" panose="02020603050405020304" pitchFamily="18" charset="0"/>
                <a:hlinkClick r:id="rId3"/>
              </a:rPr>
              <a:t>http://rus-doka.com/</a:t>
            </a:r>
            <a:r>
              <a:rPr lang="ru-RU" sz="1400" dirty="0">
                <a:solidFill>
                  <a:srgbClr val="0070C0"/>
                </a:solidFill>
                <a:latin typeface="Times New Roman" panose="02020603050405020304" pitchFamily="18" charset="0"/>
                <a:cs typeface="Times New Roman" panose="02020603050405020304" pitchFamily="18" charset="0"/>
              </a:rPr>
              <a:t> - "Выжигание </a:t>
            </a:r>
            <a:r>
              <a:rPr lang="ru-RU" sz="1400" dirty="0" smtClean="0">
                <a:solidFill>
                  <a:srgbClr val="0070C0"/>
                </a:solidFill>
                <a:latin typeface="Times New Roman" panose="02020603050405020304" pitchFamily="18" charset="0"/>
                <a:cs typeface="Times New Roman" panose="02020603050405020304" pitchFamily="18" charset="0"/>
              </a:rPr>
              <a:t>по</a:t>
            </a:r>
          </a:p>
          <a:p>
            <a:pPr lvl="0"/>
            <a:r>
              <a:rPr lang="ru-RU" sz="1400" dirty="0">
                <a:solidFill>
                  <a:srgbClr val="0070C0"/>
                </a:solidFill>
                <a:latin typeface="Times New Roman" panose="02020603050405020304" pitchFamily="18" charset="0"/>
                <a:cs typeface="Times New Roman" panose="02020603050405020304" pitchFamily="18" charset="0"/>
              </a:rPr>
              <a:t>Сайт</a:t>
            </a:r>
            <a:r>
              <a:rPr lang="en-US" sz="1400" dirty="0">
                <a:solidFill>
                  <a:srgbClr val="0070C0"/>
                </a:solidFill>
                <a:latin typeface="Times New Roman" panose="02020603050405020304" pitchFamily="18" charset="0"/>
                <a:cs typeface="Times New Roman" panose="02020603050405020304" pitchFamily="18" charset="0"/>
              </a:rPr>
              <a:t>: http://www.woodburner.com / </a:t>
            </a:r>
            <a:r>
              <a:rPr lang="en-US" sz="1400" dirty="0" err="1">
                <a:solidFill>
                  <a:srgbClr val="0070C0"/>
                </a:solidFill>
                <a:latin typeface="Times New Roman" panose="02020603050405020304" pitchFamily="18" charset="0"/>
                <a:cs typeface="Times New Roman" panose="02020603050405020304" pitchFamily="18" charset="0"/>
              </a:rPr>
              <a:t>galleru</a:t>
            </a:r>
            <a:endParaRPr lang="ru-RU" sz="1400" dirty="0">
              <a:solidFill>
                <a:srgbClr val="0070C0"/>
              </a:solidFill>
              <a:latin typeface="Times New Roman" panose="02020603050405020304" pitchFamily="18" charset="0"/>
              <a:cs typeface="Times New Roman" panose="02020603050405020304" pitchFamily="18" charset="0"/>
            </a:endParaRPr>
          </a:p>
          <a:p>
            <a:pPr lvl="0"/>
            <a:r>
              <a:rPr lang="ru-RU" sz="1400" dirty="0">
                <a:solidFill>
                  <a:srgbClr val="0070C0"/>
                </a:solidFill>
                <a:latin typeface="Times New Roman" panose="02020603050405020304" pitchFamily="18" charset="0"/>
                <a:cs typeface="Times New Roman" panose="02020603050405020304" pitchFamily="18" charset="0"/>
              </a:rPr>
              <a:t>Сайт: http://vuzhigatel.ru</a:t>
            </a:r>
          </a:p>
          <a:p>
            <a:pPr lvl="0"/>
            <a:r>
              <a:rPr lang="ru-RU" sz="1400" dirty="0">
                <a:solidFill>
                  <a:srgbClr val="0070C0"/>
                </a:solidFill>
                <a:latin typeface="Times New Roman" panose="02020603050405020304" pitchFamily="18" charset="0"/>
                <a:cs typeface="Times New Roman" panose="02020603050405020304" pitchFamily="18" charset="0"/>
              </a:rPr>
              <a:t>Сайт: http://www.lobzik.pri.ee</a:t>
            </a:r>
          </a:p>
          <a:p>
            <a:pPr lvl="0"/>
            <a:endParaRPr lang="ru-RU" dirty="0"/>
          </a:p>
          <a:p>
            <a:pPr marL="342900" lvl="0" indent="-342900">
              <a:lnSpc>
                <a:spcPts val="1575"/>
              </a:lnSpc>
              <a:spcAft>
                <a:spcPts val="0"/>
              </a:spcAft>
              <a:tabLst>
                <a:tab pos="457200" algn="l"/>
              </a:tabLst>
            </a:pPr>
            <a:endParaRPr lang="ru-RU" sz="1600" dirty="0">
              <a:effectLst/>
              <a:latin typeface="Times New Roman" panose="02020603050405020304" pitchFamily="18" charset="0"/>
              <a:ea typeface="Times New Roman" panose="02020603050405020304" pitchFamily="18" charset="0"/>
            </a:endParaRPr>
          </a:p>
        </p:txBody>
      </p:sp>
      <p:pic>
        <p:nvPicPr>
          <p:cNvPr id="3" name="Рисунок 2" descr="C:\Users\User\Downloads\ап5.jpe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21315" y="1985211"/>
            <a:ext cx="3344779" cy="4102768"/>
          </a:xfrm>
          <a:prstGeom prst="rect">
            <a:avLst/>
          </a:prstGeom>
          <a:noFill/>
          <a:ln>
            <a:noFill/>
          </a:ln>
        </p:spPr>
      </p:pic>
    </p:spTree>
    <p:extLst>
      <p:ext uri="{BB962C8B-B14F-4D97-AF65-F5344CB8AC3E}">
        <p14:creationId xmlns:p14="http://schemas.microsoft.com/office/powerpoint/2010/main" val="4269151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99651" y="1028343"/>
            <a:ext cx="8834283" cy="4524315"/>
          </a:xfrm>
          <a:prstGeom prst="rect">
            <a:avLst/>
          </a:prstGeom>
        </p:spPr>
        <p:txBody>
          <a:bodyPr wrap="square">
            <a:spAutoFit/>
          </a:bodyPr>
          <a:lstStyle/>
          <a:p>
            <a:r>
              <a:rPr lang="ru-RU" b="1" dirty="0" err="1">
                <a:solidFill>
                  <a:srgbClr val="0070C0"/>
                </a:solidFill>
                <a:latin typeface="Times New Roman" panose="02020603050405020304" pitchFamily="18" charset="0"/>
                <a:cs typeface="Times New Roman" panose="02020603050405020304" pitchFamily="18" charset="0"/>
              </a:rPr>
              <a:t>Межпредметные</a:t>
            </a:r>
            <a:r>
              <a:rPr lang="ru-RU" b="1" dirty="0">
                <a:solidFill>
                  <a:srgbClr val="0070C0"/>
                </a:solidFill>
                <a:latin typeface="Times New Roman" panose="02020603050405020304" pitchFamily="18" charset="0"/>
                <a:cs typeface="Times New Roman" panose="02020603050405020304" pitchFamily="18" charset="0"/>
              </a:rPr>
              <a:t> связи</a:t>
            </a:r>
            <a:endParaRPr lang="ru-RU" dirty="0">
              <a:solidFill>
                <a:srgbClr val="0070C0"/>
              </a:solidFill>
              <a:latin typeface="Times New Roman" panose="02020603050405020304" pitchFamily="18" charset="0"/>
              <a:cs typeface="Times New Roman" panose="02020603050405020304" pitchFamily="18" charset="0"/>
            </a:endParaRPr>
          </a:p>
          <a:p>
            <a:r>
              <a:rPr lang="ru-RU" dirty="0">
                <a:solidFill>
                  <a:srgbClr val="0070C0"/>
                </a:solidFill>
                <a:latin typeface="Times New Roman" panose="02020603050405020304" pitchFamily="18" charset="0"/>
                <a:cs typeface="Times New Roman" panose="02020603050405020304" pitchFamily="18" charset="0"/>
              </a:rPr>
              <a:t>Мне пригодились при создании проекта знания по биологии (текстура древесины), математики при расчёте стоимости изделия, небольшую информацию я почерпнул из истории, где есть географические названия</a:t>
            </a:r>
            <a:r>
              <a:rPr lang="ru-RU" dirty="0" smtClean="0">
                <a:solidFill>
                  <a:srgbClr val="0070C0"/>
                </a:solidFill>
                <a:latin typeface="Times New Roman" panose="02020603050405020304" pitchFamily="18" charset="0"/>
                <a:cs typeface="Times New Roman" panose="02020603050405020304" pitchFamily="18" charset="0"/>
              </a:rPr>
              <a:t>.</a:t>
            </a:r>
          </a:p>
          <a:p>
            <a:endParaRPr lang="ru-RU" dirty="0">
              <a:solidFill>
                <a:srgbClr val="0070C0"/>
              </a:solidFill>
              <a:latin typeface="Times New Roman" panose="02020603050405020304" pitchFamily="18" charset="0"/>
              <a:cs typeface="Times New Roman" panose="02020603050405020304" pitchFamily="18" charset="0"/>
            </a:endParaRPr>
          </a:p>
          <a:p>
            <a:r>
              <a:rPr lang="ru-RU" dirty="0">
                <a:solidFill>
                  <a:srgbClr val="0070C0"/>
                </a:solidFill>
                <a:latin typeface="Times New Roman" panose="02020603050405020304" pitchFamily="18" charset="0"/>
                <a:cs typeface="Times New Roman" panose="02020603050405020304" pitchFamily="18" charset="0"/>
              </a:rPr>
              <a:t> </a:t>
            </a:r>
            <a:r>
              <a:rPr lang="ru-RU" b="1" dirty="0">
                <a:solidFill>
                  <a:srgbClr val="0070C0"/>
                </a:solidFill>
                <a:latin typeface="Times New Roman" panose="02020603050405020304" pitchFamily="18" charset="0"/>
                <a:cs typeface="Times New Roman" panose="02020603050405020304" pitchFamily="18" charset="0"/>
              </a:rPr>
              <a:t>Тип проекта: </a:t>
            </a:r>
            <a:r>
              <a:rPr lang="ru-RU" dirty="0">
                <a:solidFill>
                  <a:srgbClr val="0070C0"/>
                </a:solidFill>
                <a:latin typeface="Times New Roman" panose="02020603050405020304" pitchFamily="18" charset="0"/>
                <a:cs typeface="Times New Roman" panose="02020603050405020304" pitchFamily="18" charset="0"/>
              </a:rPr>
              <a:t>по   доминирующей   деятельности     ­   творческий   и исследовательский;  по предметному содержанию ­ моно-проект;  по продолжительности – краткосрочный</a:t>
            </a:r>
            <a:r>
              <a:rPr lang="ru-RU" dirty="0" smtClean="0">
                <a:solidFill>
                  <a:srgbClr val="0070C0"/>
                </a:solidFill>
                <a:latin typeface="Times New Roman" panose="02020603050405020304" pitchFamily="18" charset="0"/>
                <a:cs typeface="Times New Roman" panose="02020603050405020304" pitchFamily="18" charset="0"/>
              </a:rPr>
              <a:t>, индивидуальный</a:t>
            </a:r>
            <a:r>
              <a:rPr lang="ru-RU" dirty="0">
                <a:solidFill>
                  <a:srgbClr val="0070C0"/>
                </a:solidFill>
                <a:latin typeface="Times New Roman" panose="02020603050405020304" pitchFamily="18" charset="0"/>
                <a:cs typeface="Times New Roman" panose="02020603050405020304" pitchFamily="18" charset="0"/>
              </a:rPr>
              <a:t>.</a:t>
            </a:r>
          </a:p>
          <a:p>
            <a:r>
              <a:rPr lang="ru-RU" b="1" dirty="0">
                <a:solidFill>
                  <a:srgbClr val="0070C0"/>
                </a:solidFill>
                <a:latin typeface="Times New Roman" panose="02020603050405020304" pitchFamily="18" charset="0"/>
                <a:cs typeface="Times New Roman" panose="02020603050405020304" pitchFamily="18" charset="0"/>
              </a:rPr>
              <a:t>Новизна </a:t>
            </a:r>
            <a:r>
              <a:rPr lang="ru-RU" b="1" dirty="0" smtClean="0">
                <a:solidFill>
                  <a:srgbClr val="0070C0"/>
                </a:solidFill>
                <a:latin typeface="Times New Roman" panose="02020603050405020304" pitchFamily="18" charset="0"/>
                <a:cs typeface="Times New Roman" panose="02020603050405020304" pitchFamily="18" charset="0"/>
              </a:rPr>
              <a:t>проекта</a:t>
            </a:r>
          </a:p>
          <a:p>
            <a:endParaRPr lang="ru-RU" dirty="0">
              <a:solidFill>
                <a:srgbClr val="0070C0"/>
              </a:solidFill>
              <a:latin typeface="Times New Roman" panose="02020603050405020304" pitchFamily="18" charset="0"/>
              <a:cs typeface="Times New Roman" panose="02020603050405020304" pitchFamily="18" charset="0"/>
            </a:endParaRPr>
          </a:p>
          <a:p>
            <a:r>
              <a:rPr lang="ru-RU" dirty="0">
                <a:solidFill>
                  <a:srgbClr val="0070C0"/>
                </a:solidFill>
                <a:latin typeface="Times New Roman" panose="02020603050405020304" pitchFamily="18" charset="0"/>
                <a:cs typeface="Times New Roman" panose="02020603050405020304" pitchFamily="18" charset="0"/>
              </a:rPr>
              <a:t>Обычно все поделки  выжигают по готовым эскизам, рисункам, а я сделал эскиз сам.</a:t>
            </a:r>
          </a:p>
          <a:p>
            <a:r>
              <a:rPr lang="ru-RU" b="1" dirty="0">
                <a:solidFill>
                  <a:srgbClr val="0070C0"/>
                </a:solidFill>
                <a:latin typeface="Times New Roman" panose="02020603050405020304" pitchFamily="18" charset="0"/>
                <a:cs typeface="Times New Roman" panose="02020603050405020304" pitchFamily="18" charset="0"/>
              </a:rPr>
              <a:t>Объект исследования </a:t>
            </a:r>
            <a:r>
              <a:rPr lang="ru-RU" dirty="0">
                <a:solidFill>
                  <a:srgbClr val="0070C0"/>
                </a:solidFill>
                <a:latin typeface="Times New Roman" panose="02020603050405020304" pitchFamily="18" charset="0"/>
                <a:cs typeface="Times New Roman" panose="02020603050405020304" pitchFamily="18" charset="0"/>
              </a:rPr>
              <a:t>:объектом исследования является технология выжигания по дереву.</a:t>
            </a:r>
          </a:p>
          <a:p>
            <a:r>
              <a:rPr lang="ru-RU" b="1" dirty="0">
                <a:solidFill>
                  <a:srgbClr val="0070C0"/>
                </a:solidFill>
                <a:latin typeface="Times New Roman" panose="02020603050405020304" pitchFamily="18" charset="0"/>
                <a:cs typeface="Times New Roman" panose="02020603050405020304" pitchFamily="18" charset="0"/>
              </a:rPr>
              <a:t>Предмет исследования: </a:t>
            </a:r>
            <a:r>
              <a:rPr lang="ru-RU" dirty="0">
                <a:solidFill>
                  <a:srgbClr val="0070C0"/>
                </a:solidFill>
                <a:latin typeface="Times New Roman" panose="02020603050405020304" pitchFamily="18" charset="0"/>
                <a:cs typeface="Times New Roman" panose="02020603050405020304" pitchFamily="18" charset="0"/>
              </a:rPr>
              <a:t>способы и приемы выжигания</a:t>
            </a:r>
          </a:p>
          <a:p>
            <a:r>
              <a:rPr lang="ru-RU"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Методы исследования:</a:t>
            </a:r>
            <a:r>
              <a:rPr lang="ru-RU" b="1" dirty="0">
                <a:solidFill>
                  <a:srgbClr val="0070C0"/>
                </a:solidFill>
                <a:latin typeface="Times New Roman" panose="02020603050405020304" pitchFamily="18" charset="0"/>
                <a:cs typeface="Times New Roman" panose="02020603050405020304" pitchFamily="18" charset="0"/>
              </a:rPr>
              <a:t> </a:t>
            </a:r>
            <a:r>
              <a:rPr lang="ru-RU" dirty="0">
                <a:solidFill>
                  <a:srgbClr val="0070C0"/>
                </a:solidFill>
                <a:latin typeface="Times New Roman" panose="02020603050405020304" pitchFamily="18" charset="0"/>
                <a:cs typeface="Times New Roman" panose="02020603050405020304" pitchFamily="18" charset="0"/>
              </a:rPr>
              <a:t>наблюдение, анкетирование, опрос, изучение, анализ, обобщение</a:t>
            </a:r>
          </a:p>
        </p:txBody>
      </p:sp>
    </p:spTree>
    <p:extLst>
      <p:ext uri="{BB962C8B-B14F-4D97-AF65-F5344CB8AC3E}">
        <p14:creationId xmlns:p14="http://schemas.microsoft.com/office/powerpoint/2010/main" val="1874422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s://ds02.infourok.ru/uploads/ex/0df8/0003b777-44fe6b56/img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0"/>
            <a:ext cx="9522815" cy="67095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2620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2509" y="715437"/>
            <a:ext cx="8538359" cy="5960606"/>
          </a:xfrm>
          <a:prstGeom prst="rect">
            <a:avLst/>
          </a:prstGeom>
        </p:spPr>
        <p:txBody>
          <a:bodyPr wrap="square">
            <a:spAutoFit/>
          </a:bodyPr>
          <a:lstStyle/>
          <a:p>
            <a:pPr algn="ctr">
              <a:lnSpc>
                <a:spcPts val="1575"/>
              </a:lnSpc>
              <a:spcAft>
                <a:spcPts val="0"/>
              </a:spcAft>
            </a:pPr>
            <a:r>
              <a:rPr lang="ru-RU" sz="20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Введение</a:t>
            </a:r>
          </a:p>
          <a:p>
            <a:pPr>
              <a:lnSpc>
                <a:spcPts val="1575"/>
              </a:lnSpc>
              <a:spcAft>
                <a:spcPts val="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Художественная обработка дерева была известна еще в IX-X вв. В России, богатой лесами, дерево всегда любили и применяли многие поколения мастеров народных промыслов. Для изготовления художественных изделий и сувениров используют древесину различных пород, хорошо поддающуюся отделке и обработке, принимая во внимание художественные особенности текстуры древесины, природные изгибы ствола, строение сучков. Кроме древесины используют кап, бересту, лозу.</a:t>
            </a:r>
          </a:p>
          <a:p>
            <a:pPr>
              <a:lnSpc>
                <a:spcPts val="1575"/>
              </a:lnSpc>
              <a:spcAft>
                <a:spcPts val="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Среди многих художественных ремесел, связанных с обработкой дерева, особое место занимает  выжигание. Одно из популярных ремесел, глубоко связанное с традициями русского народного творчества, выжигание развивалось параллельно с резьбой, точением, мозаикой и живописными работами по дереву, нередко дополняя эти виды искусства или выступая самостоятельно.</a:t>
            </a:r>
          </a:p>
          <a:p>
            <a:pPr>
              <a:lnSpc>
                <a:spcPts val="1575"/>
              </a:lnSpc>
              <a:spcAft>
                <a:spcPts val="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 старину для выжигания использовали металлические стержни, концы которых на огне калили до красна или употребляли металлические клейма с выгравированными по мотивом народной резьбы рельефным узором.</a:t>
            </a:r>
          </a:p>
          <a:p>
            <a:pPr>
              <a:lnSpc>
                <a:spcPts val="1575"/>
              </a:lnSpc>
              <a:spcAft>
                <a:spcPts val="0"/>
              </a:spcAft>
            </a:pP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В наше время применяют </a:t>
            </a:r>
            <a:r>
              <a:rPr lang="ru-RU" sz="1400"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электровыжигатель</a:t>
            </a:r>
            <a:r>
              <a:rPr lang="ru-RU" sz="14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Года два назад мне понравилось одно панно у знакомых. Мне понравилось выжигать по дереву, поэтому я выбрал это занятие для проекта.</a:t>
            </a:r>
          </a:p>
          <a:p>
            <a:pPr fontAlgn="base"/>
            <a:r>
              <a:rPr lang="ru-RU" sz="1400" b="1" dirty="0" smtClean="0">
                <a:solidFill>
                  <a:srgbClr val="0070C0"/>
                </a:solidFill>
                <a:latin typeface="Times New Roman" panose="02020603050405020304" pitchFamily="18" charset="0"/>
                <a:cs typeface="Times New Roman" panose="02020603050405020304" pitchFamily="18" charset="0"/>
              </a:rPr>
              <a:t>                                                    Выжигание </a:t>
            </a:r>
            <a:r>
              <a:rPr lang="ru-RU" sz="1400" b="1" dirty="0">
                <a:solidFill>
                  <a:srgbClr val="0070C0"/>
                </a:solidFill>
                <a:latin typeface="Times New Roman" panose="02020603050405020304" pitchFamily="18" charset="0"/>
                <a:cs typeface="Times New Roman" panose="02020603050405020304" pitchFamily="18" charset="0"/>
              </a:rPr>
              <a:t>по дереву в наше время</a:t>
            </a:r>
          </a:p>
          <a:p>
            <a:pPr fontAlgn="base"/>
            <a:r>
              <a:rPr lang="ru-RU" sz="1400" dirty="0" smtClean="0">
                <a:solidFill>
                  <a:srgbClr val="0070C0"/>
                </a:solidFill>
                <a:latin typeface="Times New Roman" panose="02020603050405020304" pitchFamily="18" charset="0"/>
                <a:cs typeface="Times New Roman" panose="02020603050405020304" pitchFamily="18" charset="0"/>
              </a:rPr>
              <a:t>       Сегодня </a:t>
            </a:r>
            <a:r>
              <a:rPr lang="ru-RU" sz="1400" dirty="0">
                <a:solidFill>
                  <a:srgbClr val="0070C0"/>
                </a:solidFill>
                <a:latin typeface="Times New Roman" panose="02020603050405020304" pitchFamily="18" charset="0"/>
                <a:cs typeface="Times New Roman" panose="02020603050405020304" pitchFamily="18" charset="0"/>
              </a:rPr>
              <a:t>выжигание по дереву доступно практически всем, желающим освоить эту увлекательную технику, условно разделяющуюся </a:t>
            </a:r>
            <a:r>
              <a:rPr lang="ru-RU" sz="1400" dirty="0" err="1">
                <a:solidFill>
                  <a:srgbClr val="0070C0"/>
                </a:solidFill>
                <a:latin typeface="Times New Roman" panose="02020603050405020304" pitchFamily="18" charset="0"/>
                <a:cs typeface="Times New Roman" panose="02020603050405020304" pitchFamily="18" charset="0"/>
              </a:rPr>
              <a:t>пирографию</a:t>
            </a:r>
            <a:r>
              <a:rPr lang="ru-RU" sz="1400" dirty="0">
                <a:solidFill>
                  <a:srgbClr val="0070C0"/>
                </a:solidFill>
                <a:latin typeface="Times New Roman" panose="02020603050405020304" pitchFamily="18" charset="0"/>
                <a:cs typeface="Times New Roman" panose="02020603050405020304" pitchFamily="18" charset="0"/>
              </a:rPr>
              <a:t> и </a:t>
            </a:r>
            <a:r>
              <a:rPr lang="ru-RU" sz="1400" dirty="0" err="1">
                <a:solidFill>
                  <a:srgbClr val="0070C0"/>
                </a:solidFill>
                <a:latin typeface="Times New Roman" panose="02020603050405020304" pitchFamily="18" charset="0"/>
                <a:cs typeface="Times New Roman" panose="02020603050405020304" pitchFamily="18" charset="0"/>
              </a:rPr>
              <a:t>пиротипию</a:t>
            </a:r>
            <a:r>
              <a:rPr lang="ru-RU" sz="1400" dirty="0">
                <a:solidFill>
                  <a:srgbClr val="0070C0"/>
                </a:solidFill>
                <a:latin typeface="Times New Roman" panose="02020603050405020304" pitchFamily="18" charset="0"/>
                <a:cs typeface="Times New Roman" panose="02020603050405020304" pitchFamily="18" charset="0"/>
              </a:rPr>
              <a:t>. </a:t>
            </a:r>
            <a:r>
              <a:rPr lang="ru-RU" sz="1400" dirty="0" err="1">
                <a:solidFill>
                  <a:srgbClr val="0070C0"/>
                </a:solidFill>
                <a:latin typeface="Times New Roman" panose="02020603050405020304" pitchFamily="18" charset="0"/>
                <a:cs typeface="Times New Roman" panose="02020603050405020304" pitchFamily="18" charset="0"/>
              </a:rPr>
              <a:t>Пиротипия</a:t>
            </a:r>
            <a:r>
              <a:rPr lang="ru-RU" sz="1400" dirty="0">
                <a:solidFill>
                  <a:srgbClr val="0070C0"/>
                </a:solidFill>
                <a:latin typeface="Times New Roman" panose="02020603050405020304" pitchFamily="18" charset="0"/>
                <a:cs typeface="Times New Roman" panose="02020603050405020304" pitchFamily="18" charset="0"/>
              </a:rPr>
              <a:t> является своеобразным клеймением деревянной поверхности, наиболее характерным для массового декора различных изделий из дерева. А </a:t>
            </a:r>
            <a:r>
              <a:rPr lang="ru-RU" sz="1400" dirty="0" err="1">
                <a:solidFill>
                  <a:srgbClr val="0070C0"/>
                </a:solidFill>
                <a:latin typeface="Times New Roman" panose="02020603050405020304" pitchFamily="18" charset="0"/>
                <a:cs typeface="Times New Roman" panose="02020603050405020304" pitchFamily="18" charset="0"/>
              </a:rPr>
              <a:t>пирографией</a:t>
            </a:r>
            <a:r>
              <a:rPr lang="ru-RU" sz="1400" dirty="0">
                <a:solidFill>
                  <a:srgbClr val="0070C0"/>
                </a:solidFill>
                <a:latin typeface="Times New Roman" panose="02020603050405020304" pitchFamily="18" charset="0"/>
                <a:cs typeface="Times New Roman" panose="02020603050405020304" pitchFamily="18" charset="0"/>
              </a:rPr>
              <a:t> называется непосредственное выжигание по дереву в виде рисунка, производимое вручную.</a:t>
            </a:r>
          </a:p>
          <a:p>
            <a:pPr fontAlgn="base"/>
            <a:r>
              <a:rPr lang="ru-RU" sz="1400" dirty="0">
                <a:solidFill>
                  <a:srgbClr val="0070C0"/>
                </a:solidFill>
                <a:latin typeface="Times New Roman" panose="02020603050405020304" pitchFamily="18" charset="0"/>
                <a:cs typeface="Times New Roman" panose="02020603050405020304" pitchFamily="18" charset="0"/>
              </a:rPr>
              <a:t>Как правило, художественное выжигание лучше выглядит на светлой древесине лиственных пород деревьев, для которых не характерны яркие годичные кольца (например, липа, ольха, клен, осина). Поверхность такой заготовки должна быть гладкой и матовой, поэтому выжигание по дереву производят на предварительно отшлифованной наждачной бумагой плоскости. Как видите, все достаточно просто, но только в руках настоящих мастеров на свет появляются удивительные, вызывающие неподдельное восхищение произведения декоративно-прикладного искусства!</a:t>
            </a:r>
          </a:p>
          <a:p>
            <a:pPr>
              <a:lnSpc>
                <a:spcPts val="1575"/>
              </a:lnSpc>
              <a:spcAft>
                <a:spcPts val="0"/>
              </a:spcAft>
            </a:pPr>
            <a:endParaRPr lang="ru-RU" sz="1400"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3426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solidFill>
                  <a:srgbClr val="C00000"/>
                </a:solidFill>
                <a:latin typeface="Times New Roman" panose="02020603050405020304" pitchFamily="18" charset="0"/>
                <a:cs typeface="Times New Roman" panose="02020603050405020304" pitchFamily="18" charset="0"/>
              </a:rPr>
              <a:t>Этапы проекта:</a:t>
            </a:r>
            <a:br>
              <a:rPr lang="ru-RU" dirty="0">
                <a:solidFill>
                  <a:srgbClr val="C00000"/>
                </a:solidFill>
                <a:latin typeface="Times New Roman" panose="02020603050405020304" pitchFamily="18" charset="0"/>
                <a:cs typeface="Times New Roman" panose="02020603050405020304" pitchFamily="18" charset="0"/>
              </a:rPr>
            </a:br>
            <a:r>
              <a:rPr lang="ru-RU" dirty="0" smtClean="0">
                <a:solidFill>
                  <a:srgbClr val="C00000"/>
                </a:solidFill>
                <a:latin typeface="Times New Roman" panose="02020603050405020304" pitchFamily="18" charset="0"/>
                <a:cs typeface="Times New Roman" panose="02020603050405020304" pitchFamily="18" charset="0"/>
              </a:rPr>
              <a:t>1этап- подготовительный</a:t>
            </a:r>
            <a:endParaRPr lang="ru-RU" dirty="0"/>
          </a:p>
        </p:txBody>
      </p:sp>
      <p:sp>
        <p:nvSpPr>
          <p:cNvPr id="3" name="Объект 2"/>
          <p:cNvSpPr>
            <a:spLocks noGrp="1"/>
          </p:cNvSpPr>
          <p:nvPr>
            <p:ph idx="1"/>
          </p:nvPr>
        </p:nvSpPr>
        <p:spPr/>
        <p:txBody>
          <a:bodyPr>
            <a:normAutofit fontScale="62500" lnSpcReduction="20000"/>
          </a:bodyPr>
          <a:lstStyle/>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История появления, распространения и использования изделий, выжженных по дереву</a:t>
            </a:r>
            <a:r>
              <a:rPr lang="ru-RU" b="1" dirty="0" smtClean="0">
                <a:solidFill>
                  <a:srgbClr val="0070C0"/>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ru-RU" sz="2200" b="1" dirty="0">
                <a:solidFill>
                  <a:srgbClr val="0070C0"/>
                </a:solidFill>
                <a:latin typeface="Times New Roman" panose="02020603050405020304" pitchFamily="18" charset="0"/>
                <a:cs typeface="Times New Roman" panose="02020603050405020304" pitchFamily="18" charset="0"/>
              </a:rPr>
              <a:t>Знакомство с историей появления, распространения и использования изделий, выжженных по дереву</a:t>
            </a:r>
          </a:p>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Виды выжигания, материал и инструменты для выжигания по дереву.</a:t>
            </a:r>
          </a:p>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Правила пользования </a:t>
            </a:r>
            <a:r>
              <a:rPr lang="ru-RU" b="1" dirty="0" err="1">
                <a:solidFill>
                  <a:srgbClr val="0070C0"/>
                </a:solidFill>
                <a:latin typeface="Times New Roman" panose="02020603050405020304" pitchFamily="18" charset="0"/>
                <a:cs typeface="Times New Roman" panose="02020603050405020304" pitchFamily="18" charset="0"/>
              </a:rPr>
              <a:t>электровыжигателем</a:t>
            </a:r>
            <a:r>
              <a:rPr lang="ru-RU" b="1" dirty="0">
                <a:solidFill>
                  <a:srgbClr val="0070C0"/>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Техника безопасности.</a:t>
            </a:r>
          </a:p>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Материалы и инструменты.</a:t>
            </a:r>
          </a:p>
          <a:p>
            <a:pPr>
              <a:buFont typeface="Arial" panose="020B0604020202020204" pitchFamily="34" charset="0"/>
              <a:buChar char="•"/>
            </a:pPr>
            <a:r>
              <a:rPr lang="ru-RU" b="1" dirty="0">
                <a:solidFill>
                  <a:srgbClr val="0070C0"/>
                </a:solidFill>
                <a:latin typeface="Times New Roman" panose="02020603050405020304" pitchFamily="18" charset="0"/>
                <a:cs typeface="Times New Roman" panose="02020603050405020304" pitchFamily="18" charset="0"/>
              </a:rPr>
              <a:t>Виды и приемы </a:t>
            </a:r>
            <a:r>
              <a:rPr lang="ru-RU" b="1" dirty="0" smtClean="0">
                <a:solidFill>
                  <a:srgbClr val="0070C0"/>
                </a:solidFill>
                <a:latin typeface="Times New Roman" panose="02020603050405020304" pitchFamily="18" charset="0"/>
                <a:cs typeface="Times New Roman" panose="02020603050405020304" pitchFamily="18" charset="0"/>
              </a:rPr>
              <a:t>выжигания</a:t>
            </a:r>
            <a:r>
              <a:rPr lang="ru-RU" dirty="0" smtClean="0">
                <a:solidFill>
                  <a:srgbClr val="0070C0"/>
                </a:solidFill>
                <a:latin typeface="Times New Roman" panose="02020603050405020304" pitchFamily="18" charset="0"/>
                <a:cs typeface="Times New Roman" panose="02020603050405020304" pitchFamily="18" charset="0"/>
              </a:rPr>
              <a:t>.</a:t>
            </a:r>
          </a:p>
          <a:p>
            <a:r>
              <a:rPr lang="ru-RU" sz="1900" b="1" dirty="0">
                <a:solidFill>
                  <a:srgbClr val="0070C0"/>
                </a:solidFill>
                <a:latin typeface="Times New Roman" panose="02020603050405020304" pitchFamily="18" charset="0"/>
                <a:cs typeface="Times New Roman" panose="02020603050405020304" pitchFamily="18" charset="0"/>
              </a:rPr>
              <a:t>Перевод рисунка на фанерную заготовку.</a:t>
            </a:r>
            <a:endParaRPr lang="ru-RU" sz="1900" dirty="0">
              <a:solidFill>
                <a:srgbClr val="0070C0"/>
              </a:solidFill>
              <a:latin typeface="Times New Roman" panose="02020603050405020304" pitchFamily="18" charset="0"/>
              <a:cs typeface="Times New Roman" panose="02020603050405020304" pitchFamily="18" charset="0"/>
            </a:endParaRPr>
          </a:p>
          <a:p>
            <a:r>
              <a:rPr lang="ru-RU" sz="1900" dirty="0">
                <a:solidFill>
                  <a:srgbClr val="0070C0"/>
                </a:solidFill>
                <a:latin typeface="Times New Roman" panose="02020603050405020304" pitchFamily="18" charset="0"/>
                <a:cs typeface="Times New Roman" panose="02020603050405020304" pitchFamily="18" charset="0"/>
              </a:rPr>
              <a:t/>
            </a:r>
            <a:br>
              <a:rPr lang="ru-RU" sz="1900" dirty="0">
                <a:solidFill>
                  <a:srgbClr val="0070C0"/>
                </a:solidFill>
                <a:latin typeface="Times New Roman" panose="02020603050405020304" pitchFamily="18" charset="0"/>
                <a:cs typeface="Times New Roman" panose="02020603050405020304" pitchFamily="18" charset="0"/>
              </a:rPr>
            </a:br>
            <a:r>
              <a:rPr lang="ru-RU" sz="1900" dirty="0" smtClean="0">
                <a:solidFill>
                  <a:srgbClr val="0070C0"/>
                </a:solidFill>
                <a:latin typeface="Times New Roman" panose="02020603050405020304" pitchFamily="18" charset="0"/>
                <a:cs typeface="Times New Roman" panose="02020603050405020304" pitchFamily="18" charset="0"/>
              </a:rPr>
              <a:t>Очень </a:t>
            </a:r>
            <a:r>
              <a:rPr lang="ru-RU" sz="1900" dirty="0">
                <a:solidFill>
                  <a:srgbClr val="0070C0"/>
                </a:solidFill>
                <a:latin typeface="Times New Roman" panose="02020603050405020304" pitchFamily="18" charset="0"/>
                <a:cs typeface="Times New Roman" panose="02020603050405020304" pitchFamily="18" charset="0"/>
              </a:rPr>
              <a:t>важно уметь правильно перевести выбранный рисунок на материал. От точности этой работы зависит четкость выжигания рисунка или узора.</a:t>
            </a:r>
          </a:p>
          <a:p>
            <a:r>
              <a:rPr lang="ru-RU" sz="1900" dirty="0">
                <a:solidFill>
                  <a:srgbClr val="0070C0"/>
                </a:solidFill>
                <a:latin typeface="Times New Roman" panose="02020603050405020304" pitchFamily="18" charset="0"/>
                <a:cs typeface="Times New Roman" panose="02020603050405020304" pitchFamily="18" charset="0"/>
              </a:rPr>
              <a:t>Чтобы не портить альбом или книгу, где находится выбранный рисунок, с него снимают копию на прозрачную бумагу – кальку.</a:t>
            </a:r>
          </a:p>
          <a:p>
            <a:r>
              <a:rPr lang="ru-RU" sz="1900" dirty="0">
                <a:solidFill>
                  <a:srgbClr val="0070C0"/>
                </a:solidFill>
                <a:latin typeface="Times New Roman" panose="02020603050405020304" pitchFamily="18" charset="0"/>
                <a:cs typeface="Times New Roman" panose="02020603050405020304" pitchFamily="18" charset="0"/>
              </a:rPr>
              <a:t>Чтобы бумага во время перевода не сдвигалась с места, края ее подгибают под лист альбома или книги и закрепляют канцелярскими скрепками.</a:t>
            </a:r>
          </a:p>
          <a:p>
            <a:pPr>
              <a:buFont typeface="Arial" panose="020B0604020202020204" pitchFamily="34" charset="0"/>
              <a:buChar char="•"/>
            </a:pPr>
            <a:endParaRPr lang="ru-RU" dirty="0">
              <a:solidFill>
                <a:srgbClr val="0070C0"/>
              </a:solidFill>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20986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5636" y="-1165334"/>
            <a:ext cx="7477080" cy="8759321"/>
          </a:xfrm>
          <a:prstGeom prst="rect">
            <a:avLst/>
          </a:prstGeom>
        </p:spPr>
        <p:txBody>
          <a:bodyPr wrap="square">
            <a:spAutoFit/>
          </a:bodyPr>
          <a:lstStyle/>
          <a:p>
            <a:pPr algn="ctr" fontAlgn="base">
              <a:lnSpc>
                <a:spcPct val="115000"/>
              </a:lnSpc>
              <a:spcAft>
                <a:spcPts val="0"/>
              </a:spcAft>
            </a:pPr>
            <a:endParaRPr lang="ru-RU" sz="3200" dirty="0" smtClean="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lnSpc>
                <a:spcPct val="115000"/>
              </a:lnSpc>
              <a:spcAft>
                <a:spcPts val="0"/>
              </a:spcAft>
            </a:pPr>
            <a:endParaRPr lang="ru-RU" sz="3200" dirty="0" smtClean="0">
              <a:solidFill>
                <a:srgbClr val="733712"/>
              </a:solidFill>
              <a:latin typeface="Georgia" panose="02040502050405020303" pitchFamily="18" charset="0"/>
              <a:ea typeface="Times New Roman" panose="02020603050405020304" pitchFamily="18" charset="0"/>
              <a:cs typeface="Times New Roman" panose="02020603050405020304" pitchFamily="18" charset="0"/>
            </a:endParaRPr>
          </a:p>
          <a:p>
            <a:pPr algn="ctr" fontAlgn="base">
              <a:spcAft>
                <a:spcPts val="0"/>
              </a:spcAft>
            </a:pPr>
            <a:r>
              <a:rPr lang="ru-RU"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Как </a:t>
            </a:r>
            <a:r>
              <a:rPr lang="ru-RU"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правильно выбрать инструмент для </a:t>
            </a:r>
            <a:endParaRPr lang="ru-RU"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fontAlgn="base">
              <a:spcAft>
                <a:spcPts val="0"/>
              </a:spcAft>
            </a:pPr>
            <a:r>
              <a:rPr lang="ru-RU" sz="2000" b="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выжигания</a:t>
            </a:r>
            <a:endParaRPr lang="ru-RU" sz="20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a:p>
            <a:pPr fontAlgn="base">
              <a:lnSpc>
                <a:spcPct val="115000"/>
              </a:lnSpc>
              <a:spcAft>
                <a:spcPts val="0"/>
              </a:spcAft>
            </a:pP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Первым </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шагом в освоении искусства выжигания является приобретение выжигательного прибора, в идеале, если такой прибор будет подпитываться от электричества. Также необходимы небольшие дощечки или куски фанеры, выпиленные нужной формы. Их необязательно выпиливать самим, достаточно приобрести несколько вариантов в специализированных магазинах. </a:t>
            </a:r>
          </a:p>
          <a:p>
            <a:pPr algn="just" fontAlgn="base">
              <a:lnSpc>
                <a:spcPct val="115000"/>
              </a:lnSpc>
              <a:spcAft>
                <a:spcPts val="0"/>
              </a:spcAft>
            </a:pP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При выборе выжигательного аппарата, многие задаются вопросом, а можно ли выжигать по дереву паяльником? Конечно можно! Это самый простой способ выжигания узоров по дереву в домашних условиях, доступный каждому. Единственной сложностью в работе выжигания пальником является то, что нужно использовать паяльники разных диаметров. </a:t>
            </a:r>
          </a:p>
          <a:p>
            <a:r>
              <a:rPr lang="ru-RU" sz="16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err="1"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Выжигатель</a:t>
            </a:r>
            <a:r>
              <a:rPr lang="ru-RU" sz="1600" b="1"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600" b="1"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по дереву</a:t>
            </a:r>
            <a:r>
              <a:rPr lang="ru-RU" sz="1600" dirty="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 непосредственно перед работой должен быть нагрет по максимуму, об этом будет свидетельствовать наконечник, раскаленный до темно-красного цвета. Выполнение выжигания по дереву сводится к постоянному изменению наклона и накала, а иногда и размеров пера, что позволяет добиться различной глубины прожженной линии, а значит, и по цвету она будет отличаться. Оттенки разной по глубине линии колеблются от светлых коричневых до насыщенных темных коричневых</a:t>
            </a:r>
            <a:r>
              <a:rPr lang="ru-RU" sz="1600" dirty="0" smtClean="0">
                <a:solidFill>
                  <a:srgbClr val="0070C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sz="1600" dirty="0">
                <a:solidFill>
                  <a:srgbClr val="0070C0"/>
                </a:solidFill>
              </a:rPr>
              <a:t> </a:t>
            </a:r>
            <a:r>
              <a:rPr lang="ru-RU" sz="1600" dirty="0" smtClean="0">
                <a:solidFill>
                  <a:srgbClr val="0070C0"/>
                </a:solidFill>
              </a:rPr>
              <a:t>              </a:t>
            </a:r>
            <a:r>
              <a:rPr lang="ru-RU" sz="1600" b="1" dirty="0" err="1" smtClean="0">
                <a:solidFill>
                  <a:srgbClr val="0070C0"/>
                </a:solidFill>
                <a:latin typeface="Times New Roman" panose="02020603050405020304" pitchFamily="18" charset="0"/>
                <a:cs typeface="Times New Roman" panose="02020603050405020304" pitchFamily="18" charset="0"/>
              </a:rPr>
              <a:t>Электровыжигатель</a:t>
            </a:r>
            <a:r>
              <a:rPr lang="ru-RU" sz="1600" b="1" dirty="0" smtClean="0">
                <a:solidFill>
                  <a:srgbClr val="0070C0"/>
                </a:solidFill>
                <a:latin typeface="Times New Roman" panose="02020603050405020304" pitchFamily="18" charset="0"/>
                <a:cs typeface="Times New Roman" panose="02020603050405020304" pitchFamily="18" charset="0"/>
              </a:rPr>
              <a:t> </a:t>
            </a:r>
            <a:r>
              <a:rPr lang="ru-RU" sz="1600" b="1" dirty="0">
                <a:solidFill>
                  <a:srgbClr val="0070C0"/>
                </a:solidFill>
                <a:latin typeface="Times New Roman" panose="02020603050405020304" pitchFamily="18" charset="0"/>
                <a:cs typeface="Times New Roman" panose="02020603050405020304" pitchFamily="18" charset="0"/>
              </a:rPr>
              <a:t>состоит </a:t>
            </a:r>
            <a:r>
              <a:rPr lang="ru-RU" sz="1600" dirty="0">
                <a:solidFill>
                  <a:srgbClr val="0070C0"/>
                </a:solidFill>
                <a:latin typeface="Times New Roman" panose="02020603050405020304" pitchFamily="18" charset="0"/>
                <a:cs typeface="Times New Roman" panose="02020603050405020304" pitchFamily="18" charset="0"/>
              </a:rPr>
              <a:t>из вилки, трансформатора, регулятора напряжения, ручки и насадки из проволоки. Как только мы вставляем вилку в розетку, электрический ток по проводу поступает в трансформатор, а затем к насадке из проволоки. При помощи регулятора накаливания можно регулировать степень нагрева насадки: вправо-больше, влево-меньше.</a:t>
            </a:r>
          </a:p>
          <a:p>
            <a:pPr algn="just" fontAlgn="base">
              <a:lnSpc>
                <a:spcPct val="115000"/>
              </a:lnSpc>
              <a:spcAft>
                <a:spcPts val="0"/>
              </a:spcAft>
            </a:pP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3" name="Рисунок 2" descr="C:\Users\User\Downloads\ап1.jpg"/>
          <p:cNvPicPr/>
          <p:nvPr/>
        </p:nvPicPr>
        <p:blipFill>
          <a:blip r:embed="rId2">
            <a:extLst>
              <a:ext uri="{28A0092B-C50C-407E-A947-70E740481C1C}">
                <a14:useLocalDpi xmlns:a14="http://schemas.microsoft.com/office/drawing/2010/main" val="0"/>
              </a:ext>
            </a:extLst>
          </a:blip>
          <a:srcRect/>
          <a:stretch>
            <a:fillRect/>
          </a:stretch>
        </p:blipFill>
        <p:spPr bwMode="auto">
          <a:xfrm>
            <a:off x="8157410" y="1931626"/>
            <a:ext cx="3164305" cy="3205858"/>
          </a:xfrm>
          <a:prstGeom prst="rect">
            <a:avLst/>
          </a:prstGeom>
          <a:noFill/>
          <a:ln>
            <a:noFill/>
          </a:ln>
        </p:spPr>
      </p:pic>
    </p:spTree>
    <p:extLst>
      <p:ext uri="{BB962C8B-B14F-4D97-AF65-F5344CB8AC3E}">
        <p14:creationId xmlns:p14="http://schemas.microsoft.com/office/powerpoint/2010/main" val="3239168140"/>
      </p:ext>
    </p:extLst>
  </p:cSld>
  <p:clrMapOvr>
    <a:masterClrMapping/>
  </p:clrMapOvr>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573</TotalTime>
  <Words>2031</Words>
  <Application>Microsoft Office PowerPoint</Application>
  <PresentationFormat>Широкоэкранный</PresentationFormat>
  <Paragraphs>235</Paragraphs>
  <Slides>43</Slides>
  <Notes>0</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43</vt:i4>
      </vt:variant>
    </vt:vector>
  </HeadingPairs>
  <TitlesOfParts>
    <vt:vector size="54" baseType="lpstr">
      <vt:lpstr>Arial</vt:lpstr>
      <vt:lpstr>Calibri</vt:lpstr>
      <vt:lpstr>Georgia</vt:lpstr>
      <vt:lpstr>Gill Sans MT</vt:lpstr>
      <vt:lpstr>Helvetica</vt:lpstr>
      <vt:lpstr>inherit</vt:lpstr>
      <vt:lpstr>notoserif</vt:lpstr>
      <vt:lpstr>Times New Roman</vt:lpstr>
      <vt:lpstr>Trebuchet MS</vt:lpstr>
      <vt:lpstr>Wingdings 3</vt:lpstr>
      <vt:lpstr>Аспект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Этапы проекта: 1этап- подготовительный</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2 этап: практический</vt:lpstr>
      <vt:lpstr>Глубокое выжигание</vt:lpstr>
      <vt:lpstr>Виды выжигания.</vt:lpstr>
      <vt:lpstr>Придание изображению текстуры шерсти</vt:lpstr>
      <vt:lpstr>Силуэтное выжигание</vt:lpstr>
      <vt:lpstr>Декоративное выжигание</vt:lpstr>
      <vt:lpstr>Выжигание с передачей оттенков светотени</vt:lpstr>
      <vt:lpstr>Штриховка </vt:lpstr>
      <vt:lpstr>Презентация PowerPoint</vt:lpstr>
      <vt:lpstr>Негативная пирография.</vt:lpstr>
      <vt:lpstr>Контурное выжигание</vt:lpstr>
      <vt:lpstr>Плоское выжигание</vt:lpstr>
      <vt:lpstr>Имитация природных текстур</vt:lpstr>
      <vt:lpstr>Придание изображению объема</vt:lpstr>
      <vt:lpstr>Презентация PowerPoint</vt:lpstr>
      <vt:lpstr>Презентация PowerPoint</vt:lpstr>
      <vt:lpstr>Презентация PowerPoint</vt:lpstr>
      <vt:lpstr>3 этап-итоговый</vt:lpstr>
      <vt:lpstr>Заключение</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67</cp:revision>
  <dcterms:created xsi:type="dcterms:W3CDTF">2021-12-21T01:56:00Z</dcterms:created>
  <dcterms:modified xsi:type="dcterms:W3CDTF">2022-03-20T22:48:34Z</dcterms:modified>
</cp:coreProperties>
</file>