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58" r:id="rId3"/>
    <p:sldId id="260" r:id="rId4"/>
    <p:sldId id="270" r:id="rId5"/>
    <p:sldId id="261" r:id="rId6"/>
    <p:sldId id="262" r:id="rId7"/>
    <p:sldId id="263" r:id="rId8"/>
    <p:sldId id="264" r:id="rId9"/>
    <p:sldId id="265" r:id="rId10"/>
    <p:sldId id="272" r:id="rId11"/>
    <p:sldId id="266" r:id="rId12"/>
    <p:sldId id="267" r:id="rId13"/>
    <p:sldId id="269" r:id="rId14"/>
    <p:sldId id="276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5" autoAdjust="0"/>
    <p:restoredTop sz="96433" autoAdjust="0"/>
  </p:normalViewPr>
  <p:slideViewPr>
    <p:cSldViewPr snapToGrid="0">
      <p:cViewPr>
        <p:scale>
          <a:sx n="80" d="100"/>
          <a:sy n="80" d="100"/>
        </p:scale>
        <p:origin x="-984" y="3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-285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DE1D52-CF49-4F1C-939F-AD9D6FA48795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B17DC4-A4B4-4EEB-BA97-85171967B88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B17DC4-A4B4-4EEB-BA97-85171967B889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pPr/>
              <a:t>30.08.2017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13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11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842788" y="730441"/>
            <a:ext cx="587813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 на квадратной решётке</a:t>
            </a:r>
          </a:p>
          <a:p>
            <a:pPr algn="ctr"/>
            <a:endParaRPr lang="ru-RU" sz="36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Вычисление площадей фигур</a:t>
            </a:r>
          </a:p>
          <a:p>
            <a:pPr algn="ctr"/>
            <a:endParaRPr lang="ru-RU" sz="28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занятие элективного курса в 10 классе«Математический тренажёр»</a:t>
            </a:r>
          </a:p>
          <a:p>
            <a:pPr algn="ctr"/>
            <a:endParaRPr lang="ru-RU" sz="28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55127" y="5694656"/>
            <a:ext cx="43285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Учитель математики МОУ «СОШ № 3» г. Луга Григорьева Е. В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Рисунок 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7692"/>
            <a:ext cx="9576667" cy="7185692"/>
          </a:xfrm>
          <a:prstGeom prst="rect">
            <a:avLst/>
          </a:prstGeom>
        </p:spPr>
      </p:pic>
      <p:sp>
        <p:nvSpPr>
          <p:cNvPr id="2" name="Заголовок 1"/>
          <p:cNvSpPr txBox="1">
            <a:spLocks/>
          </p:cNvSpPr>
          <p:nvPr/>
        </p:nvSpPr>
        <p:spPr>
          <a:xfrm>
            <a:off x="628650" y="365126"/>
            <a:ext cx="7886700" cy="1178665"/>
          </a:xfrm>
          <a:prstGeom prst="rect">
            <a:avLst/>
          </a:prstGeom>
        </p:spPr>
        <p:txBody>
          <a:bodyPr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Задание №4:</a:t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Примените формулу Пика для вычисления площади многоугольников в задании № 3.</a:t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632858" y="5053389"/>
            <a:ext cx="21078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S = 10 + 7/2 – 1</a:t>
            </a: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S = 12,5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928260" y="4892634"/>
            <a:ext cx="23869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S = 5 + 4/2 – 1</a:t>
            </a:r>
          </a:p>
          <a:p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S = 6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https://mathb-ege.sdamgia.ru/get_file?id=545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61477" y="1615044"/>
            <a:ext cx="2673245" cy="3051958"/>
          </a:xfrm>
          <a:prstGeom prst="rect">
            <a:avLst/>
          </a:prstGeom>
          <a:noFill/>
        </p:spPr>
      </p:pic>
      <p:pic>
        <p:nvPicPr>
          <p:cNvPr id="6" name="Picture 6" descr="https://mathb-ege.sdamgia.ru/get_file?id=548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63240" y="1898631"/>
            <a:ext cx="2631807" cy="2305235"/>
          </a:xfrm>
          <a:prstGeom prst="rect">
            <a:avLst/>
          </a:prstGeom>
          <a:noFill/>
        </p:spPr>
      </p:pic>
      <p:sp>
        <p:nvSpPr>
          <p:cNvPr id="7" name="Сердце 6"/>
          <p:cNvSpPr/>
          <p:nvPr/>
        </p:nvSpPr>
        <p:spPr>
          <a:xfrm>
            <a:off x="2220687" y="2315690"/>
            <a:ext cx="190005" cy="166254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4" descr="https://mathb-ege.sdamgia.ru/get_file?id=545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61477" y="1638795"/>
            <a:ext cx="2673245" cy="3051958"/>
          </a:xfrm>
          <a:prstGeom prst="rect">
            <a:avLst/>
          </a:prstGeom>
          <a:noFill/>
        </p:spPr>
      </p:pic>
      <p:sp>
        <p:nvSpPr>
          <p:cNvPr id="9" name="Сердце 8"/>
          <p:cNvSpPr/>
          <p:nvPr/>
        </p:nvSpPr>
        <p:spPr>
          <a:xfrm>
            <a:off x="2220687" y="2339441"/>
            <a:ext cx="190005" cy="166254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4" descr="https://mathb-ege.sdamgia.ru/get_file?id=545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9602" y="1615045"/>
            <a:ext cx="2673245" cy="3051958"/>
          </a:xfrm>
          <a:prstGeom prst="rect">
            <a:avLst/>
          </a:prstGeom>
          <a:noFill/>
        </p:spPr>
      </p:pic>
      <p:sp>
        <p:nvSpPr>
          <p:cNvPr id="11" name="Сердце 10"/>
          <p:cNvSpPr/>
          <p:nvPr/>
        </p:nvSpPr>
        <p:spPr>
          <a:xfrm>
            <a:off x="2208812" y="2315691"/>
            <a:ext cx="190005" cy="166254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ердце 11"/>
          <p:cNvSpPr/>
          <p:nvPr/>
        </p:nvSpPr>
        <p:spPr>
          <a:xfrm>
            <a:off x="2588822" y="2315691"/>
            <a:ext cx="190005" cy="166254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ердце 12"/>
          <p:cNvSpPr/>
          <p:nvPr/>
        </p:nvSpPr>
        <p:spPr>
          <a:xfrm>
            <a:off x="1852552" y="2707577"/>
            <a:ext cx="190005" cy="166254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ердце 13"/>
          <p:cNvSpPr/>
          <p:nvPr/>
        </p:nvSpPr>
        <p:spPr>
          <a:xfrm>
            <a:off x="2173186" y="2683826"/>
            <a:ext cx="190005" cy="166254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ердце 14"/>
          <p:cNvSpPr/>
          <p:nvPr/>
        </p:nvSpPr>
        <p:spPr>
          <a:xfrm>
            <a:off x="2565072" y="2683826"/>
            <a:ext cx="190005" cy="166254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ердце 15"/>
          <p:cNvSpPr/>
          <p:nvPr/>
        </p:nvSpPr>
        <p:spPr>
          <a:xfrm>
            <a:off x="2968833" y="2683826"/>
            <a:ext cx="190005" cy="166254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ердце 16"/>
          <p:cNvSpPr/>
          <p:nvPr/>
        </p:nvSpPr>
        <p:spPr>
          <a:xfrm>
            <a:off x="1852552" y="3075712"/>
            <a:ext cx="190005" cy="166254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ердце 17"/>
          <p:cNvSpPr/>
          <p:nvPr/>
        </p:nvSpPr>
        <p:spPr>
          <a:xfrm>
            <a:off x="2208812" y="3063837"/>
            <a:ext cx="190005" cy="166254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ердце 18"/>
          <p:cNvSpPr/>
          <p:nvPr/>
        </p:nvSpPr>
        <p:spPr>
          <a:xfrm>
            <a:off x="2565072" y="3075712"/>
            <a:ext cx="190005" cy="166254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ердце 19"/>
          <p:cNvSpPr/>
          <p:nvPr/>
        </p:nvSpPr>
        <p:spPr>
          <a:xfrm>
            <a:off x="2220687" y="3467598"/>
            <a:ext cx="190005" cy="166254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ердце 20"/>
          <p:cNvSpPr/>
          <p:nvPr/>
        </p:nvSpPr>
        <p:spPr>
          <a:xfrm>
            <a:off x="2553196" y="1923802"/>
            <a:ext cx="225631" cy="178130"/>
          </a:xfrm>
          <a:prstGeom prst="hear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ердце 21"/>
          <p:cNvSpPr/>
          <p:nvPr/>
        </p:nvSpPr>
        <p:spPr>
          <a:xfrm>
            <a:off x="2933206" y="2303812"/>
            <a:ext cx="225631" cy="178130"/>
          </a:xfrm>
          <a:prstGeom prst="hear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ердце 22"/>
          <p:cNvSpPr/>
          <p:nvPr/>
        </p:nvSpPr>
        <p:spPr>
          <a:xfrm>
            <a:off x="3336967" y="2671947"/>
            <a:ext cx="225631" cy="178130"/>
          </a:xfrm>
          <a:prstGeom prst="hear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ердце 23"/>
          <p:cNvSpPr/>
          <p:nvPr/>
        </p:nvSpPr>
        <p:spPr>
          <a:xfrm>
            <a:off x="2980708" y="3087584"/>
            <a:ext cx="225631" cy="178130"/>
          </a:xfrm>
          <a:prstGeom prst="hear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ердце 24"/>
          <p:cNvSpPr/>
          <p:nvPr/>
        </p:nvSpPr>
        <p:spPr>
          <a:xfrm>
            <a:off x="2600697" y="3467594"/>
            <a:ext cx="225631" cy="178130"/>
          </a:xfrm>
          <a:prstGeom prst="hear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ердце 25"/>
          <p:cNvSpPr/>
          <p:nvPr/>
        </p:nvSpPr>
        <p:spPr>
          <a:xfrm>
            <a:off x="2173186" y="3800103"/>
            <a:ext cx="225631" cy="178130"/>
          </a:xfrm>
          <a:prstGeom prst="hear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ердце 26"/>
          <p:cNvSpPr/>
          <p:nvPr/>
        </p:nvSpPr>
        <p:spPr>
          <a:xfrm>
            <a:off x="1425041" y="2695698"/>
            <a:ext cx="225631" cy="178130"/>
          </a:xfrm>
          <a:prstGeom prst="hear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ердце 27"/>
          <p:cNvSpPr/>
          <p:nvPr/>
        </p:nvSpPr>
        <p:spPr>
          <a:xfrm>
            <a:off x="6282049" y="2470070"/>
            <a:ext cx="190005" cy="166254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ердце 28"/>
          <p:cNvSpPr/>
          <p:nvPr/>
        </p:nvSpPr>
        <p:spPr>
          <a:xfrm>
            <a:off x="5997041" y="2826330"/>
            <a:ext cx="190005" cy="166254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ердце 29"/>
          <p:cNvSpPr/>
          <p:nvPr/>
        </p:nvSpPr>
        <p:spPr>
          <a:xfrm>
            <a:off x="5628906" y="3135089"/>
            <a:ext cx="190005" cy="166254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ердце 30"/>
          <p:cNvSpPr/>
          <p:nvPr/>
        </p:nvSpPr>
        <p:spPr>
          <a:xfrm>
            <a:off x="6602682" y="2826330"/>
            <a:ext cx="190005" cy="166254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ердце 31"/>
          <p:cNvSpPr/>
          <p:nvPr/>
        </p:nvSpPr>
        <p:spPr>
          <a:xfrm>
            <a:off x="6911441" y="3158839"/>
            <a:ext cx="190005" cy="166254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ердце 32"/>
          <p:cNvSpPr/>
          <p:nvPr/>
        </p:nvSpPr>
        <p:spPr>
          <a:xfrm>
            <a:off x="6246422" y="2161308"/>
            <a:ext cx="225631" cy="178130"/>
          </a:xfrm>
          <a:prstGeom prst="hear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Сердце 35"/>
          <p:cNvSpPr/>
          <p:nvPr/>
        </p:nvSpPr>
        <p:spPr>
          <a:xfrm>
            <a:off x="7208324" y="3443843"/>
            <a:ext cx="225631" cy="178130"/>
          </a:xfrm>
          <a:prstGeom prst="hear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ердце 36"/>
          <p:cNvSpPr/>
          <p:nvPr/>
        </p:nvSpPr>
        <p:spPr>
          <a:xfrm>
            <a:off x="5284521" y="3455719"/>
            <a:ext cx="225631" cy="178130"/>
          </a:xfrm>
          <a:prstGeom prst="hear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ердце 37"/>
          <p:cNvSpPr/>
          <p:nvPr/>
        </p:nvSpPr>
        <p:spPr>
          <a:xfrm>
            <a:off x="6270173" y="2826327"/>
            <a:ext cx="225631" cy="178130"/>
          </a:xfrm>
          <a:prstGeom prst="hear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6" grpId="0" animBg="1"/>
      <p:bldP spid="37" grpId="0" animBg="1"/>
      <p:bldP spid="3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Рисунок 1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7692"/>
            <a:ext cx="9576667" cy="7185692"/>
          </a:xfrm>
          <a:prstGeom prst="rect">
            <a:avLst/>
          </a:prstGeom>
        </p:spPr>
      </p:pic>
      <p:pic>
        <p:nvPicPr>
          <p:cNvPr id="21506" name="Picture 2" descr="https://mathb-ege.sdamgia.ru/get_file?id=546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205" y="2338016"/>
            <a:ext cx="2459613" cy="2459615"/>
          </a:xfrm>
          <a:prstGeom prst="rect">
            <a:avLst/>
          </a:prstGeom>
          <a:noFill/>
        </p:spPr>
      </p:pic>
      <p:pic>
        <p:nvPicPr>
          <p:cNvPr id="21508" name="Picture 4" descr="https://mathb-ege.sdamgia.ru/get_file?id=548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52302" y="2351315"/>
            <a:ext cx="2427653" cy="2137558"/>
          </a:xfrm>
          <a:prstGeom prst="rect">
            <a:avLst/>
          </a:prstGeom>
          <a:noFill/>
        </p:spPr>
      </p:pic>
      <p:pic>
        <p:nvPicPr>
          <p:cNvPr id="21510" name="Picture 6" descr="https://mathb-ege.sdamgia.ru/get_file?id=1341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90121" y="2365284"/>
            <a:ext cx="2373869" cy="2386496"/>
          </a:xfrm>
          <a:prstGeom prst="rect">
            <a:avLst/>
          </a:prstGeom>
          <a:noFill/>
        </p:spPr>
      </p:pic>
      <p:sp>
        <p:nvSpPr>
          <p:cNvPr id="131" name="Заголовок 13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Задание № 5:</a:t>
            </a:r>
            <a:b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Вычислите площади многоугольников по формуле Пика.  Проверьте результат, используя какой-нибудь другой способ вычисления площади.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2327564" y="102127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8" name="Управляющая кнопка: далее 7">
            <a:hlinkClick r:id="rId6" action="ppaction://hlinksldjump" highlightClick="1"/>
          </p:cNvPr>
          <p:cNvSpPr/>
          <p:nvPr/>
        </p:nvSpPr>
        <p:spPr>
          <a:xfrm>
            <a:off x="7113319" y="5771408"/>
            <a:ext cx="510639" cy="486888"/>
          </a:xfrm>
          <a:prstGeom prst="actionButtonForwardNex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7692"/>
            <a:ext cx="9576667" cy="7185692"/>
          </a:xfrm>
          <a:prstGeom prst="rect">
            <a:avLst/>
          </a:prstGeom>
        </p:spPr>
      </p:pic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1524000" y="1235035"/>
          <a:ext cx="6729350" cy="33979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5870"/>
                <a:gridCol w="1345870"/>
                <a:gridCol w="1345870"/>
                <a:gridCol w="1345870"/>
                <a:gridCol w="1345870"/>
              </a:tblGrid>
              <a:tr h="672118">
                <a:tc>
                  <a:txBody>
                    <a:bodyPr/>
                    <a:lstStyle/>
                    <a:p>
                      <a:r>
                        <a:rPr lang="ru-RU" dirty="0" smtClean="0"/>
                        <a:t>№ задания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 вариант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 вариант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 вариант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 вариант</a:t>
                      </a:r>
                      <a:endParaRPr lang="ru-RU" dirty="0"/>
                    </a:p>
                  </a:txBody>
                  <a:tcPr/>
                </a:tc>
              </a:tr>
              <a:tr h="38940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7,5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lang="en-US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8940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10,5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8940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4,5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8940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8940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10,5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8940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31,5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89401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35528" y="0"/>
            <a:ext cx="7886700" cy="1068779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Проверьте себя!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6265" y="534390"/>
            <a:ext cx="859773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Подведение итогов урока: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Где вы испытывали затруднения? 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Какой из способов решения задач на вычисление площадей многоугольников на квадратной решётке  является универсальным?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Нужно ли при этом владеть другими способами? Почему?</a:t>
            </a: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Ученик, вычисляя площадь многоугольника на квадратной решётке, получил ответ 10,3. Почему можно сразу сказать, что он ошибся?</a:t>
            </a:r>
          </a:p>
          <a:p>
            <a:r>
              <a:rPr lang="ru-RU" sz="2400" b="1" dirty="0" smtClean="0"/>
              <a:t> </a:t>
            </a:r>
          </a:p>
          <a:p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7692"/>
            <a:ext cx="9576667" cy="71856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85803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s://mathb-ege.sdamgia.ru/get_file?id=546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92488" y="2777403"/>
            <a:ext cx="2459613" cy="2459615"/>
          </a:xfrm>
          <a:prstGeom prst="rect">
            <a:avLst/>
          </a:prstGeom>
          <a:noFill/>
        </p:spPr>
      </p:pic>
      <p:pic>
        <p:nvPicPr>
          <p:cNvPr id="5" name="Picture 6" descr="https://mathb-ege.sdamgia.ru/get_file?id=13419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60124" y="2660073"/>
            <a:ext cx="2665853" cy="268003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950026" y="1270660"/>
            <a:ext cx="75052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Для этих двух многоугольников (задание № 5) найти ещё один способ вычисления площади.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742491" y="404082"/>
            <a:ext cx="2696572" cy="64633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Наши цели:</a:t>
            </a:r>
            <a:endParaRPr lang="ru-RU" sz="3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6187" y="1142961"/>
            <a:ext cx="827405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Научиться вычислять площади многоугольников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разного вида, изображённых на квадратной решётке;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Рассмотреть различные способы решения задач данного типа;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Научиться методам самоконтроля.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94166" y="4123247"/>
            <a:ext cx="53498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«Скажи мне - и я забуду,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Покажи мне - и я запомню,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Дай мне действовать самому - и я научусь!»  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 (китайская мудрость)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2012" y="-327692"/>
            <a:ext cx="9576667" cy="718569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42491" y="465637"/>
            <a:ext cx="2326278" cy="52322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Задание № 1: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0500" y="1008965"/>
            <a:ext cx="797029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50000"/>
              </a:lnSpc>
            </a:pPr>
            <a:r>
              <a:rPr lang="ru-RU" sz="2400" kern="1000" dirty="0" smtClean="0">
                <a:cs typeface="Times New Roman" panose="02020603050405020304" pitchFamily="18" charset="0"/>
              </a:rPr>
              <a:t> 	</a:t>
            </a:r>
            <a:r>
              <a:rPr lang="ru-RU" sz="2000" b="1" kern="1000" dirty="0" smtClean="0">
                <a:latin typeface="Times New Roman" pitchFamily="18" charset="0"/>
                <a:cs typeface="Times New Roman" pitchFamily="18" charset="0"/>
              </a:rPr>
              <a:t>Рассмотрите справочный материал, которым разрешено пользоваться на экзамене базового уровня. Выясните, какую информацию вы можете получить по теме «Площади фигур».</a:t>
            </a:r>
            <a:endParaRPr lang="ru-RU" sz="2000" b="1" kern="1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948508"/>
            <a:ext cx="6422630" cy="2810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27485" y="2784144"/>
            <a:ext cx="2647406" cy="1479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9411" y="4612943"/>
            <a:ext cx="2972180" cy="1501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837371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7692"/>
            <a:ext cx="9576667" cy="718569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6775" y="163247"/>
            <a:ext cx="7886700" cy="82240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Свойства площадей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авильный пятиугольник 2"/>
          <p:cNvSpPr/>
          <p:nvPr/>
        </p:nvSpPr>
        <p:spPr>
          <a:xfrm>
            <a:off x="510639" y="4975762"/>
            <a:ext cx="1389412" cy="1258783"/>
          </a:xfrm>
          <a:prstGeom prst="pentagon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507678" y="4940135"/>
            <a:ext cx="1080654" cy="147254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ый треугольник 10"/>
          <p:cNvSpPr/>
          <p:nvPr/>
        </p:nvSpPr>
        <p:spPr>
          <a:xfrm>
            <a:off x="8027720" y="4940135"/>
            <a:ext cx="866898" cy="1520042"/>
          </a:xfrm>
          <a:prstGeom prst="rtTriangle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ый треугольник 11"/>
          <p:cNvSpPr/>
          <p:nvPr/>
        </p:nvSpPr>
        <p:spPr>
          <a:xfrm rot="10800000">
            <a:off x="4322619" y="4940134"/>
            <a:ext cx="1781296" cy="1496291"/>
          </a:xfrm>
          <a:prstGeom prst="rtTriangl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25631" y="831272"/>
            <a:ext cx="8728363" cy="44135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90000"/>
              </a:lnSpc>
              <a:buAutoNum type="arabicPeriod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Численное значение площади – величина положительная.</a:t>
            </a:r>
          </a:p>
          <a:p>
            <a:pPr marL="457200" indent="-457200">
              <a:lnSpc>
                <a:spcPct val="90000"/>
              </a:lnSpc>
              <a:buAutoNum type="arabicPeriod"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lnSpc>
                <a:spcPct val="90000"/>
              </a:lnSpc>
              <a:buAutoNum type="arabicPeriod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Если фигуры равны, то равны численные значения их площадей, т. е.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sz="2400" b="1" baseline="-25000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= F</a:t>
            </a:r>
            <a:r>
              <a:rPr lang="en-US" sz="2400" b="1" baseline="-8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⇒</a:t>
            </a:r>
            <a:r>
              <a:rPr lang="en-US" sz="2400" b="1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S(F</a:t>
            </a:r>
            <a:r>
              <a:rPr lang="en-US" sz="24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)=S(F</a:t>
            </a:r>
            <a:r>
              <a:rPr lang="en-US" sz="2400" b="1" baseline="-8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>
              <a:lnSpc>
                <a:spcPct val="90000"/>
              </a:lnSpc>
              <a:buAutoNum type="arabicPeriod"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lnSpc>
                <a:spcPct val="90000"/>
              </a:lnSpc>
              <a:buAutoNum type="arabicPeriod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Если фигура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состоит из фигур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sz="24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F</a:t>
            </a:r>
            <a:r>
              <a:rPr lang="en-US" sz="2400" b="1" baseline="-8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2400" b="1" baseline="-8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то численное значение площади фигуры равно сумме численных значений площадей фигур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sz="24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F</a:t>
            </a:r>
            <a:r>
              <a:rPr lang="en-US" sz="2400" b="1" baseline="-8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ru-RU" sz="2400" b="1" baseline="-8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,т.е.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S</a:t>
            </a:r>
            <a:r>
              <a:rPr lang="en-US" sz="2400" b="1" dirty="0" smtClean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=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S(F</a:t>
            </a:r>
            <a:r>
              <a:rPr lang="en-US" sz="24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)+S(F</a:t>
            </a:r>
            <a:r>
              <a:rPr lang="en-US" sz="2400" b="1" baseline="-8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) +S(F</a:t>
            </a:r>
            <a:r>
              <a:rPr lang="ru-RU" sz="2400" b="1" baseline="-8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457200" indent="-457200">
              <a:lnSpc>
                <a:spcPct val="90000"/>
              </a:lnSpc>
              <a:buAutoNum type="arabicPeriod"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lnSpc>
                <a:spcPct val="90000"/>
              </a:lnSpc>
              <a:buAutoNum type="arabicPeriod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Численное значение площади единичного квадрата        принимается равным 1.</a:t>
            </a:r>
          </a:p>
          <a:p>
            <a:pPr marL="457200" indent="-457200">
              <a:lnSpc>
                <a:spcPct val="90000"/>
              </a:lnSpc>
              <a:buAutoNum type="arabicPeriod"/>
            </a:pP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авильный пятиугольник 13"/>
          <p:cNvSpPr/>
          <p:nvPr/>
        </p:nvSpPr>
        <p:spPr>
          <a:xfrm>
            <a:off x="2505694" y="4975762"/>
            <a:ext cx="1389412" cy="1258783"/>
          </a:xfrm>
          <a:prstGeom prst="pentagon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0121 -0.01041 -0.00052 -0.01549 -0.00781 -0.01896 C -0.01423 -0.03006 -0.02482 -0.03446 -0.03506 -0.03631 C -0.04045 -0.03862 -0.04375 -0.04163 -0.04947 -0.04325 C -0.05642 -0.04949 -0.06597 -0.05157 -0.07413 -0.05527 C -0.08732 -0.06105 -0.09913 -0.0666 -0.11302 -0.06915 C -0.12204 -0.07285 -0.1335 -0.06707 -0.14288 -0.06568 C -0.14791 -0.06383 -0.1526 -0.06244 -0.15711 -0.05874 C -0.16684 -0.05088 -0.16163 -0.05296 -0.16892 -0.05018 C -0.1743 -0.0481 -0.18437 -0.04139 -0.18437 -0.04139 C -0.18802 -0.03446 -0.19131 -0.03307 -0.19739 -0.03099 C -0.19878 -0.02983 -0.2 -0.02844 -0.20138 -0.02752 C -0.2026 -0.02683 -0.20399 -0.02683 -0.2052 -0.0259 C -0.20798 -0.02382 -0.21302 -0.01896 -0.21302 -0.01896 C -0.21545 -0.01226 -0.22083 -0.00555 -0.21822 0.00185 " pathEditMode="relative" ptsTypes="ffffffffffffffA">
                                      <p:cBhvr>
                                        <p:cTn id="2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64 -1.88714E-6 L -0.04757 -0.00347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" y="-2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45236E-6 L 0.04341 0.00139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1" grpId="0" animBg="1"/>
      <p:bldP spid="11" grpId="1" animBg="1"/>
      <p:bldP spid="12" grpId="0" animBg="1"/>
      <p:bldP spid="12" grpId="1" animBg="1"/>
      <p:bldP spid="14" grpId="0" animBg="1"/>
      <p:bldP spid="1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2667" y="-327692"/>
            <a:ext cx="9576667" cy="718569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620370" y="177421"/>
            <a:ext cx="3630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Задание № 2: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8365" y="736978"/>
            <a:ext cx="843431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 клетчатой бумаге с клетками 1х1 см изображены фигуры. Найдите их площади в квадратных сантиметрах.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s://mathb-ege.sdamgia.ru/get_file?id=16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42950" y="2006220"/>
            <a:ext cx="1987834" cy="1250211"/>
          </a:xfrm>
          <a:prstGeom prst="rect">
            <a:avLst/>
          </a:prstGeom>
          <a:noFill/>
        </p:spPr>
      </p:pic>
      <p:pic>
        <p:nvPicPr>
          <p:cNvPr id="2052" name="Picture 4" descr="https://mathb-ege.sdamgia.ru/get_file?id=548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4842" y="1958885"/>
            <a:ext cx="1837227" cy="1289284"/>
          </a:xfrm>
          <a:prstGeom prst="rect">
            <a:avLst/>
          </a:prstGeom>
          <a:noFill/>
        </p:spPr>
      </p:pic>
      <p:pic>
        <p:nvPicPr>
          <p:cNvPr id="2056" name="Picture 8" descr="https://mathb-ege.sdamgia.ru/get_file?id=545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33484" y="3875963"/>
            <a:ext cx="2120883" cy="1867445"/>
          </a:xfrm>
          <a:prstGeom prst="rect">
            <a:avLst/>
          </a:prstGeom>
          <a:noFill/>
        </p:spPr>
      </p:pic>
      <p:pic>
        <p:nvPicPr>
          <p:cNvPr id="2058" name="Picture 10" descr="https://mathb-ege.sdamgia.ru/get_file?id=773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08477" y="2019869"/>
            <a:ext cx="1665027" cy="1365116"/>
          </a:xfrm>
          <a:prstGeom prst="rect">
            <a:avLst/>
          </a:prstGeom>
          <a:noFill/>
        </p:spPr>
      </p:pic>
      <p:pic>
        <p:nvPicPr>
          <p:cNvPr id="2060" name="Picture 12" descr="undefined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885" y="3854014"/>
            <a:ext cx="1291088" cy="1898659"/>
          </a:xfrm>
          <a:prstGeom prst="rect">
            <a:avLst/>
          </a:prstGeom>
          <a:noFill/>
        </p:spPr>
      </p:pic>
      <p:pic>
        <p:nvPicPr>
          <p:cNvPr id="2062" name="Picture 14" descr="undefined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85593" y="1977741"/>
            <a:ext cx="1849081" cy="1352313"/>
          </a:xfrm>
          <a:prstGeom prst="rect">
            <a:avLst/>
          </a:prstGeom>
          <a:noFill/>
        </p:spPr>
      </p:pic>
      <p:pic>
        <p:nvPicPr>
          <p:cNvPr id="2066" name="Picture 18" descr="https://mathb-ege.sdamgia.ru/get_file?id=16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467469" y="3971498"/>
            <a:ext cx="2864394" cy="1801505"/>
          </a:xfrm>
          <a:prstGeom prst="rect">
            <a:avLst/>
          </a:prstGeom>
          <a:noFill/>
        </p:spPr>
      </p:pic>
      <p:pic>
        <p:nvPicPr>
          <p:cNvPr id="2068" name="Picture 20" descr="https://mathb-ege.sdamgia.ru/get_file?id=546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001167" y="3962580"/>
            <a:ext cx="1610570" cy="1810423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163773" y="1665027"/>
            <a:ext cx="64144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</a:t>
            </a:r>
            <a:r>
              <a:rPr lang="en-US" sz="3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endParaRPr lang="ru-RU" sz="32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01756" y="1965276"/>
            <a:ext cx="6414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</a:t>
            </a:r>
            <a:r>
              <a:rPr lang="en-US" sz="3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32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67282" y="2033515"/>
            <a:ext cx="6414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</a:t>
            </a:r>
            <a:r>
              <a:rPr lang="en-US" sz="3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32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250675" y="1828798"/>
            <a:ext cx="94169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</a:t>
            </a:r>
            <a:r>
              <a:rPr lang="en-US" sz="3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10,5</a:t>
            </a:r>
            <a:endParaRPr lang="ru-RU" sz="32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0" y="3889612"/>
            <a:ext cx="6414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3300"/>
                </a:solidFill>
              </a:rPr>
              <a:t> </a:t>
            </a:r>
            <a:r>
              <a:rPr lang="en-US" sz="3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32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029802" y="3916905"/>
            <a:ext cx="6414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</a:t>
            </a:r>
            <a:r>
              <a:rPr lang="en-US" sz="3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32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176214" y="3643950"/>
            <a:ext cx="64144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</a:t>
            </a:r>
            <a:r>
              <a:rPr lang="en-US" sz="3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endParaRPr lang="ru-RU" sz="32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660107" y="3630302"/>
            <a:ext cx="64144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</a:t>
            </a:r>
            <a:r>
              <a:rPr lang="en-US" sz="32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endParaRPr lang="ru-RU" sz="32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20" grpId="0"/>
      <p:bldP spid="21" grpId="0"/>
      <p:bldP spid="23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7692"/>
            <a:ext cx="9576667" cy="7185692"/>
          </a:xfrm>
          <a:prstGeom prst="rect">
            <a:avLst/>
          </a:prstGeom>
        </p:spPr>
      </p:pic>
      <p:pic>
        <p:nvPicPr>
          <p:cNvPr id="17410" name="Picture 2" descr="https://ege.sdamgia.ru/get_file?id=546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2388" y="1884233"/>
            <a:ext cx="3084395" cy="3467132"/>
          </a:xfrm>
          <a:prstGeom prst="rect">
            <a:avLst/>
          </a:prstGeom>
          <a:noFill/>
        </p:spPr>
      </p:pic>
      <p:pic>
        <p:nvPicPr>
          <p:cNvPr id="4" name="Picture 2" descr="https://ege.sdamgia.ru/get_file?id=546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17659" y="1870585"/>
            <a:ext cx="3084395" cy="3467132"/>
          </a:xfrm>
          <a:prstGeom prst="rect">
            <a:avLst/>
          </a:prstGeom>
          <a:noFill/>
        </p:spPr>
      </p:pic>
      <p:cxnSp>
        <p:nvCxnSpPr>
          <p:cNvPr id="6" name="Прямая соединительная линия 5"/>
          <p:cNvCxnSpPr/>
          <p:nvPr/>
        </p:nvCxnSpPr>
        <p:spPr>
          <a:xfrm flipV="1">
            <a:off x="1446663" y="2634018"/>
            <a:ext cx="1555844" cy="2729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370997" y="2292824"/>
            <a:ext cx="0" cy="395785"/>
          </a:xfrm>
          <a:prstGeom prst="line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1078173" y="2647667"/>
            <a:ext cx="13648" cy="1910685"/>
          </a:xfrm>
          <a:prstGeom prst="line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Прямоугольный треугольник 41"/>
          <p:cNvSpPr/>
          <p:nvPr/>
        </p:nvSpPr>
        <p:spPr>
          <a:xfrm rot="16200000">
            <a:off x="5254391" y="2292821"/>
            <a:ext cx="2238232" cy="2265531"/>
          </a:xfrm>
          <a:prstGeom prst="rtTriangle">
            <a:avLst/>
          </a:prstGeom>
          <a:solidFill>
            <a:schemeClr val="bg1">
              <a:alpha val="2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ый треугольник 42"/>
          <p:cNvSpPr/>
          <p:nvPr/>
        </p:nvSpPr>
        <p:spPr>
          <a:xfrm rot="5400000">
            <a:off x="4476466" y="3384645"/>
            <a:ext cx="1815152" cy="341194"/>
          </a:xfrm>
          <a:prstGeom prst="rtTriangle">
            <a:avLst/>
          </a:prstGeom>
          <a:solidFill>
            <a:schemeClr val="bg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ый треугольник 43"/>
          <p:cNvSpPr/>
          <p:nvPr/>
        </p:nvSpPr>
        <p:spPr>
          <a:xfrm rot="10800000" flipH="1">
            <a:off x="5609230" y="2251881"/>
            <a:ext cx="1842448" cy="395785"/>
          </a:xfrm>
          <a:prstGeom prst="rtTriangle">
            <a:avLst/>
          </a:prstGeom>
          <a:solidFill>
            <a:schemeClr val="bg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5199797" y="2251882"/>
            <a:ext cx="395786" cy="395784"/>
          </a:xfrm>
          <a:prstGeom prst="rect">
            <a:avLst/>
          </a:prstGeom>
          <a:solidFill>
            <a:schemeClr val="bg1">
              <a:alpha val="4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559558" y="327546"/>
            <a:ext cx="28387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4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= 0,5 ● 4 ●1 = 2</a:t>
            </a: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4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= 0,5 ● 4 ● 5 = 10</a:t>
            </a: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S = 2 + 10 = 12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831307" y="0"/>
            <a:ext cx="431269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4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= 0,5 ● 6 ● 6 = 18</a:t>
            </a: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4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= S</a:t>
            </a:r>
            <a:r>
              <a:rPr lang="en-US" sz="24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= 0,5 ● 5 ● 1 = 2,5</a:t>
            </a: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400" b="1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= 1</a:t>
            </a: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400" b="1" baseline="-250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= 6</a:t>
            </a:r>
            <a:r>
              <a:rPr lang="en-US" sz="2400" b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= 36</a:t>
            </a:r>
          </a:p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S = 36 – (18 + 2 ● 2,5 + 1) = 12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3029803" y="2634018"/>
            <a:ext cx="354842" cy="0"/>
          </a:xfrm>
          <a:prstGeom prst="line">
            <a:avLst/>
          </a:prstGeom>
          <a:ln w="381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064525" y="2661313"/>
            <a:ext cx="368490" cy="0"/>
          </a:xfrm>
          <a:prstGeom prst="line">
            <a:avLst/>
          </a:prstGeom>
          <a:ln w="381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2265528" y="1992573"/>
            <a:ext cx="518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4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dirty="0"/>
          </a:p>
        </p:txBody>
      </p:sp>
      <p:sp>
        <p:nvSpPr>
          <p:cNvPr id="23" name="TextBox 22"/>
          <p:cNvSpPr txBox="1"/>
          <p:nvPr/>
        </p:nvSpPr>
        <p:spPr>
          <a:xfrm>
            <a:off x="1419366" y="3261815"/>
            <a:ext cx="518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4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dirty="0"/>
          </a:p>
        </p:txBody>
      </p:sp>
      <p:sp>
        <p:nvSpPr>
          <p:cNvPr id="24" name="TextBox 23"/>
          <p:cNvSpPr txBox="1"/>
          <p:nvPr/>
        </p:nvSpPr>
        <p:spPr>
          <a:xfrm>
            <a:off x="6864824" y="3930555"/>
            <a:ext cx="518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4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dirty="0"/>
          </a:p>
        </p:txBody>
      </p:sp>
      <p:sp>
        <p:nvSpPr>
          <p:cNvPr id="25" name="TextBox 24"/>
          <p:cNvSpPr txBox="1"/>
          <p:nvPr/>
        </p:nvSpPr>
        <p:spPr>
          <a:xfrm>
            <a:off x="4937076" y="2693443"/>
            <a:ext cx="518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4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dirty="0"/>
          </a:p>
        </p:txBody>
      </p:sp>
      <p:sp>
        <p:nvSpPr>
          <p:cNvPr id="26" name="TextBox 25"/>
          <p:cNvSpPr txBox="1"/>
          <p:nvPr/>
        </p:nvSpPr>
        <p:spPr>
          <a:xfrm>
            <a:off x="5823328" y="1963714"/>
            <a:ext cx="518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400" b="1" baseline="-250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400" dirty="0"/>
          </a:p>
        </p:txBody>
      </p:sp>
      <p:sp>
        <p:nvSpPr>
          <p:cNvPr id="27" name="TextBox 26"/>
          <p:cNvSpPr txBox="1"/>
          <p:nvPr/>
        </p:nvSpPr>
        <p:spPr>
          <a:xfrm>
            <a:off x="4910065" y="2015462"/>
            <a:ext cx="5186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400" b="1" baseline="-25000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E8130"/>
                                      </p:to>
                                    </p:animClr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4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55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59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6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2635" y="-327692"/>
            <a:ext cx="9576667" cy="7185692"/>
          </a:xfrm>
          <a:prstGeom prst="rect">
            <a:avLst/>
          </a:prstGeom>
        </p:spPr>
      </p:pic>
      <p:pic>
        <p:nvPicPr>
          <p:cNvPr id="1028" name="Picture 4" descr="https://mathb-ege.sdamgia.ru/get_file?id=545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830" y="2125683"/>
            <a:ext cx="2673245" cy="3051958"/>
          </a:xfrm>
          <a:prstGeom prst="rect">
            <a:avLst/>
          </a:prstGeom>
          <a:noFill/>
        </p:spPr>
      </p:pic>
      <p:pic>
        <p:nvPicPr>
          <p:cNvPr id="1030" name="Picture 6" descr="https://mathb-ege.sdamgia.ru/get_file?id=548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1318" y="1946132"/>
            <a:ext cx="2631807" cy="2305235"/>
          </a:xfrm>
          <a:prstGeom prst="rect">
            <a:avLst/>
          </a:prstGeom>
          <a:noFill/>
        </p:spPr>
      </p:pic>
      <p:pic>
        <p:nvPicPr>
          <p:cNvPr id="1034" name="Picture 10" descr="https://mathb-ege.sdamgia.ru/get_file?id=555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6979" y="2315688"/>
            <a:ext cx="2917021" cy="2917022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783771" y="391886"/>
            <a:ext cx="80752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Задание № 3: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Вычислите площадь каждой фигуры двумя способами. Ответ дайте в квадратных сантиметрах.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2635" y="-327692"/>
            <a:ext cx="9576667" cy="7185692"/>
          </a:xfrm>
          <a:prstGeom prst="rect">
            <a:avLst/>
          </a:prstGeom>
        </p:spPr>
      </p:pic>
      <p:pic>
        <p:nvPicPr>
          <p:cNvPr id="3" name="Picture 10" descr="https://mathb-ege.sdamgia.ru/get_file?id=555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0029" y="1270659"/>
            <a:ext cx="4013858" cy="4013859"/>
          </a:xfrm>
          <a:prstGeom prst="rect">
            <a:avLst/>
          </a:prstGeom>
          <a:noFill/>
        </p:spPr>
      </p:pic>
      <p:sp>
        <p:nvSpPr>
          <p:cNvPr id="4" name="Сердце 3"/>
          <p:cNvSpPr/>
          <p:nvPr/>
        </p:nvSpPr>
        <p:spPr>
          <a:xfrm flipH="1">
            <a:off x="2885703" y="2541319"/>
            <a:ext cx="142504" cy="154380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ердце 4"/>
          <p:cNvSpPr/>
          <p:nvPr/>
        </p:nvSpPr>
        <p:spPr>
          <a:xfrm flipH="1">
            <a:off x="3550721" y="2529443"/>
            <a:ext cx="142504" cy="154380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ердце 5"/>
          <p:cNvSpPr/>
          <p:nvPr/>
        </p:nvSpPr>
        <p:spPr>
          <a:xfrm flipH="1">
            <a:off x="2897578" y="3182586"/>
            <a:ext cx="142504" cy="154380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ердце 6"/>
          <p:cNvSpPr/>
          <p:nvPr/>
        </p:nvSpPr>
        <p:spPr>
          <a:xfrm flipH="1">
            <a:off x="2232560" y="3194462"/>
            <a:ext cx="142504" cy="154380"/>
          </a:xfrm>
          <a:prstGeom prst="hear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ердце 9"/>
          <p:cNvSpPr/>
          <p:nvPr/>
        </p:nvSpPr>
        <p:spPr>
          <a:xfrm flipH="1">
            <a:off x="1520040" y="3206337"/>
            <a:ext cx="142504" cy="154380"/>
          </a:xfrm>
          <a:prstGeom prst="hear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ердце 10"/>
          <p:cNvSpPr/>
          <p:nvPr/>
        </p:nvSpPr>
        <p:spPr>
          <a:xfrm flipH="1">
            <a:off x="2196934" y="2517568"/>
            <a:ext cx="142504" cy="154380"/>
          </a:xfrm>
          <a:prstGeom prst="hear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ердце 11"/>
          <p:cNvSpPr/>
          <p:nvPr/>
        </p:nvSpPr>
        <p:spPr>
          <a:xfrm flipH="1">
            <a:off x="4180113" y="1888176"/>
            <a:ext cx="142504" cy="154380"/>
          </a:xfrm>
          <a:prstGeom prst="hear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ердце 12"/>
          <p:cNvSpPr/>
          <p:nvPr/>
        </p:nvSpPr>
        <p:spPr>
          <a:xfrm flipH="1">
            <a:off x="2861952" y="3883230"/>
            <a:ext cx="142504" cy="154380"/>
          </a:xfrm>
          <a:prstGeom prst="hear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379523" y="1235034"/>
            <a:ext cx="376447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S =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Г/2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– количество внутренних целочисленных точек многоугольника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 – количество целочисленных точек на границе многоугольника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74421" y="201881"/>
            <a:ext cx="67451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Рассмотрим ещё один способ: применение формулы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Пика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93766" y="5510151"/>
            <a:ext cx="8003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= 4 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 = 4 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S=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4 + 4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 – 1   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S = 5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Управляющая кнопка: далее 16">
            <a:hlinkClick r:id="rId5" action="ppaction://hlinksldjump" highlightClick="1"/>
          </p:cNvPr>
          <p:cNvSpPr/>
          <p:nvPr/>
        </p:nvSpPr>
        <p:spPr>
          <a:xfrm>
            <a:off x="7992094" y="5997040"/>
            <a:ext cx="451262" cy="451262"/>
          </a:xfrm>
          <a:prstGeom prst="actionButtonForwardNex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2667" y="0"/>
            <a:ext cx="9576667" cy="7185692"/>
          </a:xfrm>
          <a:prstGeom prst="rect">
            <a:avLst/>
          </a:prstGeom>
        </p:spPr>
      </p:pic>
      <p:pic>
        <p:nvPicPr>
          <p:cNvPr id="19466" name="Picture 10" descr="http://900igr.net/datai/geometrija/Metody-vychislenija-ploschadej-figur/0013-013-Formula-Pik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7513" y="814604"/>
            <a:ext cx="3408218" cy="4856398"/>
          </a:xfrm>
          <a:prstGeom prst="rect">
            <a:avLst/>
          </a:prstGeom>
          <a:noFill/>
        </p:spPr>
      </p:pic>
      <p:sp>
        <p:nvSpPr>
          <p:cNvPr id="9" name="Управляющая кнопка: назад 8">
            <a:hlinkClick r:id="rId4" action="ppaction://hlinksldjump" highlightClick="1"/>
          </p:cNvPr>
          <p:cNvSpPr/>
          <p:nvPr/>
        </p:nvSpPr>
        <p:spPr>
          <a:xfrm>
            <a:off x="7920842" y="5902037"/>
            <a:ext cx="510639" cy="427511"/>
          </a:xfrm>
          <a:prstGeom prst="actionButtonBackPrevious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197927" y="433887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Георг Александр Пик</a:t>
            </a:r>
            <a:endParaRPr lang="ru-RU" sz="2400" dirty="0" smtClean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(10. 09. 1859 – 13. 07. 1942)</a:t>
            </a:r>
            <a:endParaRPr lang="ru-RU" sz="2400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57304" y="1562043"/>
            <a:ext cx="48866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1880 году Пик защитил докторскую диссертацию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364181" y="2587325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1892 году в Немецком университете в Праге был назначен профессором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572000" y="1490929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1910 году Георг Пик был в комитете, созданном Немецким университетом Праги для рассмотрения вопроса о принятии Альберта Эйнштейна профессором в университет.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996048" y="1187532"/>
            <a:ext cx="499357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Круг математических интересов Георга Пика был чрезвычайно широк: 67 его работ посвящены многим темам, таким как линейная алгебра, интегральное исчисление, функциональный анализ, геометрия и др. Но больше всего он известен своей теоремой о вычислении площади многоугольника, которая появилась в его восьмистраничной работе 1899 года.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2" grpId="0"/>
      <p:bldP spid="12" grpId="1"/>
      <p:bldP spid="13" grpId="0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1130</TotalTime>
  <Words>578</Words>
  <Application>Microsoft Office PowerPoint</Application>
  <PresentationFormat>Экран (4:3)</PresentationFormat>
  <Paragraphs>119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Свойства площадей</vt:lpstr>
      <vt:lpstr>Слайд 5</vt:lpstr>
      <vt:lpstr>Слайд 6</vt:lpstr>
      <vt:lpstr>Слайд 7</vt:lpstr>
      <vt:lpstr>Слайд 8</vt:lpstr>
      <vt:lpstr>Слайд 9</vt:lpstr>
      <vt:lpstr>Слайд 10</vt:lpstr>
      <vt:lpstr>Задание № 5: Вычислите площади многоугольников по формуле Пика.  Проверьте результат, используя какой-нибудь другой способ вычисления площади.</vt:lpstr>
      <vt:lpstr>Проверьте себя!</vt:lpstr>
      <vt:lpstr>Слайд 13</vt:lpstr>
      <vt:lpstr>Домашнее задание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Екатерина</cp:lastModifiedBy>
  <cp:revision>122</cp:revision>
  <dcterms:created xsi:type="dcterms:W3CDTF">2013-11-19T05:52:05Z</dcterms:created>
  <dcterms:modified xsi:type="dcterms:W3CDTF">2017-08-30T19:58:12Z</dcterms:modified>
</cp:coreProperties>
</file>