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кар" initials="М" lastIdx="2" clrIdx="0">
    <p:extLst>
      <p:ext uri="{19B8F6BF-5375-455C-9EA6-DF929625EA0E}">
        <p15:presenceInfo xmlns:p15="http://schemas.microsoft.com/office/powerpoint/2012/main" userId="Мака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33CC"/>
    <a:srgbClr val="FFFF00"/>
    <a:srgbClr val="FF9900"/>
    <a:srgbClr val="003366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187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007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9701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940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221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052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43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71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07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4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75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024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212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475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490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194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702B4-4C88-49A6-966D-328DED0C7F5B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C993920-ABFD-4EDE-B153-DEE1C1638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00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09EC49-A889-4B93-A0B6-221ECEE19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81392" cy="6964533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F3BCAD5-D036-4DEF-9F46-66D36727D3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6532"/>
            <a:ext cx="9144000" cy="2530135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 МАОУ Успенской СОШ Тюменского района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700" b="1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6927C2F1-63D4-41FF-9519-DFACB3B71B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214" y="1660124"/>
            <a:ext cx="11017188" cy="215727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Презентация опыта работы с детьми по теме:</a:t>
            </a:r>
            <a:br>
              <a:rPr lang="ru-RU" sz="3200" b="1" dirty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«Развитие математических способностей детей младшего дошкольного возраста с помощью дидактических игр, как предпосылки формирования финансовой грамотности».</a:t>
            </a:r>
          </a:p>
          <a:p>
            <a:endParaRPr lang="ru-RU" sz="3200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Подготовила: воспитатель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 квалификационной категории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              Белова Ирина Валентиновна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203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0A377EC-1A42-48F3-8666-EEEF2766D1CF}"/>
              </a:ext>
            </a:extLst>
          </p:cNvPr>
          <p:cNvSpPr txBox="1"/>
          <p:nvPr/>
        </p:nvSpPr>
        <p:spPr>
          <a:xfrm>
            <a:off x="5279922" y="457200"/>
            <a:ext cx="6912077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«Супермаркет».</a:t>
            </a:r>
          </a:p>
          <a:p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Цель: развитие навыка классификации вещей и продуктов по внешним признакам, определения формы окружающих предметов.</a:t>
            </a:r>
            <a:b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Ход игры: занятие проходит поэтапно. На первом этапе воспитатель предлагает воспитанникам побыть продавцами. В магазин привезли разнообразные товары (детям предлагается рассмотреть карточки, изображающие еду, мебель, одежду, бытовые вещи). Грузчики, выгружая товары, все смешали в кучу. Задача продавцов – правильно распределить продукцию по витринам.</a:t>
            </a:r>
          </a:p>
          <a:p>
            <a:pPr algn="ctr"/>
            <a:r>
              <a:rPr lang="ru-RU" b="1" i="0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«Собери в корзину».</a:t>
            </a:r>
          </a:p>
          <a:p>
            <a:pPr algn="l"/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Цель: упражнять в счете до пяти; учить сравнивать две группы предметов, добавляя к меньшей группе недостающий предмет или убирая из большей</a:t>
            </a:r>
          </a:p>
          <a:p>
            <a:pPr algn="l"/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группы лишний; учить ориентироваться в пространстве.</a:t>
            </a:r>
          </a:p>
          <a:p>
            <a:pPr algn="l"/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Ход игры: ведущий предлагает детям собрать овощи и фрукты в корзину. Дети раскладывают в ряд огурцы и помидоры. Сравниваем их по количеству. Чего больше? (меньше). На сколько огурцов больше, чем помидор? Что нужно сделать, чтобы помидор стало столько, сколько огурцов? При этом уточняем, как получилось 3 </a:t>
            </a:r>
            <a:r>
              <a:rPr lang="ru-RU" b="1" i="0" dirty="0">
                <a:effectLst/>
                <a:latin typeface="YS Text"/>
              </a:rPr>
              <a:t>помидора? Как получилось число 3?</a:t>
            </a:r>
          </a:p>
          <a:p>
            <a:br>
              <a:rPr lang="ru-RU" b="0" i="0" dirty="0">
                <a:solidFill>
                  <a:srgbClr val="000000"/>
                </a:solidFill>
                <a:effectLst/>
                <a:latin typeface="Lora"/>
              </a:rPr>
            </a:b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74848C2-0CF1-4701-9123-C82299F8E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442" y="1927439"/>
            <a:ext cx="1694964" cy="212091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FAD776A-D024-40BB-9CED-BD135FD80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65" y="4048353"/>
            <a:ext cx="3770514" cy="212091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CEA47D2-DFB4-43E9-8CD1-E01CF8D59A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66" y="777395"/>
            <a:ext cx="3770514" cy="212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72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C82900-8749-403C-8D5C-2B0FD1BAD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68" y="246888"/>
            <a:ext cx="7644384" cy="573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744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04838F-8AF1-4D07-A5FD-6910F498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394" y="0"/>
            <a:ext cx="6007606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436218-983B-49D8-8B2C-24126DAB91F9}"/>
              </a:ext>
            </a:extLst>
          </p:cNvPr>
          <p:cNvSpPr txBox="1"/>
          <p:nvPr/>
        </p:nvSpPr>
        <p:spPr>
          <a:xfrm>
            <a:off x="470518" y="213064"/>
            <a:ext cx="5537090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  <a:r>
              <a:rPr lang="ru-RU" sz="1800" b="1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Добрый день дорогие коллеги вашему вниманию предоставляю</a:t>
            </a:r>
            <a:r>
              <a:rPr lang="ru-RU" sz="180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b="1" dirty="0"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п</a:t>
            </a:r>
            <a:r>
              <a:rPr lang="ru-RU" sz="1800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резентацию по теме «Развитие математических способностей детей младшего дошкольного возраста с помощью дидактических игр, как предпосылки формирования финансовой грамотности».</a:t>
            </a:r>
          </a:p>
          <a:p>
            <a:pPr algn="just"/>
            <a:r>
              <a:rPr lang="ru-RU" sz="1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	Финансовая грамотность – это способность человека управлять своими доходами и расходами, принимать правильные решения по распределению денежных средств и грамотно их приумножать.</a:t>
            </a:r>
          </a:p>
          <a:p>
            <a:pPr algn="just"/>
            <a:r>
              <a:rPr lang="ru-RU" sz="1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	</a:t>
            </a: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заключается в формировании</a:t>
            </a:r>
            <a:r>
              <a:rPr lang="ru-RU" sz="1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полезных привычек в сфере финансов, начиная с раннего возраста, это поможет избежать детям многих ошибок по мере взросления и приобретения финансовой самостоятельности, а также заложит основу финансовой безопасности и благополучия на протяжении жизни. С детства детям важно и нужно прививать чувство ответственности и долга во всех сферах жизни, в том числе и финансовой, это поможет им в будущем никогда  не влезать в долги, держать себя в рамках  и аккуратно вести свой бюджет.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8952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C6AD96-3CD5-4DD1-BC25-1B2C7440A977}"/>
              </a:ext>
            </a:extLst>
          </p:cNvPr>
          <p:cNvSpPr txBox="1"/>
          <p:nvPr/>
        </p:nvSpPr>
        <p:spPr>
          <a:xfrm>
            <a:off x="5477256" y="213064"/>
            <a:ext cx="642178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spcAft>
                <a:spcPts val="1800"/>
              </a:spcAft>
            </a:pPr>
            <a:r>
              <a:rPr lang="ru-RU" sz="1800" dirty="0">
                <a:solidFill>
                  <a:srgbClr val="3C484E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	</a:t>
            </a:r>
          </a:p>
          <a:p>
            <a:pPr algn="just" fontAlgn="base">
              <a:spcAft>
                <a:spcPts val="1800"/>
              </a:spcAft>
            </a:pPr>
            <a:r>
              <a:rPr lang="ru-RU" b="1" dirty="0">
                <a:solidFill>
                  <a:srgbClr val="3C484E"/>
                </a:solidFill>
                <a:latin typeface="Georgia" panose="02040502050405020303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Я подготовили для своих ребят увлекательные задания, которые помогут им узнать историю появления денег, ребёнок познакомится  с валютой разных стран, узнаёт что такое доход и расход, где хранят деньги, сделает свой кошелёк и деньги будущего, научится экономить деньги и выбирать важные вещи для покупки,  сходит в магазин и составит бюджет своей семьи.</a:t>
            </a:r>
          </a:p>
          <a:p>
            <a:pPr algn="just" fontAlgn="base">
              <a:spcAft>
                <a:spcPts val="1800"/>
              </a:spcAft>
            </a:pPr>
            <a:r>
              <a:rPr lang="ru-RU" sz="2000" b="1" dirty="0"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	Игра представлена в виде маленького путешествия с Золотой Монеткой, что предаёт занятиям таинственность. Ребёнок с удовольствием отправится</a:t>
            </a:r>
            <a:r>
              <a:rPr lang="ru-RU" sz="2000" b="1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в это увлекательное путешествие!  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04A3F5-92D0-454F-B91E-33856B9C3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63" y="213064"/>
            <a:ext cx="4493009" cy="285861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067B301-123B-44C6-9CAA-C157DE3AE2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34" y="3276294"/>
            <a:ext cx="4493008" cy="336864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6D7E520-D531-4F34-A45A-9B9DDC9E10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826" y="4707128"/>
            <a:ext cx="3380788" cy="215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648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B22C33F-2433-48F2-9CF1-24BBE4839AE2}"/>
              </a:ext>
            </a:extLst>
          </p:cNvPr>
          <p:cNvSpPr txBox="1"/>
          <p:nvPr/>
        </p:nvSpPr>
        <p:spPr>
          <a:xfrm>
            <a:off x="6486271" y="328474"/>
            <a:ext cx="5501513" cy="627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«История появления денег».</a:t>
            </a:r>
          </a:p>
          <a:p>
            <a:pPr algn="ctr"/>
            <a:endParaRPr lang="ru-RU" b="1" i="0" dirty="0">
              <a:solidFill>
                <a:schemeClr val="accent2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sz="1800" b="0" i="0" dirty="0">
                <a:solidFill>
                  <a:srgbClr val="181818"/>
                </a:solidFill>
                <a:effectLst/>
                <a:latin typeface="Open Sans"/>
              </a:rPr>
              <a:t>	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Цель: Знакомство детей с историей возникновения денег, их предназначением. Формирование основ финансовой грамотности у детей.</a:t>
            </a: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Задачи: Расширять знания детей о возникновении денег, о том, что служило деньгами для древних людей;</a:t>
            </a: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Совершенствовать умения грамматически правильно, последовательно строить высказывания.</a:t>
            </a: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 	Расширять активный словарь; </a:t>
            </a: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Развивать логическое мышление, память, расширять кругозор.</a:t>
            </a: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Развивать творческие способности.</a:t>
            </a: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Развивать память, внимание, речь, стимулировать активность детей;</a:t>
            </a: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Продолжать совершенствовать вычислительные навыки при сложении двух чисел, используя цифры в пределах </a:t>
            </a:r>
            <a:r>
              <a:rPr lang="ru-RU" b="1" dirty="0">
                <a:solidFill>
                  <a:srgbClr val="181818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Воспитывать экономность, бережливость.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B13E260-ECE6-4A98-8962-E91A243D0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836" y="1787840"/>
            <a:ext cx="2633197" cy="401568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6EBB03E-DAF1-4EB2-977C-59AC51066E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" y="96333"/>
            <a:ext cx="2459004" cy="369934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EFC8969-0904-42AC-B7EB-063105CACE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67" y="3467795"/>
            <a:ext cx="2153846" cy="318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889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AB510D3-9B48-49E7-8126-7926EE26388D}"/>
              </a:ext>
            </a:extLst>
          </p:cNvPr>
          <p:cNvSpPr txBox="1"/>
          <p:nvPr/>
        </p:nvSpPr>
        <p:spPr>
          <a:xfrm>
            <a:off x="5797118" y="284085"/>
            <a:ext cx="6090082" cy="6637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0215" algn="ctr">
              <a:spcBef>
                <a:spcPts val="100"/>
              </a:spcBef>
              <a:spcAft>
                <a:spcPts val="100"/>
              </a:spcAft>
            </a:pPr>
            <a:r>
              <a:rPr lang="ru-RU" sz="24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«Какие бывают деньги».</a:t>
            </a:r>
          </a:p>
          <a:p>
            <a:pPr marL="450215" algn="ctr">
              <a:spcBef>
                <a:spcPts val="100"/>
              </a:spcBef>
              <a:spcAft>
                <a:spcPts val="100"/>
              </a:spcAft>
            </a:pPr>
            <a:endParaRPr lang="ru-RU" b="1" dirty="0">
              <a:solidFill>
                <a:schemeClr val="accent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450215" algn="just">
              <a:spcBef>
                <a:spcPts val="100"/>
              </a:spcBef>
              <a:spcAft>
                <a:spcPts val="100"/>
              </a:spcAft>
            </a:pPr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		</a:t>
            </a:r>
            <a:r>
              <a:rPr lang="ru-RU" sz="1800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Цель: формирование финансовой культуры и азов финансовой грамотности у детей.</a:t>
            </a:r>
          </a:p>
          <a:p>
            <a:pPr marL="450215" algn="just">
              <a:spcBef>
                <a:spcPts val="100"/>
              </a:spcBef>
              <a:spcAft>
                <a:spcPts val="100"/>
              </a:spcAft>
            </a:pPr>
            <a:endParaRPr lang="ru-RU" sz="1800" b="1" i="0" dirty="0">
              <a:solidFill>
                <a:srgbClr val="181818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450215" algn="just">
              <a:spcBef>
                <a:spcPts val="100"/>
              </a:spcBef>
              <a:spcAft>
                <a:spcPts val="100"/>
              </a:spcAft>
            </a:pPr>
            <a:r>
              <a:rPr lang="ru-RU" sz="1800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 	Задачи: сформировать у детей представление о деньгах с точки зрения их внешнего вида</a:t>
            </a:r>
            <a:r>
              <a:rPr lang="ru-RU" b="1" dirty="0">
                <a:solidFill>
                  <a:srgbClr val="181818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;</a:t>
            </a:r>
          </a:p>
          <a:p>
            <a:pPr marL="450215" algn="just">
              <a:spcBef>
                <a:spcPts val="100"/>
              </a:spcBef>
              <a:spcAft>
                <a:spcPts val="100"/>
              </a:spcAft>
            </a:pPr>
            <a:r>
              <a:rPr lang="ru-RU" sz="1800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обогатить словарный запас и познакомить с понятиями: 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монета, купюра, рубли;</a:t>
            </a:r>
          </a:p>
          <a:p>
            <a:pPr marL="450215" algn="just">
              <a:spcBef>
                <a:spcPts val="100"/>
              </a:spcBef>
              <a:spcAft>
                <a:spcPts val="100"/>
              </a:spcAft>
            </a:pPr>
            <a:r>
              <a:rPr lang="ru-RU" b="1" dirty="0">
                <a:solidFill>
                  <a:srgbClr val="181818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</a:t>
            </a:r>
            <a:r>
              <a:rPr lang="ru-RU" sz="1800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ктивировать коммуникативную деятельность детей;</a:t>
            </a:r>
          </a:p>
          <a:p>
            <a:pPr marL="450215" algn="just">
              <a:spcBef>
                <a:spcPts val="100"/>
              </a:spcBef>
              <a:spcAft>
                <a:spcPts val="100"/>
              </a:spcAft>
            </a:pPr>
            <a:r>
              <a:rPr lang="ru-RU" sz="1800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стимулировать интерес к изучению мира финансов.</a:t>
            </a:r>
          </a:p>
          <a:p>
            <a:pPr marL="450215" algn="just">
              <a:spcBef>
                <a:spcPts val="100"/>
              </a:spcBef>
              <a:spcAft>
                <a:spcPts val="100"/>
              </a:spcAft>
            </a:pPr>
            <a:endParaRPr lang="ru-RU" b="1" i="0" dirty="0">
              <a:solidFill>
                <a:srgbClr val="181818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indent="449580" algn="just">
              <a:spcBef>
                <a:spcPts val="100"/>
              </a:spcBef>
              <a:spcAft>
                <a:spcPts val="100"/>
              </a:spcAft>
            </a:pPr>
            <a:r>
              <a:rPr lang="ru-RU" sz="1800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Ход игры: 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Ребенку предлагается внимательно рассмотреть карточку с изображением </a:t>
            </a:r>
            <a:r>
              <a:rPr lang="ru-RU" b="1" dirty="0">
                <a:solidFill>
                  <a:srgbClr val="181818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онет, купюр и найти и прикрепить ту, которая подходит по форме, цвету и</a:t>
            </a:r>
            <a:r>
              <a:rPr lang="ru-RU" b="1" dirty="0">
                <a:solidFill>
                  <a:srgbClr val="181818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размеру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r>
              <a:rPr lang="ru-RU" sz="1800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 </a:t>
            </a:r>
          </a:p>
          <a:p>
            <a:pPr indent="449580" algn="just">
              <a:spcBef>
                <a:spcPts val="100"/>
              </a:spcBef>
              <a:spcAft>
                <a:spcPts val="100"/>
              </a:spcAft>
            </a:pPr>
            <a:endParaRPr lang="ru-RU" b="1" dirty="0">
              <a:solidFill>
                <a:srgbClr val="181818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indent="449580" algn="just">
              <a:spcBef>
                <a:spcPts val="100"/>
              </a:spcBef>
              <a:spcAft>
                <a:spcPts val="100"/>
              </a:spcAft>
            </a:pPr>
            <a:endParaRPr lang="ru-RU" b="1" i="0" dirty="0">
              <a:solidFill>
                <a:srgbClr val="181818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indent="449580" algn="just">
              <a:spcBef>
                <a:spcPts val="100"/>
              </a:spcBef>
              <a:spcAft>
                <a:spcPts val="100"/>
              </a:spcAft>
            </a:pPr>
            <a:endParaRPr lang="ru-RU" b="1" dirty="0">
              <a:solidFill>
                <a:srgbClr val="181818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indent="449580" algn="just">
              <a:spcBef>
                <a:spcPts val="100"/>
              </a:spcBef>
              <a:spcAft>
                <a:spcPts val="100"/>
              </a:spcAft>
            </a:pPr>
            <a:endParaRPr lang="ru-RU" b="1" i="0" dirty="0">
              <a:solidFill>
                <a:srgbClr val="181818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indent="449580" algn="just">
              <a:spcBef>
                <a:spcPts val="100"/>
              </a:spcBef>
              <a:spcAft>
                <a:spcPts val="100"/>
              </a:spcAft>
            </a:pPr>
            <a:endParaRPr lang="ru-RU" b="1" i="0" dirty="0">
              <a:solidFill>
                <a:srgbClr val="181818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CD871B7-015C-4513-8E31-4DB0BAF3F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130" y="5157424"/>
            <a:ext cx="2135462" cy="170057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F006645-AD4F-4982-AC29-FB1174B65E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10" y="352816"/>
            <a:ext cx="4546430" cy="249184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C08549C-E67C-4551-9793-DA65B9D3BD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11" y="3059083"/>
            <a:ext cx="3843296" cy="277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82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7BDA2D-0033-42B7-B0BE-895B508AF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96" y="791333"/>
            <a:ext cx="6096000" cy="33368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9DE767-79FD-4C97-B350-2C4E5B57B512}"/>
              </a:ext>
            </a:extLst>
          </p:cNvPr>
          <p:cNvSpPr txBox="1"/>
          <p:nvPr/>
        </p:nvSpPr>
        <p:spPr>
          <a:xfrm>
            <a:off x="6583680" y="301752"/>
            <a:ext cx="5221224" cy="652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0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«Что можно, что нельзя купить за деньги».</a:t>
            </a:r>
          </a:p>
          <a:p>
            <a:pPr algn="ctr"/>
            <a:endParaRPr lang="ru-RU" sz="2000" b="1" i="0" dirty="0">
              <a:solidFill>
                <a:srgbClr val="FF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Цель: </a:t>
            </a:r>
            <a:r>
              <a:rPr lang="ru-RU" sz="1800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формировать представление о деньгах, как средстве приобретения товаров, обобщить знания о возможности осуществления покупок; формировать правильное отношение к деньгам, как предмету жизненной необходимости.</a:t>
            </a: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	Ход игры: 2 поля «Что можно купить» и «Что нельзя купить», карточки с предметами и явлениями</a:t>
            </a:r>
            <a:r>
              <a:rPr lang="ru-RU" b="1" dirty="0">
                <a:solidFill>
                  <a:srgbClr val="181818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которые будут крепиться на эти поля.</a:t>
            </a:r>
            <a:endParaRPr lang="ru-RU" b="1" i="0" dirty="0">
              <a:solidFill>
                <a:srgbClr val="181818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b="1" dirty="0">
                <a:solidFill>
                  <a:srgbClr val="181818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Вариант 1. Взрослый раскладывает перед ребенком на столе  разрезанные карточки и предлагает выбрать сначала   изображения, предмет на которых можно купить. Затем рассматриваются оставшиеся карточки, ребенок объясняет, почему их не купил. </a:t>
            </a:r>
          </a:p>
          <a:p>
            <a:r>
              <a:rPr lang="ru-RU" b="1" dirty="0">
                <a:solidFill>
                  <a:srgbClr val="181818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Вариант 2. Взрослый показывает по одной карточке. Дети озвучивают что изображено на карточке и соотносят изображение с той или иной группой, объясняя почему они сделали такой выбор. 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6DBCA8-42D6-4413-BFE7-60A55E7AAE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280" y="4398264"/>
            <a:ext cx="3657600" cy="217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750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28A9EB-8096-41AF-9EFA-ED828D170BE3}"/>
              </a:ext>
            </a:extLst>
          </p:cNvPr>
          <p:cNvSpPr txBox="1"/>
          <p:nvPr/>
        </p:nvSpPr>
        <p:spPr>
          <a:xfrm>
            <a:off x="5879592" y="283465"/>
            <a:ext cx="5998464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«Игры лабиринты».</a:t>
            </a:r>
          </a:p>
          <a:p>
            <a:pPr algn="ctr"/>
            <a:endParaRPr lang="ru-RU" b="1" i="0" dirty="0">
              <a:solidFill>
                <a:srgbClr val="FF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Цель: развитие тонких дифференцированных движений пальцев рук, зрительно-пространственной ориентировки на листе бумаги. </a:t>
            </a:r>
          </a:p>
          <a:p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	Ход </a:t>
            </a:r>
            <a:r>
              <a:rPr lang="ru-RU" b="1" dirty="0">
                <a:solidFill>
                  <a:srgbClr val="181818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игры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: карточки с изображением  лабиринтов различной сложности и наполнения (возможно фломастер, камешки или фишки).</a:t>
            </a:r>
          </a:p>
          <a:p>
            <a:r>
              <a:rPr lang="ru-RU" b="1" dirty="0">
                <a:solidFill>
                  <a:srgbClr val="181818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Игроку дается карточка с лабиринтом. Далее предлагается выполнить игровое задание: помочь герою найти дорогу, либо выбрать правильный путь. Примечание: задание можно выполнять пальцем, фломастером, камешками, либо фишками. 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8FCB84-75DD-4239-AF31-E51D23A02D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47" y="384048"/>
            <a:ext cx="4887340" cy="25415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85C4A3-2C37-44B3-9B67-E087957E6F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109" y="3044952"/>
            <a:ext cx="2075550" cy="33923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77DDD1E-0829-44AD-BA04-99B44E58CD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77" y="3044952"/>
            <a:ext cx="2487040" cy="3429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E0C9487-D3C4-4943-9D41-AF2C23B3A0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944" y="4623115"/>
            <a:ext cx="4265394" cy="198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083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58CE15-686B-4BF7-AA30-69BC8806DEEC}"/>
              </a:ext>
            </a:extLst>
          </p:cNvPr>
          <p:cNvSpPr txBox="1"/>
          <p:nvPr/>
        </p:nvSpPr>
        <p:spPr>
          <a:xfrm>
            <a:off x="5660136" y="411480"/>
            <a:ext cx="6345936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«Разложи монетки».</a:t>
            </a:r>
          </a:p>
          <a:p>
            <a:pPr algn="ctr"/>
            <a:endParaRPr lang="ru-RU" b="1" i="0" dirty="0"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Цель: научить детей соотносить по величине три предмета и обозначить их отношения словами: «большой», маленький», «средний», самый большой», «самый маленький».</a:t>
            </a:r>
          </a:p>
          <a:p>
            <a:endParaRPr lang="ru-RU" b="1" i="0" dirty="0"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dirty="0">
                <a:solidFill>
                  <a:srgbClr val="181818"/>
                </a:solidFill>
                <a:latin typeface="Open Sans"/>
                <a:ea typeface="Cambria Math" panose="02040503050406030204" pitchFamily="18" charset="0"/>
              </a:rPr>
              <a:t>	</a:t>
            </a:r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Ход игры: карточка с изображением копилок и монеты разной величины.</a:t>
            </a:r>
          </a:p>
          <a:p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На карточке изображены три копилки большая, средняя и маленькая в которые нужно распределить монеты согласно их величинам. 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807F31-6E9E-49D0-9428-C8AD41442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47" y="1500146"/>
            <a:ext cx="3263223" cy="512011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2749BD0-308B-4493-AA0D-BB099FD8F9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589" y="237744"/>
            <a:ext cx="2359421" cy="362963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28E65B1-C8C0-4E98-B06B-91B1906235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393" y="4305109"/>
            <a:ext cx="4257476" cy="239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85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330690-C17A-49E9-B600-276E2643A395}"/>
              </a:ext>
            </a:extLst>
          </p:cNvPr>
          <p:cNvSpPr txBox="1"/>
          <p:nvPr/>
        </p:nvSpPr>
        <p:spPr>
          <a:xfrm>
            <a:off x="6647688" y="502920"/>
            <a:ext cx="5285232" cy="6642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</a:t>
            </a:r>
            <a:r>
              <a:rPr lang="ru-RU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«Расходы и доходы». </a:t>
            </a:r>
          </a:p>
          <a:p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Цель: учить определять основную составляющую семейного бюджета </a:t>
            </a:r>
            <a:r>
              <a:rPr lang="ru-RU" b="1" i="1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(доходы и расходы)</a:t>
            </a:r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; создать условия для формирования элементарных экономических знаний у детей.</a:t>
            </a:r>
          </a:p>
          <a:p>
            <a:r>
              <a:rPr lang="ru-RU" b="1" dirty="0">
                <a:latin typeface="Cambria Math" panose="02040503050406030204" pitchFamily="18" charset="0"/>
                <a:ea typeface="Cambria Math" panose="02040503050406030204" pitchFamily="18" charset="0"/>
              </a:rPr>
              <a:t>	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Ход игры: Взрослый показывает по одной карточке и читает вопрос. Дети озвучивают что изображено на карточке и объясняя почему они относят это к доходу или расходу. </a:t>
            </a:r>
            <a:endParaRPr lang="ru-RU" b="1" i="0" dirty="0"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«Хочу, надо». </a:t>
            </a:r>
          </a:p>
          <a:p>
            <a:pPr algn="just"/>
            <a:r>
              <a:rPr lang="ru-RU" b="1" i="0" dirty="0">
                <a:latin typeface="Cambria Math" panose="02040503050406030204" pitchFamily="18" charset="0"/>
                <a:ea typeface="Cambria Math" panose="02040503050406030204" pitchFamily="18" charset="0"/>
              </a:rPr>
              <a:t>	</a:t>
            </a:r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Цель: учить анализировать желание и необходимость совершаемых покупок; развить эмоциональную сферу детей, умение понимать свое эмоциональное состояние, регулировать собственное поведение и желание, способность распознать чувства других людей.</a:t>
            </a:r>
          </a:p>
          <a:p>
            <a:pPr algn="l"/>
            <a:r>
              <a:rPr lang="ru-RU" b="1" i="0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	</a:t>
            </a:r>
            <a:r>
              <a:rPr lang="ru-RU" b="1" i="0" dirty="0">
                <a:solidFill>
                  <a:srgbClr val="181818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Ход игры: Ребенку предлагается внимательно рассмотреть карточки с изображениями и распределить в мешок «хочу» все, что нам хочется, а в мешок «надо» вещи, без которых мы не можем жить.</a:t>
            </a:r>
            <a:r>
              <a:rPr lang="ru-RU" b="0" i="0" dirty="0">
                <a:solidFill>
                  <a:srgbClr val="000000"/>
                </a:solidFill>
                <a:effectLst/>
                <a:latin typeface="YS Text"/>
              </a:rPr>
              <a:t> </a:t>
            </a:r>
          </a:p>
          <a:p>
            <a:pPr indent="449580" algn="just">
              <a:spcBef>
                <a:spcPts val="100"/>
              </a:spcBef>
              <a:spcAft>
                <a:spcPts val="100"/>
              </a:spcAft>
            </a:pPr>
            <a:endParaRPr lang="ru-RU" sz="1400" b="1" i="0" dirty="0">
              <a:solidFill>
                <a:srgbClr val="181818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l"/>
            <a:endParaRPr lang="ru-RU" sz="1400" b="1" i="0" dirty="0"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2A8BE6D-110F-41B2-9D68-4CDA49411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345" y="3063240"/>
            <a:ext cx="2302627" cy="356973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5DF1AD8-DF4C-4500-BF04-A0ED7D97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" y="311383"/>
            <a:ext cx="2120393" cy="311761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14DAF57-8D41-4344-AC7C-EFB394DED0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063" y="290456"/>
            <a:ext cx="2302627" cy="372353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CA0862-CA8C-433F-9C6B-2929428B47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688" y="4316565"/>
            <a:ext cx="2689098" cy="201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86954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</TotalTime>
  <Words>1096</Words>
  <Application>Microsoft Office PowerPoint</Application>
  <PresentationFormat>Широкоэкранный</PresentationFormat>
  <Paragraphs>71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Cambria Math</vt:lpstr>
      <vt:lpstr>Georgia</vt:lpstr>
      <vt:lpstr>Lora</vt:lpstr>
      <vt:lpstr>Open Sans</vt:lpstr>
      <vt:lpstr>Times New Roman</vt:lpstr>
      <vt:lpstr>Trebuchet MS</vt:lpstr>
      <vt:lpstr>Wingdings 3</vt:lpstr>
      <vt:lpstr>YS Text</vt:lpstr>
      <vt:lpstr>Аспект</vt:lpstr>
      <vt:lpstr>   СП МАОУ Успенской СОШ Тюменского района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СП МАОУ Успенской СОШ Тюменского района      </dc:title>
  <dc:creator>Макар</dc:creator>
  <cp:lastModifiedBy>Макар</cp:lastModifiedBy>
  <cp:revision>13</cp:revision>
  <dcterms:created xsi:type="dcterms:W3CDTF">2022-01-23T04:46:31Z</dcterms:created>
  <dcterms:modified xsi:type="dcterms:W3CDTF">2022-01-23T12:35:46Z</dcterms:modified>
</cp:coreProperties>
</file>