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9"/>
  </p:handoutMasterIdLst>
  <p:sldIdLst>
    <p:sldId id="278" r:id="rId2"/>
    <p:sldId id="302" r:id="rId3"/>
    <p:sldId id="316" r:id="rId4"/>
    <p:sldId id="317" r:id="rId5"/>
    <p:sldId id="303" r:id="rId6"/>
    <p:sldId id="304" r:id="rId7"/>
    <p:sldId id="305" r:id="rId8"/>
    <p:sldId id="306" r:id="rId9"/>
    <p:sldId id="307" r:id="rId10"/>
    <p:sldId id="311" r:id="rId11"/>
    <p:sldId id="308" r:id="rId12"/>
    <p:sldId id="309" r:id="rId13"/>
    <p:sldId id="312" r:id="rId14"/>
    <p:sldId id="313" r:id="rId15"/>
    <p:sldId id="314" r:id="rId16"/>
    <p:sldId id="310" r:id="rId17"/>
    <p:sldId id="315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EECA"/>
    <a:srgbClr val="9BB676"/>
    <a:srgbClr val="969696"/>
    <a:srgbClr val="6600FF"/>
    <a:srgbClr val="D2ECB6"/>
    <a:srgbClr val="FAA9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04" autoAdjust="0"/>
    <p:restoredTop sz="94660"/>
  </p:normalViewPr>
  <p:slideViewPr>
    <p:cSldViewPr>
      <p:cViewPr varScale="1">
        <p:scale>
          <a:sx n="70" d="100"/>
          <a:sy n="70" d="100"/>
        </p:scale>
        <p:origin x="1500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FB346E6-A70E-4141-ADFF-A6C209A555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4421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Рисунок1.jpg"/>
          <p:cNvPicPr>
            <a:picLocks noChangeAspect="1"/>
          </p:cNvPicPr>
          <p:nvPr userDrawn="1"/>
        </p:nvPicPr>
        <p:blipFill>
          <a:blip r:embed="rId2" cstate="print"/>
          <a:srcRect l="12606" r="37715" b="19760"/>
          <a:stretch>
            <a:fillRect/>
          </a:stretch>
        </p:blipFill>
        <p:spPr>
          <a:xfrm>
            <a:off x="0" y="0"/>
            <a:ext cx="5111552" cy="6192106"/>
          </a:xfrm>
          <a:prstGeom prst="rect">
            <a:avLst/>
          </a:prstGeom>
        </p:spPr>
      </p:pic>
      <p:sp>
        <p:nvSpPr>
          <p:cNvPr id="3130" name="Freeform 58"/>
          <p:cNvSpPr>
            <a:spLocks/>
          </p:cNvSpPr>
          <p:nvPr/>
        </p:nvSpPr>
        <p:spPr bwMode="gray">
          <a:xfrm>
            <a:off x="0" y="4483100"/>
            <a:ext cx="4122738" cy="2368550"/>
          </a:xfrm>
          <a:custGeom>
            <a:avLst/>
            <a:gdLst/>
            <a:ahLst/>
            <a:cxnLst>
              <a:cxn ang="0">
                <a:pos x="0" y="489"/>
              </a:cxn>
              <a:cxn ang="0">
                <a:pos x="1328" y="840"/>
              </a:cxn>
              <a:cxn ang="0">
                <a:pos x="2488" y="0"/>
              </a:cxn>
              <a:cxn ang="0">
                <a:pos x="1712" y="1124"/>
              </a:cxn>
              <a:cxn ang="0">
                <a:pos x="636" y="1492"/>
              </a:cxn>
              <a:cxn ang="0">
                <a:pos x="1" y="1492"/>
              </a:cxn>
              <a:cxn ang="0">
                <a:pos x="0" y="489"/>
              </a:cxn>
            </a:cxnLst>
            <a:rect l="0" t="0" r="r" b="b"/>
            <a:pathLst>
              <a:path w="2597" h="1492">
                <a:moveTo>
                  <a:pt x="0" y="489"/>
                </a:moveTo>
                <a:cubicBezTo>
                  <a:pt x="247" y="671"/>
                  <a:pt x="632" y="920"/>
                  <a:pt x="1328" y="840"/>
                </a:cubicBezTo>
                <a:cubicBezTo>
                  <a:pt x="2024" y="760"/>
                  <a:pt x="2360" y="131"/>
                  <a:pt x="2488" y="0"/>
                </a:cubicBezTo>
                <a:cubicBezTo>
                  <a:pt x="2597" y="53"/>
                  <a:pt x="1792" y="1068"/>
                  <a:pt x="1712" y="1124"/>
                </a:cubicBezTo>
                <a:cubicBezTo>
                  <a:pt x="1632" y="1180"/>
                  <a:pt x="921" y="1431"/>
                  <a:pt x="636" y="1492"/>
                </a:cubicBezTo>
                <a:lnTo>
                  <a:pt x="1" y="1492"/>
                </a:lnTo>
                <a:lnTo>
                  <a:pt x="0" y="489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2431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/>
          </a:p>
        </p:txBody>
      </p:sp>
      <p:sp>
        <p:nvSpPr>
          <p:cNvPr id="3131" name="Freeform 59"/>
          <p:cNvSpPr>
            <a:spLocks/>
          </p:cNvSpPr>
          <p:nvPr/>
        </p:nvSpPr>
        <p:spPr bwMode="gray">
          <a:xfrm>
            <a:off x="-12700" y="4149725"/>
            <a:ext cx="4152900" cy="2708275"/>
          </a:xfrm>
          <a:custGeom>
            <a:avLst/>
            <a:gdLst/>
            <a:ahLst/>
            <a:cxnLst>
              <a:cxn ang="0">
                <a:pos x="0" y="1688"/>
              </a:cxn>
              <a:cxn ang="0">
                <a:pos x="0" y="1112"/>
              </a:cxn>
              <a:cxn ang="0">
                <a:pos x="2576" y="0"/>
              </a:cxn>
              <a:cxn ang="0">
                <a:pos x="2135" y="826"/>
              </a:cxn>
              <a:cxn ang="0">
                <a:pos x="635" y="1688"/>
              </a:cxn>
              <a:cxn ang="0">
                <a:pos x="0" y="1688"/>
              </a:cxn>
            </a:cxnLst>
            <a:rect l="0" t="0" r="r" b="b"/>
            <a:pathLst>
              <a:path w="2576" h="1688">
                <a:moveTo>
                  <a:pt x="0" y="1688"/>
                </a:moveTo>
                <a:lnTo>
                  <a:pt x="0" y="1112"/>
                </a:lnTo>
                <a:cubicBezTo>
                  <a:pt x="1960" y="1464"/>
                  <a:pt x="2419" y="304"/>
                  <a:pt x="2576" y="0"/>
                </a:cubicBezTo>
                <a:lnTo>
                  <a:pt x="2135" y="826"/>
                </a:lnTo>
                <a:cubicBezTo>
                  <a:pt x="1618" y="1315"/>
                  <a:pt x="1286" y="1456"/>
                  <a:pt x="635" y="1688"/>
                </a:cubicBezTo>
                <a:lnTo>
                  <a:pt x="0" y="1688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/>
          </a:p>
        </p:txBody>
      </p:sp>
      <p:sp>
        <p:nvSpPr>
          <p:cNvPr id="3132" name="Freeform 60"/>
          <p:cNvSpPr>
            <a:spLocks/>
          </p:cNvSpPr>
          <p:nvPr/>
        </p:nvSpPr>
        <p:spPr bwMode="white">
          <a:xfrm>
            <a:off x="2271713" y="-9525"/>
            <a:ext cx="6892925" cy="6880225"/>
          </a:xfrm>
          <a:custGeom>
            <a:avLst/>
            <a:gdLst/>
            <a:ahLst/>
            <a:cxnLst>
              <a:cxn ang="0">
                <a:pos x="148" y="0"/>
              </a:cxn>
              <a:cxn ang="0">
                <a:pos x="561" y="193"/>
              </a:cxn>
              <a:cxn ang="0">
                <a:pos x="943" y="501"/>
              </a:cxn>
              <a:cxn ang="0">
                <a:pos x="1221" y="967"/>
              </a:cxn>
              <a:cxn ang="0">
                <a:pos x="1413" y="1630"/>
              </a:cxn>
              <a:cxn ang="0">
                <a:pos x="1290" y="2660"/>
              </a:cxn>
              <a:cxn ang="0">
                <a:pos x="0" y="4342"/>
              </a:cxn>
              <a:cxn ang="0">
                <a:pos x="4349" y="4342"/>
              </a:cxn>
              <a:cxn ang="0">
                <a:pos x="4362" y="7"/>
              </a:cxn>
              <a:cxn ang="0">
                <a:pos x="148" y="0"/>
              </a:cxn>
            </a:cxnLst>
            <a:rect l="0" t="0" r="r" b="b"/>
            <a:pathLst>
              <a:path w="4362" h="4342">
                <a:moveTo>
                  <a:pt x="148" y="0"/>
                </a:moveTo>
                <a:lnTo>
                  <a:pt x="561" y="193"/>
                </a:lnTo>
                <a:lnTo>
                  <a:pt x="943" y="501"/>
                </a:lnTo>
                <a:lnTo>
                  <a:pt x="1221" y="967"/>
                </a:lnTo>
                <a:lnTo>
                  <a:pt x="1413" y="1630"/>
                </a:lnTo>
                <a:lnTo>
                  <a:pt x="1290" y="2660"/>
                </a:lnTo>
                <a:lnTo>
                  <a:pt x="0" y="4342"/>
                </a:lnTo>
                <a:lnTo>
                  <a:pt x="4349" y="4342"/>
                </a:lnTo>
                <a:lnTo>
                  <a:pt x="4362" y="7"/>
                </a:lnTo>
                <a:lnTo>
                  <a:pt x="148" y="0"/>
                </a:lnTo>
                <a:close/>
              </a:path>
            </a:pathLst>
          </a:custGeom>
          <a:gradFill rotWithShape="1">
            <a:gsLst>
              <a:gs pos="0">
                <a:srgbClr val="9BB676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4724400" y="2362200"/>
            <a:ext cx="4267200" cy="1219200"/>
          </a:xfrm>
        </p:spPr>
        <p:txBody>
          <a:bodyPr/>
          <a:lstStyle>
            <a:lvl1pPr algn="l">
              <a:defRPr sz="4000" b="0" i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White">
          <a:xfrm>
            <a:off x="3275856" y="5733256"/>
            <a:ext cx="5868144" cy="431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5" name="Line 63"/>
          <p:cNvSpPr>
            <a:spLocks noChangeShapeType="1"/>
          </p:cNvSpPr>
          <p:nvPr/>
        </p:nvSpPr>
        <p:spPr bwMode="grayWhite">
          <a:xfrm>
            <a:off x="3275855" y="5733256"/>
            <a:ext cx="5868145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36" name="Line 64"/>
          <p:cNvSpPr>
            <a:spLocks noChangeShapeType="1"/>
          </p:cNvSpPr>
          <p:nvPr/>
        </p:nvSpPr>
        <p:spPr bwMode="grayWhite">
          <a:xfrm>
            <a:off x="3275855" y="6165056"/>
            <a:ext cx="5868145" cy="24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33" name="Freeform 61"/>
          <p:cNvSpPr>
            <a:spLocks/>
          </p:cNvSpPr>
          <p:nvPr/>
        </p:nvSpPr>
        <p:spPr bwMode="gray">
          <a:xfrm>
            <a:off x="965200" y="-11113"/>
            <a:ext cx="3822700" cy="6881813"/>
          </a:xfrm>
          <a:custGeom>
            <a:avLst/>
            <a:gdLst/>
            <a:ahLst/>
            <a:cxnLst>
              <a:cxn ang="0">
                <a:pos x="858" y="0"/>
              </a:cxn>
              <a:cxn ang="0">
                <a:pos x="1984" y="2583"/>
              </a:cxn>
              <a:cxn ang="0">
                <a:pos x="0" y="4327"/>
              </a:cxn>
              <a:cxn ang="0">
                <a:pos x="1208" y="4335"/>
              </a:cxn>
              <a:cxn ang="0">
                <a:pos x="2272" y="2567"/>
              </a:cxn>
              <a:cxn ang="0">
                <a:pos x="998" y="3"/>
              </a:cxn>
              <a:cxn ang="0">
                <a:pos x="858" y="0"/>
              </a:cxn>
            </a:cxnLst>
            <a:rect l="0" t="0" r="r" b="b"/>
            <a:pathLst>
              <a:path w="2408" h="4335">
                <a:moveTo>
                  <a:pt x="858" y="0"/>
                </a:moveTo>
                <a:cubicBezTo>
                  <a:pt x="2020" y="270"/>
                  <a:pt x="2408" y="1631"/>
                  <a:pt x="1984" y="2583"/>
                </a:cubicBezTo>
                <a:cubicBezTo>
                  <a:pt x="1560" y="3535"/>
                  <a:pt x="880" y="3976"/>
                  <a:pt x="0" y="4327"/>
                </a:cubicBezTo>
                <a:lnTo>
                  <a:pt x="1208" y="4335"/>
                </a:lnTo>
                <a:cubicBezTo>
                  <a:pt x="1520" y="4079"/>
                  <a:pt x="2144" y="3343"/>
                  <a:pt x="2272" y="2567"/>
                </a:cubicBezTo>
                <a:cubicBezTo>
                  <a:pt x="2400" y="1791"/>
                  <a:pt x="2278" y="419"/>
                  <a:pt x="998" y="3"/>
                </a:cubicBezTo>
                <a:lnTo>
                  <a:pt x="858" y="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27451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562725"/>
            <a:ext cx="1828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934200" y="65913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756025" y="6551613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B21CE57-FD19-48E3-964D-03A6641BA5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62725"/>
            <a:ext cx="1828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934200" y="65913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756025" y="6551613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6C281FD-FF87-4646-8170-A397625000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172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172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62725"/>
            <a:ext cx="1828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934200" y="65913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756025" y="6551613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1E0F0DD-731A-4623-9863-54A666892D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8486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19200"/>
            <a:ext cx="8229600" cy="51816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62725"/>
            <a:ext cx="1828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934200" y="65913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756025" y="6551613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896B529-6CEB-4D56-9BA2-3A43A1458F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img2.jpg"/>
          <p:cNvPicPr>
            <a:picLocks noChangeAspect="1"/>
          </p:cNvPicPr>
          <p:nvPr userDrawn="1"/>
        </p:nvPicPr>
        <p:blipFill>
          <a:blip r:embed="rId2" cstate="print"/>
          <a:srcRect l="19379" t="1260" r="20621"/>
          <a:stretch>
            <a:fillRect/>
          </a:stretch>
        </p:blipFill>
        <p:spPr>
          <a:xfrm>
            <a:off x="0" y="0"/>
            <a:ext cx="4572000" cy="5877272"/>
          </a:xfrm>
          <a:prstGeom prst="rect">
            <a:avLst/>
          </a:prstGeom>
        </p:spPr>
      </p:pic>
      <p:sp>
        <p:nvSpPr>
          <p:cNvPr id="3130" name="Freeform 58"/>
          <p:cNvSpPr>
            <a:spLocks/>
          </p:cNvSpPr>
          <p:nvPr/>
        </p:nvSpPr>
        <p:spPr bwMode="gray">
          <a:xfrm>
            <a:off x="0" y="4483100"/>
            <a:ext cx="4122738" cy="2368550"/>
          </a:xfrm>
          <a:custGeom>
            <a:avLst/>
            <a:gdLst/>
            <a:ahLst/>
            <a:cxnLst>
              <a:cxn ang="0">
                <a:pos x="0" y="489"/>
              </a:cxn>
              <a:cxn ang="0">
                <a:pos x="1328" y="840"/>
              </a:cxn>
              <a:cxn ang="0">
                <a:pos x="2488" y="0"/>
              </a:cxn>
              <a:cxn ang="0">
                <a:pos x="1712" y="1124"/>
              </a:cxn>
              <a:cxn ang="0">
                <a:pos x="636" y="1492"/>
              </a:cxn>
              <a:cxn ang="0">
                <a:pos x="1" y="1492"/>
              </a:cxn>
              <a:cxn ang="0">
                <a:pos x="0" y="489"/>
              </a:cxn>
            </a:cxnLst>
            <a:rect l="0" t="0" r="r" b="b"/>
            <a:pathLst>
              <a:path w="2597" h="1492">
                <a:moveTo>
                  <a:pt x="0" y="489"/>
                </a:moveTo>
                <a:cubicBezTo>
                  <a:pt x="247" y="671"/>
                  <a:pt x="632" y="920"/>
                  <a:pt x="1328" y="840"/>
                </a:cubicBezTo>
                <a:cubicBezTo>
                  <a:pt x="2024" y="760"/>
                  <a:pt x="2360" y="131"/>
                  <a:pt x="2488" y="0"/>
                </a:cubicBezTo>
                <a:cubicBezTo>
                  <a:pt x="2597" y="53"/>
                  <a:pt x="1792" y="1068"/>
                  <a:pt x="1712" y="1124"/>
                </a:cubicBezTo>
                <a:cubicBezTo>
                  <a:pt x="1632" y="1180"/>
                  <a:pt x="921" y="1431"/>
                  <a:pt x="636" y="1492"/>
                </a:cubicBezTo>
                <a:lnTo>
                  <a:pt x="1" y="1492"/>
                </a:lnTo>
                <a:lnTo>
                  <a:pt x="0" y="489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2431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/>
          </a:p>
        </p:txBody>
      </p:sp>
      <p:sp>
        <p:nvSpPr>
          <p:cNvPr id="3131" name="Freeform 59"/>
          <p:cNvSpPr>
            <a:spLocks/>
          </p:cNvSpPr>
          <p:nvPr/>
        </p:nvSpPr>
        <p:spPr bwMode="gray">
          <a:xfrm>
            <a:off x="-12700" y="4149725"/>
            <a:ext cx="4152900" cy="2708275"/>
          </a:xfrm>
          <a:custGeom>
            <a:avLst/>
            <a:gdLst/>
            <a:ahLst/>
            <a:cxnLst>
              <a:cxn ang="0">
                <a:pos x="0" y="1688"/>
              </a:cxn>
              <a:cxn ang="0">
                <a:pos x="0" y="1112"/>
              </a:cxn>
              <a:cxn ang="0">
                <a:pos x="2576" y="0"/>
              </a:cxn>
              <a:cxn ang="0">
                <a:pos x="2135" y="826"/>
              </a:cxn>
              <a:cxn ang="0">
                <a:pos x="635" y="1688"/>
              </a:cxn>
              <a:cxn ang="0">
                <a:pos x="0" y="1688"/>
              </a:cxn>
            </a:cxnLst>
            <a:rect l="0" t="0" r="r" b="b"/>
            <a:pathLst>
              <a:path w="2576" h="1688">
                <a:moveTo>
                  <a:pt x="0" y="1688"/>
                </a:moveTo>
                <a:lnTo>
                  <a:pt x="0" y="1112"/>
                </a:lnTo>
                <a:cubicBezTo>
                  <a:pt x="1960" y="1464"/>
                  <a:pt x="2419" y="304"/>
                  <a:pt x="2576" y="0"/>
                </a:cubicBezTo>
                <a:lnTo>
                  <a:pt x="2135" y="826"/>
                </a:lnTo>
                <a:cubicBezTo>
                  <a:pt x="1618" y="1315"/>
                  <a:pt x="1286" y="1456"/>
                  <a:pt x="635" y="1688"/>
                </a:cubicBezTo>
                <a:lnTo>
                  <a:pt x="0" y="1688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/>
          </a:p>
        </p:txBody>
      </p:sp>
      <p:sp>
        <p:nvSpPr>
          <p:cNvPr id="3132" name="Freeform 60"/>
          <p:cNvSpPr>
            <a:spLocks/>
          </p:cNvSpPr>
          <p:nvPr/>
        </p:nvSpPr>
        <p:spPr bwMode="white">
          <a:xfrm>
            <a:off x="2271713" y="-9525"/>
            <a:ext cx="6892925" cy="6880225"/>
          </a:xfrm>
          <a:custGeom>
            <a:avLst/>
            <a:gdLst/>
            <a:ahLst/>
            <a:cxnLst>
              <a:cxn ang="0">
                <a:pos x="148" y="0"/>
              </a:cxn>
              <a:cxn ang="0">
                <a:pos x="561" y="193"/>
              </a:cxn>
              <a:cxn ang="0">
                <a:pos x="943" y="501"/>
              </a:cxn>
              <a:cxn ang="0">
                <a:pos x="1221" y="967"/>
              </a:cxn>
              <a:cxn ang="0">
                <a:pos x="1413" y="1630"/>
              </a:cxn>
              <a:cxn ang="0">
                <a:pos x="1290" y="2660"/>
              </a:cxn>
              <a:cxn ang="0">
                <a:pos x="0" y="4342"/>
              </a:cxn>
              <a:cxn ang="0">
                <a:pos x="4349" y="4342"/>
              </a:cxn>
              <a:cxn ang="0">
                <a:pos x="4362" y="7"/>
              </a:cxn>
              <a:cxn ang="0">
                <a:pos x="148" y="0"/>
              </a:cxn>
            </a:cxnLst>
            <a:rect l="0" t="0" r="r" b="b"/>
            <a:pathLst>
              <a:path w="4362" h="4342">
                <a:moveTo>
                  <a:pt x="148" y="0"/>
                </a:moveTo>
                <a:lnTo>
                  <a:pt x="561" y="193"/>
                </a:lnTo>
                <a:lnTo>
                  <a:pt x="943" y="501"/>
                </a:lnTo>
                <a:lnTo>
                  <a:pt x="1221" y="967"/>
                </a:lnTo>
                <a:lnTo>
                  <a:pt x="1413" y="1630"/>
                </a:lnTo>
                <a:lnTo>
                  <a:pt x="1290" y="2660"/>
                </a:lnTo>
                <a:lnTo>
                  <a:pt x="0" y="4342"/>
                </a:lnTo>
                <a:lnTo>
                  <a:pt x="4349" y="4342"/>
                </a:lnTo>
                <a:lnTo>
                  <a:pt x="4362" y="7"/>
                </a:lnTo>
                <a:lnTo>
                  <a:pt x="148" y="0"/>
                </a:lnTo>
                <a:close/>
              </a:path>
            </a:pathLst>
          </a:custGeom>
          <a:gradFill rotWithShape="1">
            <a:gsLst>
              <a:gs pos="0">
                <a:srgbClr val="9BB676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White">
          <a:xfrm>
            <a:off x="4284663" y="3933825"/>
            <a:ext cx="4875212" cy="431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5" name="Line 63"/>
          <p:cNvSpPr>
            <a:spLocks noChangeShapeType="1"/>
          </p:cNvSpPr>
          <p:nvPr/>
        </p:nvSpPr>
        <p:spPr bwMode="grayWhite">
          <a:xfrm>
            <a:off x="4284663" y="4005064"/>
            <a:ext cx="4859337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36" name="Line 64"/>
          <p:cNvSpPr>
            <a:spLocks noChangeShapeType="1"/>
          </p:cNvSpPr>
          <p:nvPr/>
        </p:nvSpPr>
        <p:spPr bwMode="grayWhite">
          <a:xfrm>
            <a:off x="4284663" y="4437112"/>
            <a:ext cx="4859337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33" name="Freeform 61"/>
          <p:cNvSpPr>
            <a:spLocks/>
          </p:cNvSpPr>
          <p:nvPr/>
        </p:nvSpPr>
        <p:spPr bwMode="gray">
          <a:xfrm>
            <a:off x="965200" y="-11113"/>
            <a:ext cx="3822700" cy="6881813"/>
          </a:xfrm>
          <a:custGeom>
            <a:avLst/>
            <a:gdLst/>
            <a:ahLst/>
            <a:cxnLst>
              <a:cxn ang="0">
                <a:pos x="858" y="0"/>
              </a:cxn>
              <a:cxn ang="0">
                <a:pos x="1984" y="2583"/>
              </a:cxn>
              <a:cxn ang="0">
                <a:pos x="0" y="4327"/>
              </a:cxn>
              <a:cxn ang="0">
                <a:pos x="1208" y="4335"/>
              </a:cxn>
              <a:cxn ang="0">
                <a:pos x="2272" y="2567"/>
              </a:cxn>
              <a:cxn ang="0">
                <a:pos x="998" y="3"/>
              </a:cxn>
              <a:cxn ang="0">
                <a:pos x="858" y="0"/>
              </a:cxn>
            </a:cxnLst>
            <a:rect l="0" t="0" r="r" b="b"/>
            <a:pathLst>
              <a:path w="2408" h="4335">
                <a:moveTo>
                  <a:pt x="858" y="0"/>
                </a:moveTo>
                <a:cubicBezTo>
                  <a:pt x="2020" y="270"/>
                  <a:pt x="2408" y="1631"/>
                  <a:pt x="1984" y="2583"/>
                </a:cubicBezTo>
                <a:cubicBezTo>
                  <a:pt x="1560" y="3535"/>
                  <a:pt x="880" y="3976"/>
                  <a:pt x="0" y="4327"/>
                </a:cubicBezTo>
                <a:lnTo>
                  <a:pt x="1208" y="4335"/>
                </a:lnTo>
                <a:cubicBezTo>
                  <a:pt x="1520" y="4079"/>
                  <a:pt x="2144" y="3343"/>
                  <a:pt x="2272" y="2567"/>
                </a:cubicBezTo>
                <a:cubicBezTo>
                  <a:pt x="2400" y="1791"/>
                  <a:pt x="2278" y="419"/>
                  <a:pt x="998" y="3"/>
                </a:cubicBezTo>
                <a:lnTo>
                  <a:pt x="858" y="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27451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/>
          </a:p>
        </p:txBody>
      </p:sp>
      <p:pic>
        <p:nvPicPr>
          <p:cNvPr id="13" name="Рисунок 12" descr="Рисунок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071" y="0"/>
            <a:ext cx="9125857" cy="6858000"/>
          </a:xfrm>
          <a:prstGeom prst="frame">
            <a:avLst>
              <a:gd name="adj1" fmla="val 1356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62725"/>
            <a:ext cx="1828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934200" y="65913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756025" y="6551613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BBE4E3B-E167-40B5-A0CD-1EDAEF72DA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62725"/>
            <a:ext cx="1828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934200" y="65913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756025" y="6551613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AFD76E7-C49A-4C46-80EE-87D641B60E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562725"/>
            <a:ext cx="1828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934200" y="65913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756025" y="6551613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9E244-8E19-47D0-A363-C92C521E0D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562725"/>
            <a:ext cx="1828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6934200" y="65913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756025" y="6551613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397EA8-95DA-479C-8697-11B9E7660C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562725"/>
            <a:ext cx="1828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934200" y="65913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3756025" y="6551613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0EF5E72-A72C-4118-AC12-250AE014C3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562725"/>
            <a:ext cx="1828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934200" y="65913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756025" y="6551613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9AAE121-0B7D-4FD0-ACD0-4ECA169F5A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562725"/>
            <a:ext cx="1828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934200" y="65913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756025" y="6551613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1CE3BDF-EB65-494B-8E4A-01426CE2DE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E8Jgye.jpg"/>
          <p:cNvPicPr>
            <a:picLocks noChangeAspect="1"/>
          </p:cNvPicPr>
          <p:nvPr userDrawn="1"/>
        </p:nvPicPr>
        <p:blipFill>
          <a:blip r:embed="rId15" cstate="print"/>
          <a:srcRect l="38188"/>
          <a:stretch>
            <a:fillRect/>
          </a:stretch>
        </p:blipFill>
        <p:spPr>
          <a:xfrm>
            <a:off x="0" y="392906"/>
            <a:ext cx="9144000" cy="6465094"/>
          </a:xfrm>
          <a:prstGeom prst="rect">
            <a:avLst/>
          </a:prstGeom>
        </p:spPr>
      </p:pic>
      <p:pic>
        <p:nvPicPr>
          <p:cNvPr id="13" name="Рисунок 12" descr="Fire-burning-water.jpg"/>
          <p:cNvPicPr>
            <a:picLocks noChangeAspect="1"/>
          </p:cNvPicPr>
          <p:nvPr userDrawn="1"/>
        </p:nvPicPr>
        <p:blipFill>
          <a:blip r:embed="rId16" cstate="print"/>
          <a:srcRect t="53937"/>
          <a:stretch>
            <a:fillRect/>
          </a:stretch>
        </p:blipFill>
        <p:spPr>
          <a:xfrm>
            <a:off x="0" y="-243408"/>
            <a:ext cx="9144000" cy="436004"/>
          </a:xfrm>
          <a:prstGeom prst="rect">
            <a:avLst/>
          </a:prstGeom>
        </p:spPr>
      </p:pic>
      <p:sp>
        <p:nvSpPr>
          <p:cNvPr id="1123" name="Freeform 99"/>
          <p:cNvSpPr>
            <a:spLocks/>
          </p:cNvSpPr>
          <p:nvPr/>
        </p:nvSpPr>
        <p:spPr bwMode="gray">
          <a:xfrm>
            <a:off x="-1588" y="6413500"/>
            <a:ext cx="4205288" cy="444500"/>
          </a:xfrm>
          <a:custGeom>
            <a:avLst/>
            <a:gdLst/>
            <a:ahLst/>
            <a:cxnLst>
              <a:cxn ang="0">
                <a:pos x="2649" y="280"/>
              </a:cxn>
              <a:cxn ang="0">
                <a:pos x="1337" y="184"/>
              </a:cxn>
              <a:cxn ang="0">
                <a:pos x="1" y="0"/>
              </a:cxn>
              <a:cxn ang="0">
                <a:pos x="0" y="279"/>
              </a:cxn>
              <a:cxn ang="0">
                <a:pos x="2649" y="280"/>
              </a:cxn>
            </a:cxnLst>
            <a:rect l="0" t="0" r="r" b="b"/>
            <a:pathLst>
              <a:path w="2649" h="280">
                <a:moveTo>
                  <a:pt x="2649" y="280"/>
                </a:moveTo>
                <a:cubicBezTo>
                  <a:pt x="2211" y="248"/>
                  <a:pt x="2061" y="246"/>
                  <a:pt x="1337" y="184"/>
                </a:cubicBezTo>
                <a:cubicBezTo>
                  <a:pt x="610" y="123"/>
                  <a:pt x="9" y="0"/>
                  <a:pt x="1" y="0"/>
                </a:cubicBezTo>
                <a:lnTo>
                  <a:pt x="0" y="279"/>
                </a:lnTo>
                <a:lnTo>
                  <a:pt x="2649" y="28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/>
          </a:p>
        </p:txBody>
      </p:sp>
      <p:sp>
        <p:nvSpPr>
          <p:cNvPr id="1124" name="Freeform 100"/>
          <p:cNvSpPr>
            <a:spLocks/>
          </p:cNvSpPr>
          <p:nvPr/>
        </p:nvSpPr>
        <p:spPr bwMode="gray">
          <a:xfrm>
            <a:off x="4932363" y="6337300"/>
            <a:ext cx="4211637" cy="520700"/>
          </a:xfrm>
          <a:custGeom>
            <a:avLst/>
            <a:gdLst/>
            <a:ahLst/>
            <a:cxnLst>
              <a:cxn ang="0">
                <a:pos x="0" y="328"/>
              </a:cxn>
              <a:cxn ang="0">
                <a:pos x="1321" y="224"/>
              </a:cxn>
              <a:cxn ang="0">
                <a:pos x="2653" y="0"/>
              </a:cxn>
              <a:cxn ang="0">
                <a:pos x="2653" y="328"/>
              </a:cxn>
              <a:cxn ang="0">
                <a:pos x="0" y="328"/>
              </a:cxn>
            </a:cxnLst>
            <a:rect l="0" t="0" r="r" b="b"/>
            <a:pathLst>
              <a:path w="2653" h="328">
                <a:moveTo>
                  <a:pt x="0" y="328"/>
                </a:moveTo>
                <a:cubicBezTo>
                  <a:pt x="428" y="297"/>
                  <a:pt x="612" y="285"/>
                  <a:pt x="1321" y="224"/>
                </a:cubicBezTo>
                <a:cubicBezTo>
                  <a:pt x="2031" y="163"/>
                  <a:pt x="2595" y="29"/>
                  <a:pt x="2653" y="0"/>
                </a:cubicBezTo>
                <a:lnTo>
                  <a:pt x="2653" y="328"/>
                </a:lnTo>
                <a:lnTo>
                  <a:pt x="0" y="328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/>
          </a:p>
        </p:txBody>
      </p:sp>
      <p:sp>
        <p:nvSpPr>
          <p:cNvPr id="1126" name="Freeform 102"/>
          <p:cNvSpPr>
            <a:spLocks/>
          </p:cNvSpPr>
          <p:nvPr/>
        </p:nvSpPr>
        <p:spPr bwMode="gray">
          <a:xfrm>
            <a:off x="4978400" y="800100"/>
            <a:ext cx="4165600" cy="4445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1288" y="120"/>
              </a:cxn>
              <a:cxn ang="0">
                <a:pos x="2624" y="280"/>
              </a:cxn>
              <a:cxn ang="0">
                <a:pos x="2624" y="0"/>
              </a:cxn>
              <a:cxn ang="0">
                <a:pos x="0" y="8"/>
              </a:cxn>
            </a:cxnLst>
            <a:rect l="0" t="0" r="r" b="b"/>
            <a:pathLst>
              <a:path w="2624" h="280">
                <a:moveTo>
                  <a:pt x="0" y="8"/>
                </a:moveTo>
                <a:cubicBezTo>
                  <a:pt x="438" y="40"/>
                  <a:pt x="564" y="59"/>
                  <a:pt x="1288" y="120"/>
                </a:cubicBezTo>
                <a:cubicBezTo>
                  <a:pt x="2015" y="181"/>
                  <a:pt x="2616" y="280"/>
                  <a:pt x="2624" y="280"/>
                </a:cubicBezTo>
                <a:lnTo>
                  <a:pt x="2624" y="0"/>
                </a:lnTo>
                <a:lnTo>
                  <a:pt x="0" y="8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/>
          </a:p>
        </p:txBody>
      </p:sp>
      <p:sp>
        <p:nvSpPr>
          <p:cNvPr id="1127" name="Freeform 103"/>
          <p:cNvSpPr>
            <a:spLocks/>
          </p:cNvSpPr>
          <p:nvPr/>
        </p:nvSpPr>
        <p:spPr bwMode="invGray">
          <a:xfrm>
            <a:off x="0" y="0"/>
            <a:ext cx="9144000" cy="812800"/>
          </a:xfrm>
          <a:custGeom>
            <a:avLst/>
            <a:gdLst/>
            <a:ahLst/>
            <a:cxnLst>
              <a:cxn ang="0">
                <a:pos x="0" y="512"/>
              </a:cxn>
              <a:cxn ang="0">
                <a:pos x="5760" y="512"/>
              </a:cxn>
              <a:cxn ang="0">
                <a:pos x="5760" y="0"/>
              </a:cxn>
              <a:cxn ang="0">
                <a:pos x="2804" y="134"/>
              </a:cxn>
              <a:cxn ang="0">
                <a:pos x="0" y="9"/>
              </a:cxn>
              <a:cxn ang="0">
                <a:pos x="0" y="512"/>
              </a:cxn>
            </a:cxnLst>
            <a:rect l="0" t="0" r="r" b="b"/>
            <a:pathLst>
              <a:path w="5760" h="512">
                <a:moveTo>
                  <a:pt x="0" y="512"/>
                </a:moveTo>
                <a:lnTo>
                  <a:pt x="5760" y="512"/>
                </a:lnTo>
                <a:lnTo>
                  <a:pt x="5760" y="0"/>
                </a:lnTo>
                <a:cubicBezTo>
                  <a:pt x="5554" y="37"/>
                  <a:pt x="3760" y="147"/>
                  <a:pt x="2804" y="134"/>
                </a:cubicBezTo>
                <a:cubicBezTo>
                  <a:pt x="1848" y="121"/>
                  <a:pt x="582" y="97"/>
                  <a:pt x="0" y="9"/>
                </a:cubicBezTo>
                <a:lnTo>
                  <a:pt x="0" y="512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5181600"/>
          </a:xfrm>
          <a:prstGeom prst="rect">
            <a:avLst/>
          </a:prstGeom>
          <a:solidFill>
            <a:schemeClr val="bg1">
              <a:alpha val="49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8486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128" name="Freeform 104"/>
          <p:cNvSpPr>
            <a:spLocks/>
          </p:cNvSpPr>
          <p:nvPr/>
        </p:nvSpPr>
        <p:spPr bwMode="gray">
          <a:xfrm flipH="1">
            <a:off x="0" y="793750"/>
            <a:ext cx="3635375" cy="444500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1000" y="104"/>
              </a:cxn>
              <a:cxn ang="0">
                <a:pos x="2096" y="280"/>
              </a:cxn>
              <a:cxn ang="0">
                <a:pos x="2096" y="0"/>
              </a:cxn>
              <a:cxn ang="0">
                <a:pos x="0" y="16"/>
              </a:cxn>
            </a:cxnLst>
            <a:rect l="0" t="0" r="r" b="b"/>
            <a:pathLst>
              <a:path w="2096" h="280">
                <a:moveTo>
                  <a:pt x="0" y="16"/>
                </a:moveTo>
                <a:cubicBezTo>
                  <a:pt x="352" y="48"/>
                  <a:pt x="418" y="43"/>
                  <a:pt x="1000" y="104"/>
                </a:cubicBezTo>
                <a:cubicBezTo>
                  <a:pt x="1584" y="165"/>
                  <a:pt x="2048" y="251"/>
                  <a:pt x="2096" y="280"/>
                </a:cubicBezTo>
                <a:lnTo>
                  <a:pt x="2096" y="0"/>
                </a:lnTo>
                <a:lnTo>
                  <a:pt x="0" y="16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>
    <p:diamond/>
  </p:transition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nsportal.ru/irek-daniyarovich-tahaviev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908720"/>
            <a:ext cx="8115747" cy="4176464"/>
          </a:xfrm>
          <a:prstGeom prst="rect">
            <a:avLst/>
          </a:prstGeom>
        </p:spPr>
      </p:pic>
      <p:pic>
        <p:nvPicPr>
          <p:cNvPr id="49" name="Рисунок 48" descr="p17ibvoglqh1l1av81d5l11b31e0g9-details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3728" y="3429000"/>
            <a:ext cx="4320480" cy="4435693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84784"/>
            <a:ext cx="8712968" cy="1584176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Решать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вам не шутка,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Сейчас у нас – физкультминутка!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6" name="Picture 4" descr="ÐÐ°ÑÑÐ¸Ð½ÐºÐ¸ Ð¿Ð¾ Ð·Ð°Ð¿ÑÐ¾ÑÑ ÑÐ¸Ð·ÐºÑÐ»ÑÑÐ¼Ð¸Ð½ÑÑ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061704"/>
            <a:ext cx="6144800" cy="317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362020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ºÐµÐ½Ð³ÑÑÑ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340768"/>
            <a:ext cx="8572500" cy="4819650"/>
          </a:xfrm>
          <a:prstGeom prst="round2Diag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925604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498" y="1979443"/>
            <a:ext cx="4329821" cy="2893326"/>
          </a:xfrm>
          <a:solidFill>
            <a:schemeClr val="tx2">
              <a:lumMod val="20000"/>
              <a:lumOff val="80000"/>
              <a:alpha val="49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Дано:</a:t>
            </a:r>
          </a:p>
          <a:p>
            <a:pPr marL="0" indent="0">
              <a:buNone/>
            </a:pPr>
            <a:r>
              <a:rPr lang="en-US" dirty="0" smtClean="0"/>
              <a:t>L</a:t>
            </a:r>
            <a:r>
              <a:rPr lang="ru-RU" baseline="-25000" dirty="0"/>
              <a:t>вода</a:t>
            </a:r>
            <a:r>
              <a:rPr lang="ru-RU" dirty="0"/>
              <a:t>= 2,3·10</a:t>
            </a:r>
            <a:r>
              <a:rPr lang="ru-RU" baseline="30000" dirty="0"/>
              <a:t>6</a:t>
            </a:r>
            <a:r>
              <a:rPr lang="ru-RU" dirty="0"/>
              <a:t> Дж/кг =2 300 000 Дж/кг</a:t>
            </a:r>
          </a:p>
          <a:p>
            <a:pPr marL="0" indent="0">
              <a:buNone/>
            </a:pPr>
            <a:r>
              <a:rPr lang="en-US" dirty="0"/>
              <a:t>Q = 57,5 </a:t>
            </a:r>
            <a:r>
              <a:rPr lang="ru-RU" dirty="0"/>
              <a:t>кДж = 57500 Дж</a:t>
            </a:r>
          </a:p>
          <a:p>
            <a:pPr marL="0" indent="0">
              <a:buNone/>
            </a:pPr>
            <a:r>
              <a:rPr lang="en-US" dirty="0"/>
              <a:t>m - </a:t>
            </a:r>
            <a:r>
              <a:rPr lang="ru-RU" dirty="0"/>
              <a:t>?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5" name="Прямая соединительная линия 4"/>
          <p:cNvCxnSpPr>
            <a:stCxn id="3" idx="1"/>
          </p:cNvCxnSpPr>
          <p:nvPr/>
        </p:nvCxnSpPr>
        <p:spPr>
          <a:xfrm>
            <a:off x="485498" y="3426106"/>
            <a:ext cx="430288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788381" y="2484411"/>
            <a:ext cx="0" cy="188339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Объект 2"/>
          <p:cNvSpPr txBox="1">
            <a:spLocks/>
          </p:cNvSpPr>
          <p:nvPr/>
        </p:nvSpPr>
        <p:spPr>
          <a:xfrm>
            <a:off x="4860033" y="1988840"/>
            <a:ext cx="3888432" cy="2880320"/>
          </a:xfrm>
          <a:prstGeom prst="rect">
            <a:avLst/>
          </a:prstGeom>
          <a:solidFill>
            <a:srgbClr val="D1EECA">
              <a:alpha val="50000"/>
            </a:srgb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Решение:</a:t>
            </a:r>
          </a:p>
          <a:p>
            <a:pPr marL="0" indent="0">
              <a:buNone/>
            </a:pPr>
            <a:r>
              <a:rPr lang="en-US" dirty="0"/>
              <a:t>Q</a:t>
            </a:r>
            <a:r>
              <a:rPr lang="ru-RU" dirty="0"/>
              <a:t>=</a:t>
            </a:r>
            <a:r>
              <a:rPr lang="en-US" dirty="0"/>
              <a:t>L</a:t>
            </a:r>
            <a:r>
              <a:rPr lang="ru-RU" baseline="-25000" dirty="0"/>
              <a:t>вода</a:t>
            </a:r>
            <a:r>
              <a:rPr lang="en-US" dirty="0"/>
              <a:t>·m</a:t>
            </a:r>
            <a:r>
              <a:rPr lang="ru-RU" dirty="0"/>
              <a:t> </a:t>
            </a:r>
          </a:p>
          <a:p>
            <a:pPr marL="0" indent="0">
              <a:buNone/>
            </a:pPr>
            <a:r>
              <a:rPr lang="en-US" dirty="0"/>
              <a:t>m= Q</a:t>
            </a:r>
            <a:r>
              <a:rPr lang="ru-RU" dirty="0"/>
              <a:t>/ </a:t>
            </a:r>
            <a:r>
              <a:rPr lang="en-US" dirty="0"/>
              <a:t>L</a:t>
            </a:r>
            <a:r>
              <a:rPr lang="ru-RU" baseline="-25000" dirty="0"/>
              <a:t>вода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m= 57 500 </a:t>
            </a:r>
            <a:r>
              <a:rPr lang="ru-RU" dirty="0"/>
              <a:t>Дж / </a:t>
            </a:r>
            <a:r>
              <a:rPr lang="ru-RU" dirty="0" smtClean="0"/>
              <a:t>2300000Дж/кг=</a:t>
            </a:r>
          </a:p>
          <a:p>
            <a:pPr marL="0" indent="0">
              <a:buNone/>
            </a:pPr>
            <a:r>
              <a:rPr lang="ru-RU" dirty="0" smtClean="0"/>
              <a:t>=0,025 </a:t>
            </a:r>
            <a:r>
              <a:rPr lang="ru-RU" dirty="0"/>
              <a:t>кг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9337603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Ответьте на вопросы: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 smtClean="0"/>
              <a:t>1. Назовите единицу измерения энергии.</a:t>
            </a:r>
          </a:p>
          <a:p>
            <a:pPr marL="0" indent="0">
              <a:buNone/>
            </a:pPr>
            <a:r>
              <a:rPr lang="ru-RU" sz="4000" dirty="0" smtClean="0"/>
              <a:t>2. Назовите температуру кипения воды при нормальном атмосферном давлении.</a:t>
            </a:r>
          </a:p>
          <a:p>
            <a:pPr marL="0" indent="0">
              <a:buNone/>
            </a:pPr>
            <a:r>
              <a:rPr lang="ru-RU" sz="4000" dirty="0" smtClean="0"/>
              <a:t>3. Сколько килограммов в 50 граммах?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71368128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Подумай-обсуди-расскажи: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804" y="792163"/>
            <a:ext cx="9038592" cy="518160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4000" dirty="0" smtClean="0"/>
              <a:t>Сравните </a:t>
            </a:r>
            <a:r>
              <a:rPr lang="ru-RU" sz="4000" dirty="0"/>
              <a:t>у</a:t>
            </a:r>
            <a:r>
              <a:rPr lang="ru-RU" sz="4000" dirty="0" smtClean="0"/>
              <a:t>дельную теплоту парообразования аммиака и ртути.</a:t>
            </a:r>
          </a:p>
          <a:p>
            <a:pPr marL="514350" indent="-514350">
              <a:buAutoNum type="arabicPeriod"/>
            </a:pPr>
            <a:r>
              <a:rPr lang="ru-RU" sz="4000" dirty="0" smtClean="0"/>
              <a:t>Чему равна энергия, выделяемая эфиром массой 1 кг при испарении?</a:t>
            </a:r>
          </a:p>
          <a:p>
            <a:pPr marL="514350" indent="-514350">
              <a:buAutoNum type="arabicPeriod"/>
            </a:pPr>
            <a:r>
              <a:rPr lang="ru-RU" sz="4000" dirty="0" smtClean="0"/>
              <a:t>На что расходуется энергия подводимая к жидкости при кипении? 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887639494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Работа с текстом</a:t>
            </a:r>
            <a:endParaRPr lang="ru-RU" sz="4000" dirty="0"/>
          </a:p>
        </p:txBody>
      </p:sp>
      <p:pic>
        <p:nvPicPr>
          <p:cNvPr id="1026" name="Picture 2" descr="ÐÐ°ÑÑÐ¸Ð½ÐºÐ¸ Ð¿Ð¾ Ð·Ð°Ð¿ÑÐ¾ÑÑ ÑÑÐµÐ±Ð½Ð¸Ðº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708" y="1052736"/>
            <a:ext cx="7056784" cy="52565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167181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7568" y="1340768"/>
            <a:ext cx="89644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hlinkClick r:id="rId2"/>
              </a:rPr>
              <a:t>https://nsportal.ru/irek-daniyarovich-tahaviev</a:t>
            </a:r>
            <a:endParaRPr lang="ru-RU" sz="3600" b="1" dirty="0" smtClean="0"/>
          </a:p>
          <a:p>
            <a:endParaRPr lang="ru-RU" sz="3600" b="1" dirty="0"/>
          </a:p>
          <a:p>
            <a:endParaRPr lang="ru-RU" sz="3600" b="1" dirty="0" smtClean="0"/>
          </a:p>
          <a:p>
            <a:endParaRPr lang="ru-RU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ÐÐ°ÑÑÐ¸Ð½ÐºÐ¸ Ð¿Ð¾ Ð·Ð°Ð¿ÑÐ¾ÑÑ Ð´Ð¾Ð¼Ð°ÑÐ½ÐµÐµ Ð·Ð°Ð´Ð°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85" y="2636913"/>
            <a:ext cx="7836339" cy="37235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46744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Акростих</a:t>
            </a:r>
            <a:endParaRPr lang="ru-RU" sz="40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79512" y="1219200"/>
            <a:ext cx="4316288" cy="5181600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 smtClean="0"/>
              <a:t>Ф</a:t>
            </a:r>
            <a:r>
              <a:rPr lang="ru-RU" dirty="0" smtClean="0"/>
              <a:t>изические явления</a:t>
            </a:r>
            <a:endParaRPr lang="ru-RU" b="1" dirty="0" smtClean="0"/>
          </a:p>
          <a:p>
            <a:pPr marL="0" indent="0">
              <a:buNone/>
            </a:pPr>
            <a:r>
              <a:rPr lang="ru-RU" sz="4000" b="1" dirty="0" smtClean="0"/>
              <a:t>И</a:t>
            </a:r>
            <a:r>
              <a:rPr lang="ru-RU" dirty="0" smtClean="0"/>
              <a:t>меют свойства и</a:t>
            </a:r>
            <a:endParaRPr lang="ru-RU" b="1" dirty="0" smtClean="0"/>
          </a:p>
          <a:p>
            <a:pPr marL="0" indent="0">
              <a:buNone/>
            </a:pPr>
            <a:r>
              <a:rPr lang="ru-RU" sz="4000" b="1" dirty="0" smtClean="0"/>
              <a:t>З</a:t>
            </a:r>
            <a:r>
              <a:rPr lang="ru-RU" dirty="0" smtClean="0"/>
              <a:t>акономерности,</a:t>
            </a:r>
            <a:endParaRPr lang="ru-RU" b="1" dirty="0" smtClean="0"/>
          </a:p>
          <a:p>
            <a:pPr marL="0" indent="0">
              <a:buNone/>
            </a:pPr>
            <a:r>
              <a:rPr lang="ru-RU" sz="4000" b="1" dirty="0" smtClean="0"/>
              <a:t>И</a:t>
            </a:r>
            <a:r>
              <a:rPr lang="ru-RU" dirty="0" smtClean="0"/>
              <a:t>спользуются человеком</a:t>
            </a:r>
            <a:endParaRPr lang="ru-RU" sz="4000" b="1" dirty="0" smtClean="0"/>
          </a:p>
          <a:p>
            <a:pPr marL="0" indent="0">
              <a:buNone/>
            </a:pPr>
            <a:r>
              <a:rPr lang="ru-RU" sz="4000" b="1" dirty="0" smtClean="0"/>
              <a:t>К</a:t>
            </a:r>
            <a:r>
              <a:rPr lang="ru-RU" dirty="0" smtClean="0"/>
              <a:t>ак инструмент для</a:t>
            </a:r>
            <a:endParaRPr lang="ru-RU" sz="4000" b="1" dirty="0" smtClean="0"/>
          </a:p>
          <a:p>
            <a:pPr marL="0" indent="0">
              <a:buNone/>
            </a:pPr>
            <a:r>
              <a:rPr lang="ru-RU" sz="4000" b="1" dirty="0" smtClean="0"/>
              <a:t>А</a:t>
            </a:r>
            <a:r>
              <a:rPr lang="ru-RU" dirty="0" smtClean="0"/>
              <a:t>нализа, происходящего вокруг</a:t>
            </a:r>
            <a:endParaRPr lang="ru-RU" sz="4000" b="1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24783" y="1219200"/>
            <a:ext cx="4038600" cy="5181600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 smtClean="0"/>
              <a:t>П-</a:t>
            </a:r>
          </a:p>
          <a:p>
            <a:pPr marL="0" indent="0">
              <a:buNone/>
            </a:pPr>
            <a:r>
              <a:rPr lang="ru-RU" sz="4000" b="1" dirty="0" smtClean="0"/>
              <a:t>А-</a:t>
            </a:r>
          </a:p>
          <a:p>
            <a:pPr marL="0" indent="0">
              <a:buNone/>
            </a:pPr>
            <a:r>
              <a:rPr lang="ru-RU" sz="4000" b="1" dirty="0" smtClean="0"/>
              <a:t>Р-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565615699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на видео?</a:t>
            </a:r>
            <a:endParaRPr lang="ru-RU" dirty="0"/>
          </a:p>
        </p:txBody>
      </p:sp>
      <p:pic>
        <p:nvPicPr>
          <p:cNvPr id="3" name="Видео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Гейзер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19200"/>
            <a:ext cx="8515672" cy="518160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Гейзер — фонтан горячей воды. Под землей вода находится под большим давлением, и ее температура может превышать 100 °С. Стоит небольшой порции просочиться наружу, как давление падает, и вода, бурно кипя, вырывается фонтаном вверх.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4079540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153400" cy="563563"/>
          </a:xfrm>
        </p:spPr>
        <p:txBody>
          <a:bodyPr/>
          <a:lstStyle/>
          <a:p>
            <a:r>
              <a:rPr lang="ru-RU" sz="3600" dirty="0"/>
              <a:t>А кипяток может быть холодным?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1363" y="1196752"/>
            <a:ext cx="7992888" cy="309634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3600" dirty="0"/>
              <a:t>Может! При давлении всего 4,6 мм рт. ст. вода кипит при температуре 0 °С.</a:t>
            </a:r>
          </a:p>
        </p:txBody>
      </p:sp>
    </p:spTree>
    <p:extLst>
      <p:ext uri="{BB962C8B-B14F-4D97-AF65-F5344CB8AC3E}">
        <p14:creationId xmlns:p14="http://schemas.microsoft.com/office/powerpoint/2010/main" val="1345581768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1772816"/>
            <a:ext cx="5217745" cy="216024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95936" y="5877272"/>
            <a:ext cx="51480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atin typeface="+mn-lt"/>
              </a:rPr>
              <a:t>Тахавиев Ирек  Даниярович,</a:t>
            </a:r>
            <a:r>
              <a:rPr lang="ru-RU" b="1" dirty="0" smtClean="0"/>
              <a:t> </a:t>
            </a:r>
          </a:p>
          <a:p>
            <a:pPr algn="r"/>
            <a:r>
              <a:rPr lang="ru-RU" b="1" dirty="0" smtClean="0"/>
              <a:t>учитель физики МАОУ «Гимназия №139» </a:t>
            </a:r>
          </a:p>
          <a:p>
            <a:pPr algn="r"/>
            <a:r>
              <a:rPr lang="ru-RU" b="1" dirty="0" smtClean="0">
                <a:latin typeface="+mn-lt"/>
              </a:rPr>
              <a:t> </a:t>
            </a:r>
            <a:endParaRPr lang="ru-RU" b="1" dirty="0"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764704"/>
            <a:ext cx="42484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Тема</a:t>
            </a:r>
            <a:endParaRPr lang="ru-RU" sz="6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357170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23528" y="1268760"/>
            <a:ext cx="8352928" cy="4968552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Цели урока:</a:t>
            </a:r>
            <a:endParaRPr lang="ru-RU" sz="3600" dirty="0"/>
          </a:p>
        </p:txBody>
      </p:sp>
      <p:pic>
        <p:nvPicPr>
          <p:cNvPr id="4" name="Рисунок 3" descr="redmond-heating-services12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96552" y="2132856"/>
            <a:ext cx="2381250" cy="2381250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753318" y="1603102"/>
            <a:ext cx="7661745" cy="4299867"/>
            <a:chOff x="798687" y="1289373"/>
            <a:chExt cx="4140522" cy="2495674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gray">
            <a:xfrm>
              <a:off x="798687" y="1289373"/>
              <a:ext cx="3781425" cy="50006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accent1">
                    <a:gamma/>
                    <a:tint val="5882"/>
                    <a:invGamma/>
                  </a:schemeClr>
                </a:gs>
              </a:gsLst>
              <a:lin ang="0" scaled="1"/>
            </a:gradFill>
            <a:ln w="38100" algn="ctr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marL="179388">
                <a:lnSpc>
                  <a:spcPct val="70000"/>
                </a:lnSpc>
              </a:pPr>
              <a:r>
                <a:rPr lang="ru-RU" sz="3000" dirty="0" smtClean="0"/>
                <a:t>Изучить понятие «удельная теплота</a:t>
              </a:r>
            </a:p>
            <a:p>
              <a:pPr marL="179388">
                <a:lnSpc>
                  <a:spcPct val="70000"/>
                </a:lnSpc>
              </a:pPr>
              <a:r>
                <a:rPr lang="ru-RU" sz="3000" dirty="0" smtClean="0"/>
                <a:t> парообразования и конденсации»;</a:t>
              </a:r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gray">
            <a:xfrm>
              <a:off x="1128887" y="1951361"/>
              <a:ext cx="3781425" cy="49847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1EECA"/>
                </a:gs>
                <a:gs pos="100000">
                  <a:schemeClr val="folHlink">
                    <a:gamma/>
                    <a:tint val="5882"/>
                    <a:invGamma/>
                  </a:schemeClr>
                </a:gs>
              </a:gsLst>
              <a:lin ang="0" scaled="1"/>
            </a:gradFill>
            <a:ln w="38100" algn="ctr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marL="179388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3000" dirty="0" smtClean="0"/>
                <a:t>Научиться вычислять количество </a:t>
              </a:r>
            </a:p>
            <a:p>
              <a:pPr marL="179388">
                <a:lnSpc>
                  <a:spcPct val="70000"/>
                </a:lnSpc>
              </a:pPr>
              <a:r>
                <a:rPr lang="ru-RU" sz="3000" dirty="0" smtClean="0"/>
                <a:t>теплоты при парообразовании;</a:t>
              </a:r>
            </a:p>
          </p:txBody>
        </p:sp>
        <p:sp>
          <p:nvSpPr>
            <p:cNvPr id="7" name="AutoShape 8"/>
            <p:cNvSpPr>
              <a:spLocks noChangeArrowheads="1"/>
            </p:cNvSpPr>
            <p:nvPr/>
          </p:nvSpPr>
          <p:spPr bwMode="gray">
            <a:xfrm>
              <a:off x="1157784" y="2622997"/>
              <a:ext cx="3781425" cy="5000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3">
                    <a:lumMod val="85000"/>
                  </a:schemeClr>
                </a:gs>
                <a:gs pos="100000">
                  <a:schemeClr val="folHlink">
                    <a:gamma/>
                    <a:tint val="5882"/>
                    <a:invGamma/>
                  </a:schemeClr>
                </a:gs>
              </a:gsLst>
              <a:lin ang="0" scaled="1"/>
            </a:gradFill>
            <a:ln w="38100" algn="ctr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marL="92075">
                <a:lnSpc>
                  <a:spcPct val="70000"/>
                </a:lnSpc>
                <a:tabLst>
                  <a:tab pos="92075" algn="l"/>
                </a:tabLst>
              </a:pPr>
              <a:r>
                <a:rPr lang="ru-RU" sz="3000" dirty="0" smtClean="0"/>
                <a:t>Выявить зависимость</a:t>
              </a:r>
            </a:p>
            <a:p>
              <a:pPr marL="92075">
                <a:lnSpc>
                  <a:spcPct val="70000"/>
                </a:lnSpc>
                <a:tabLst>
                  <a:tab pos="92075" algn="l"/>
                </a:tabLst>
              </a:pPr>
              <a:r>
                <a:rPr lang="ru-RU" sz="3000" dirty="0" smtClean="0"/>
                <a:t>удельной теплоты парообразования; </a:t>
              </a:r>
            </a:p>
          </p:txBody>
        </p:sp>
        <p:sp>
          <p:nvSpPr>
            <p:cNvPr id="8" name="AutoShape 9"/>
            <p:cNvSpPr>
              <a:spLocks noChangeArrowheads="1"/>
            </p:cNvSpPr>
            <p:nvPr/>
          </p:nvSpPr>
          <p:spPr bwMode="gray">
            <a:xfrm>
              <a:off x="827584" y="3284984"/>
              <a:ext cx="3781425" cy="50006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1">
                    <a:gamma/>
                    <a:tint val="5882"/>
                    <a:invGamma/>
                  </a:schemeClr>
                </a:gs>
              </a:gsLst>
              <a:lin ang="0" scaled="1"/>
            </a:gradFill>
            <a:ln w="38100" algn="ctr">
              <a:solidFill>
                <a:schemeClr val="bg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marL="179388"/>
              <a:r>
                <a:rPr lang="ru-RU" sz="3000" dirty="0" smtClean="0"/>
                <a:t>Научиться решать задачи</a:t>
              </a:r>
              <a:endParaRPr lang="ru-RU" sz="3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83455730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102724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/>
              <a:t>Удельная теплота парообразования</a:t>
            </a:r>
            <a:r>
              <a:rPr lang="ru-RU" dirty="0"/>
              <a:t> – физическая величина, показывающая, какое количество теплоты необходимо, чтобы обратить жидкость массой 1 кг в пар без изменения  </a:t>
            </a:r>
            <a:r>
              <a:rPr lang="ru-RU" dirty="0" smtClean="0"/>
              <a:t>температуры</a:t>
            </a:r>
          </a:p>
          <a:p>
            <a:pPr marL="0" indent="0" algn="ctr">
              <a:buNone/>
            </a:pPr>
            <a:r>
              <a:rPr lang="en-US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   </a:t>
            </a:r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(Дж/кг</a:t>
            </a:r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74087067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620688"/>
            <a:ext cx="8712968" cy="5760640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7848600" cy="980728"/>
          </a:xfrm>
        </p:spPr>
        <p:txBody>
          <a:bodyPr/>
          <a:lstStyle/>
          <a:p>
            <a:r>
              <a:rPr lang="ru-RU" sz="4800" dirty="0" smtClean="0"/>
              <a:t>Формула</a:t>
            </a:r>
            <a:r>
              <a:rPr lang="ru-RU" sz="4800" dirty="0"/>
              <a:t>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22530" y="1245678"/>
            <a:ext cx="4876656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None/>
            </a:pPr>
            <a:r>
              <a:rPr lang="en-US" sz="115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Q=</a:t>
            </a:r>
            <a:r>
              <a:rPr lang="en-US" sz="115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L·m</a:t>
            </a:r>
            <a:endParaRPr lang="ru-RU" sz="115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9781" y="3159928"/>
            <a:ext cx="8534551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39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39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количество теплоты</a:t>
            </a:r>
            <a:endParaRPr lang="ru-RU" sz="3900" b="1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852425"/>
            <a:ext cx="871296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39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L-</a:t>
            </a:r>
            <a:r>
              <a:rPr lang="ru-RU" sz="39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парообразования</a:t>
            </a:r>
            <a:endParaRPr lang="ru-RU" sz="3900" b="1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461970"/>
            <a:ext cx="8534551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39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39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масса</a:t>
            </a:r>
            <a:endParaRPr lang="ru-RU" sz="3900" b="1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444012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86700" cy="849526"/>
          </a:xfrm>
        </p:spPr>
        <p:txBody>
          <a:bodyPr/>
          <a:lstStyle/>
          <a:p>
            <a:r>
              <a:rPr lang="ru-RU" sz="4400" b="1" dirty="0" smtClean="0"/>
              <a:t>Задача: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8982" y="1214652"/>
            <a:ext cx="4530205" cy="503602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Дано:</a:t>
            </a:r>
          </a:p>
          <a:p>
            <a:pPr marL="0" indent="0">
              <a:buNone/>
            </a:pPr>
            <a:r>
              <a:rPr lang="en-US" dirty="0"/>
              <a:t>L</a:t>
            </a:r>
            <a:r>
              <a:rPr lang="ru-RU" baseline="-25000" dirty="0"/>
              <a:t>вода</a:t>
            </a:r>
            <a:r>
              <a:rPr lang="ru-RU" dirty="0"/>
              <a:t>= 2,3·10</a:t>
            </a:r>
            <a:r>
              <a:rPr lang="ru-RU" baseline="30000" dirty="0"/>
              <a:t>6</a:t>
            </a:r>
            <a:r>
              <a:rPr lang="ru-RU" dirty="0"/>
              <a:t> Дж/кг =2 300 000 Дж/кг</a:t>
            </a:r>
          </a:p>
          <a:p>
            <a:pPr marL="0" indent="0">
              <a:buNone/>
            </a:pPr>
            <a:r>
              <a:rPr lang="en-US" dirty="0"/>
              <a:t>m</a:t>
            </a:r>
            <a:r>
              <a:rPr lang="ru-RU" baseline="-25000" dirty="0"/>
              <a:t>вода</a:t>
            </a:r>
            <a:r>
              <a:rPr lang="ru-RU" dirty="0"/>
              <a:t>= 1 </a:t>
            </a:r>
            <a:r>
              <a:rPr lang="ru-RU" dirty="0" err="1"/>
              <a:t>гр</a:t>
            </a:r>
            <a:r>
              <a:rPr lang="ru-RU" dirty="0"/>
              <a:t> = 0,001 кг</a:t>
            </a:r>
          </a:p>
          <a:p>
            <a:pPr marL="0" indent="0">
              <a:buNone/>
            </a:pPr>
            <a:r>
              <a:rPr lang="en-US" dirty="0"/>
              <a:t>L</a:t>
            </a:r>
            <a:r>
              <a:rPr lang="ru-RU" baseline="-25000" dirty="0"/>
              <a:t>спирт</a:t>
            </a:r>
            <a:r>
              <a:rPr lang="ru-RU" dirty="0"/>
              <a:t>= 0,9 ·10</a:t>
            </a:r>
            <a:r>
              <a:rPr lang="ru-RU" baseline="30000" dirty="0"/>
              <a:t>6</a:t>
            </a:r>
            <a:r>
              <a:rPr lang="ru-RU" dirty="0"/>
              <a:t> Дж/кг =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900</a:t>
            </a:r>
            <a:r>
              <a:rPr lang="ru-RU" dirty="0"/>
              <a:t> 000 Дж/кг</a:t>
            </a:r>
          </a:p>
          <a:p>
            <a:pPr marL="0" indent="0">
              <a:buNone/>
            </a:pPr>
            <a:r>
              <a:rPr lang="en-US" dirty="0"/>
              <a:t>m</a:t>
            </a:r>
            <a:r>
              <a:rPr lang="ru-RU" baseline="-25000" dirty="0"/>
              <a:t>спирт</a:t>
            </a:r>
            <a:r>
              <a:rPr lang="ru-RU" dirty="0"/>
              <a:t>= 4 </a:t>
            </a:r>
            <a:r>
              <a:rPr lang="ru-RU" dirty="0" err="1"/>
              <a:t>гр</a:t>
            </a:r>
            <a:r>
              <a:rPr lang="ru-RU" dirty="0"/>
              <a:t> = 0,004 кг</a:t>
            </a:r>
          </a:p>
          <a:p>
            <a:pPr marL="0" indent="0">
              <a:buNone/>
            </a:pPr>
            <a:r>
              <a:rPr lang="en-US" dirty="0"/>
              <a:t>Q</a:t>
            </a:r>
            <a:r>
              <a:rPr lang="ru-RU" baseline="-25000" dirty="0"/>
              <a:t>воды</a:t>
            </a:r>
            <a:r>
              <a:rPr lang="ru-RU" dirty="0"/>
              <a:t> - ?</a:t>
            </a:r>
          </a:p>
          <a:p>
            <a:pPr marL="0" indent="0">
              <a:buNone/>
            </a:pPr>
            <a:r>
              <a:rPr lang="en-US" dirty="0"/>
              <a:t>Q</a:t>
            </a:r>
            <a:r>
              <a:rPr lang="ru-RU" baseline="-25000" dirty="0"/>
              <a:t>спирт</a:t>
            </a:r>
            <a:r>
              <a:rPr lang="ru-RU" dirty="0"/>
              <a:t> - ?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08982" y="3717032"/>
            <a:ext cx="453020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4739187" y="1801506"/>
            <a:ext cx="0" cy="400375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Объект 2"/>
          <p:cNvSpPr txBox="1">
            <a:spLocks/>
          </p:cNvSpPr>
          <p:nvPr/>
        </p:nvSpPr>
        <p:spPr>
          <a:xfrm>
            <a:off x="5005317" y="1214652"/>
            <a:ext cx="3960409" cy="5036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Решение:</a:t>
            </a:r>
          </a:p>
          <a:p>
            <a:pPr marL="0" indent="0">
              <a:buNone/>
            </a:pPr>
            <a:r>
              <a:rPr lang="en-US" dirty="0"/>
              <a:t>Q</a:t>
            </a:r>
            <a:r>
              <a:rPr lang="ru-RU" baseline="-25000" dirty="0"/>
              <a:t>вода</a:t>
            </a:r>
            <a:r>
              <a:rPr lang="ru-RU" dirty="0"/>
              <a:t>=</a:t>
            </a:r>
            <a:r>
              <a:rPr lang="en-US" dirty="0"/>
              <a:t>L</a:t>
            </a:r>
            <a:r>
              <a:rPr lang="ru-RU" baseline="-25000" dirty="0"/>
              <a:t>вода</a:t>
            </a:r>
            <a:r>
              <a:rPr lang="en-US" dirty="0"/>
              <a:t>·m</a:t>
            </a:r>
            <a:r>
              <a:rPr lang="ru-RU" baseline="-25000" dirty="0"/>
              <a:t>вода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Q</a:t>
            </a:r>
            <a:r>
              <a:rPr lang="ru-RU" baseline="-25000" dirty="0"/>
              <a:t>спирт</a:t>
            </a:r>
            <a:r>
              <a:rPr lang="ru-RU" dirty="0"/>
              <a:t>=</a:t>
            </a:r>
            <a:r>
              <a:rPr lang="en-US" dirty="0"/>
              <a:t>L</a:t>
            </a:r>
            <a:r>
              <a:rPr lang="ru-RU" baseline="-25000" dirty="0"/>
              <a:t>спирт</a:t>
            </a:r>
            <a:r>
              <a:rPr lang="en-US" dirty="0"/>
              <a:t>·m</a:t>
            </a:r>
            <a:r>
              <a:rPr lang="ru-RU" baseline="-25000" dirty="0"/>
              <a:t>спирт</a:t>
            </a:r>
            <a:endParaRPr lang="ru-RU" dirty="0"/>
          </a:p>
          <a:p>
            <a:pPr marL="0" indent="0">
              <a:lnSpc>
                <a:spcPct val="100000"/>
              </a:lnSpc>
              <a:buNone/>
            </a:pPr>
            <a:r>
              <a:rPr lang="en-US" dirty="0"/>
              <a:t>Q</a:t>
            </a:r>
            <a:r>
              <a:rPr lang="ru-RU" baseline="-25000" dirty="0"/>
              <a:t>вода</a:t>
            </a:r>
            <a:r>
              <a:rPr lang="ru-RU" dirty="0"/>
              <a:t>= 2 300 </a:t>
            </a:r>
            <a:r>
              <a:rPr lang="ru-RU" dirty="0" smtClean="0"/>
              <a:t>000 Дж/кг· ·0,001кг=2300 </a:t>
            </a:r>
            <a:r>
              <a:rPr lang="ru-RU" dirty="0"/>
              <a:t>Дж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dirty="0"/>
              <a:t>Q</a:t>
            </a:r>
            <a:r>
              <a:rPr lang="ru-RU" baseline="-25000" dirty="0"/>
              <a:t>спирт</a:t>
            </a:r>
            <a:r>
              <a:rPr lang="ru-RU" dirty="0"/>
              <a:t>= 900 </a:t>
            </a:r>
            <a:r>
              <a:rPr lang="ru-RU" dirty="0" smtClean="0"/>
              <a:t>000 Дж/кг </a:t>
            </a:r>
            <a:r>
              <a:rPr lang="ru-RU" dirty="0"/>
              <a:t>· </a:t>
            </a:r>
            <a:r>
              <a:rPr lang="ru-RU" dirty="0" smtClean="0"/>
              <a:t>·0,004кг=3600 </a:t>
            </a:r>
            <a:r>
              <a:rPr lang="ru-RU" dirty="0"/>
              <a:t>Дж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5273859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db2004208gl">
  <a:themeElements>
    <a:clrScheme name="Тема Office 1">
      <a:dk1>
        <a:srgbClr val="000000"/>
      </a:dk1>
      <a:lt1>
        <a:srgbClr val="FFFFFF"/>
      </a:lt1>
      <a:dk2>
        <a:srgbClr val="1129A1"/>
      </a:dk2>
      <a:lt2>
        <a:srgbClr val="C0C0C0"/>
      </a:lt2>
      <a:accent1>
        <a:srgbClr val="4987E3"/>
      </a:accent1>
      <a:accent2>
        <a:srgbClr val="CE701A"/>
      </a:accent2>
      <a:accent3>
        <a:srgbClr val="FFFFFF"/>
      </a:accent3>
      <a:accent4>
        <a:srgbClr val="000000"/>
      </a:accent4>
      <a:accent5>
        <a:srgbClr val="B1C3EF"/>
      </a:accent5>
      <a:accent6>
        <a:srgbClr val="BA6516"/>
      </a:accent6>
      <a:hlink>
        <a:srgbClr val="36A1B6"/>
      </a:hlink>
      <a:folHlink>
        <a:srgbClr val="9CC769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1129A1"/>
        </a:dk2>
        <a:lt2>
          <a:srgbClr val="C0C0C0"/>
        </a:lt2>
        <a:accent1>
          <a:srgbClr val="4987E3"/>
        </a:accent1>
        <a:accent2>
          <a:srgbClr val="CE701A"/>
        </a:accent2>
        <a:accent3>
          <a:srgbClr val="FFFFFF"/>
        </a:accent3>
        <a:accent4>
          <a:srgbClr val="000000"/>
        </a:accent4>
        <a:accent5>
          <a:srgbClr val="B1C3EF"/>
        </a:accent5>
        <a:accent6>
          <a:srgbClr val="BA6516"/>
        </a:accent6>
        <a:hlink>
          <a:srgbClr val="36A1B6"/>
        </a:hlink>
        <a:folHlink>
          <a:srgbClr val="9CC7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351155"/>
        </a:dk2>
        <a:lt2>
          <a:srgbClr val="969696"/>
        </a:lt2>
        <a:accent1>
          <a:srgbClr val="7053CB"/>
        </a:accent1>
        <a:accent2>
          <a:srgbClr val="3282BE"/>
        </a:accent2>
        <a:accent3>
          <a:srgbClr val="FFFFFF"/>
        </a:accent3>
        <a:accent4>
          <a:srgbClr val="000000"/>
        </a:accent4>
        <a:accent5>
          <a:srgbClr val="BBB3E2"/>
        </a:accent5>
        <a:accent6>
          <a:srgbClr val="2C75AC"/>
        </a:accent6>
        <a:hlink>
          <a:srgbClr val="D17FB6"/>
        </a:hlink>
        <a:folHlink>
          <a:srgbClr val="E398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F4D5B"/>
        </a:dk2>
        <a:lt2>
          <a:srgbClr val="969696"/>
        </a:lt2>
        <a:accent1>
          <a:srgbClr val="1B7D6A"/>
        </a:accent1>
        <a:accent2>
          <a:srgbClr val="C69940"/>
        </a:accent2>
        <a:accent3>
          <a:srgbClr val="FFFFFF"/>
        </a:accent3>
        <a:accent4>
          <a:srgbClr val="000000"/>
        </a:accent4>
        <a:accent5>
          <a:srgbClr val="ABBFB9"/>
        </a:accent5>
        <a:accent6>
          <a:srgbClr val="B38A39"/>
        </a:accent6>
        <a:hlink>
          <a:srgbClr val="3790D3"/>
        </a:hlink>
        <a:folHlink>
          <a:srgbClr val="DEDB7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cdb2004208gl</Template>
  <TotalTime>358</TotalTime>
  <Words>268</Words>
  <Application>Microsoft Office PowerPoint</Application>
  <PresentationFormat>Экран (4:3)</PresentationFormat>
  <Paragraphs>73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Monotype Corsiva</vt:lpstr>
      <vt:lpstr>Times New Roman</vt:lpstr>
      <vt:lpstr>Wingdings</vt:lpstr>
      <vt:lpstr>cdb2004208gl</vt:lpstr>
      <vt:lpstr>Презентация PowerPoint</vt:lpstr>
      <vt:lpstr>Что на видео?</vt:lpstr>
      <vt:lpstr>Гейзер</vt:lpstr>
      <vt:lpstr>А кипяток может быть холодным?</vt:lpstr>
      <vt:lpstr>Презентация PowerPoint</vt:lpstr>
      <vt:lpstr>Цели урока:</vt:lpstr>
      <vt:lpstr>Презентация PowerPoint</vt:lpstr>
      <vt:lpstr>Формула:</vt:lpstr>
      <vt:lpstr>Задача:</vt:lpstr>
      <vt:lpstr>Презентация PowerPoint</vt:lpstr>
      <vt:lpstr>Презентация PowerPoint</vt:lpstr>
      <vt:lpstr>Презентация PowerPoint</vt:lpstr>
      <vt:lpstr>Ответьте на вопросы:</vt:lpstr>
      <vt:lpstr>Подумай-обсуди-расскажи:</vt:lpstr>
      <vt:lpstr>Работа с текстом</vt:lpstr>
      <vt:lpstr>Презентация PowerPoint</vt:lpstr>
      <vt:lpstr>Акростих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Анжела</dc:creator>
  <cp:lastModifiedBy>MASHINA</cp:lastModifiedBy>
  <cp:revision>16</cp:revision>
  <dcterms:created xsi:type="dcterms:W3CDTF">2018-11-29T09:54:43Z</dcterms:created>
  <dcterms:modified xsi:type="dcterms:W3CDTF">2018-11-29T20:44:05Z</dcterms:modified>
</cp:coreProperties>
</file>