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8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9.xml" ContentType="application/vnd.openxmlformats-officedocument.theme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10.xml" ContentType="application/vnd.openxmlformats-officedocument.theme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theme/theme11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732" r:id="rId3"/>
    <p:sldMasterId id="2147483756" r:id="rId4"/>
    <p:sldMasterId id="2147483816" r:id="rId5"/>
    <p:sldMasterId id="2147483828" r:id="rId6"/>
    <p:sldMasterId id="2147483975" r:id="rId7"/>
    <p:sldMasterId id="2147483987" r:id="rId8"/>
    <p:sldMasterId id="2147483999" r:id="rId9"/>
    <p:sldMasterId id="2147484059" r:id="rId10"/>
    <p:sldMasterId id="2147484107" r:id="rId11"/>
  </p:sldMasterIdLst>
  <p:sldIdLst>
    <p:sldId id="398" r:id="rId12"/>
    <p:sldId id="396" r:id="rId13"/>
    <p:sldId id="291" r:id="rId14"/>
    <p:sldId id="418" r:id="rId15"/>
    <p:sldId id="417" r:id="rId16"/>
    <p:sldId id="394" r:id="rId17"/>
    <p:sldId id="414" r:id="rId18"/>
    <p:sldId id="395" r:id="rId19"/>
    <p:sldId id="293" r:id="rId20"/>
    <p:sldId id="416" r:id="rId21"/>
    <p:sldId id="427" r:id="rId22"/>
    <p:sldId id="285" r:id="rId23"/>
    <p:sldId id="284" r:id="rId24"/>
    <p:sldId id="322" r:id="rId25"/>
    <p:sldId id="363" r:id="rId26"/>
    <p:sldId id="419" r:id="rId27"/>
    <p:sldId id="420" r:id="rId28"/>
    <p:sldId id="421" r:id="rId29"/>
    <p:sldId id="352" r:id="rId30"/>
    <p:sldId id="423" r:id="rId31"/>
    <p:sldId id="424" r:id="rId32"/>
    <p:sldId id="406" r:id="rId33"/>
    <p:sldId id="422" r:id="rId34"/>
    <p:sldId id="426" r:id="rId35"/>
    <p:sldId id="354" r:id="rId36"/>
    <p:sldId id="425" r:id="rId37"/>
    <p:sldId id="368" r:id="rId38"/>
    <p:sldId id="405" r:id="rId39"/>
    <p:sldId id="315" r:id="rId40"/>
    <p:sldId id="397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29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06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slide" Target="slides/slide28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40" Type="http://schemas.openxmlformats.org/officeDocument/2006/relationships/slide" Target="slides/slide29.xml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slide" Target="slides/slide27.xml"/><Relationship Id="rId20" Type="http://schemas.openxmlformats.org/officeDocument/2006/relationships/slide" Target="slides/slide9.xml"/><Relationship Id="rId41" Type="http://schemas.openxmlformats.org/officeDocument/2006/relationships/slide" Target="slides/slide30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предметные результаты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2016-2017</c:v>
                </c:pt>
                <c:pt idx="1">
                  <c:v>2017-2018</c:v>
                </c:pt>
                <c:pt idx="2">
                  <c:v>2018-2019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5.8</c:v>
                </c:pt>
                <c:pt idx="1">
                  <c:v>5.9</c:v>
                </c:pt>
                <c:pt idx="2">
                  <c:v>6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метапредметные результаты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2016-2017</c:v>
                </c:pt>
                <c:pt idx="1">
                  <c:v>2017-2018</c:v>
                </c:pt>
                <c:pt idx="2">
                  <c:v>2018-2019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5.9</c:v>
                </c:pt>
                <c:pt idx="1">
                  <c:v>6</c:v>
                </c:pt>
                <c:pt idx="2">
                  <c:v>6.2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личностные результаты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2016-2017</c:v>
                </c:pt>
                <c:pt idx="1">
                  <c:v>2017-2018</c:v>
                </c:pt>
                <c:pt idx="2">
                  <c:v>2018-2019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5.7</c:v>
                </c:pt>
                <c:pt idx="1">
                  <c:v>6</c:v>
                </c:pt>
                <c:pt idx="2">
                  <c:v>6.3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2034304"/>
        <c:axId val="31815872"/>
      </c:lineChart>
      <c:catAx>
        <c:axId val="32034304"/>
        <c:scaling>
          <c:orientation val="minMax"/>
        </c:scaling>
        <c:delete val="0"/>
        <c:axPos val="b"/>
        <c:majorTickMark val="out"/>
        <c:minorTickMark val="none"/>
        <c:tickLblPos val="nextTo"/>
        <c:crossAx val="31815872"/>
        <c:crosses val="autoZero"/>
        <c:auto val="1"/>
        <c:lblAlgn val="ctr"/>
        <c:lblOffset val="100"/>
        <c:noMultiLvlLbl val="0"/>
      </c:catAx>
      <c:valAx>
        <c:axId val="318158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203430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городские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2015 - 2016</c:v>
                </c:pt>
                <c:pt idx="1">
                  <c:v>2016 - 2017</c:v>
                </c:pt>
                <c:pt idx="2">
                  <c:v>2017 - 2018</c:v>
                </c:pt>
                <c:pt idx="3">
                  <c:v>2018 - 2019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10</c:v>
                </c:pt>
                <c:pt idx="1">
                  <c:v>8</c:v>
                </c:pt>
                <c:pt idx="2">
                  <c:v>7</c:v>
                </c:pt>
                <c:pt idx="3">
                  <c:v>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областные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2015 - 2016</c:v>
                </c:pt>
                <c:pt idx="1">
                  <c:v>2016 - 2017</c:v>
                </c:pt>
                <c:pt idx="2">
                  <c:v>2017 - 2018</c:v>
                </c:pt>
                <c:pt idx="3">
                  <c:v>2018 - 2019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3</c:v>
                </c:pt>
                <c:pt idx="1">
                  <c:v>5</c:v>
                </c:pt>
                <c:pt idx="2">
                  <c:v>3</c:v>
                </c:pt>
                <c:pt idx="3">
                  <c:v>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всероссийские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2015 - 2016</c:v>
                </c:pt>
                <c:pt idx="1">
                  <c:v>2016 - 2017</c:v>
                </c:pt>
                <c:pt idx="2">
                  <c:v>2017 - 2018</c:v>
                </c:pt>
                <c:pt idx="3">
                  <c:v>2018 - 2019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18</c:v>
                </c:pt>
                <c:pt idx="1">
                  <c:v>37</c:v>
                </c:pt>
                <c:pt idx="2">
                  <c:v>36</c:v>
                </c:pt>
                <c:pt idx="3">
                  <c:v>24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международные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2015 - 2016</c:v>
                </c:pt>
                <c:pt idx="1">
                  <c:v>2016 - 2017</c:v>
                </c:pt>
                <c:pt idx="2">
                  <c:v>2017 - 2018</c:v>
                </c:pt>
                <c:pt idx="3">
                  <c:v>2018 - 2019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13</c:v>
                </c:pt>
                <c:pt idx="1">
                  <c:v>6</c:v>
                </c:pt>
                <c:pt idx="2">
                  <c:v>8</c:v>
                </c:pt>
                <c:pt idx="3">
                  <c:v>29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Благотворительные акции и выставки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2015 - 2016</c:v>
                </c:pt>
                <c:pt idx="1">
                  <c:v>2016 - 2017</c:v>
                </c:pt>
                <c:pt idx="2">
                  <c:v>2017 - 2018</c:v>
                </c:pt>
                <c:pt idx="3">
                  <c:v>2018 - 2019</c:v>
                </c:pt>
              </c:strCache>
            </c:strRef>
          </c:cat>
          <c:val>
            <c:numRef>
              <c:f>Лист1!$F$2:$F$5</c:f>
              <c:numCache>
                <c:formatCode>General</c:formatCode>
                <c:ptCount val="4"/>
                <c:pt idx="0">
                  <c:v>1</c:v>
                </c:pt>
                <c:pt idx="1">
                  <c:v>0</c:v>
                </c:pt>
                <c:pt idx="2">
                  <c:v>2</c:v>
                </c:pt>
                <c:pt idx="3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1622656"/>
        <c:axId val="31812416"/>
      </c:barChart>
      <c:catAx>
        <c:axId val="31622656"/>
        <c:scaling>
          <c:orientation val="minMax"/>
        </c:scaling>
        <c:delete val="0"/>
        <c:axPos val="b"/>
        <c:majorTickMark val="out"/>
        <c:minorTickMark val="none"/>
        <c:tickLblPos val="nextTo"/>
        <c:crossAx val="31812416"/>
        <c:crosses val="autoZero"/>
        <c:auto val="1"/>
        <c:lblAlgn val="ctr"/>
        <c:lblOffset val="100"/>
        <c:noMultiLvlLbl val="0"/>
      </c:catAx>
      <c:valAx>
        <c:axId val="318124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162265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AA7EA15-4191-41F9-A653-0F576C914CDD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73426BD-B524-4201-AA8E-87EE6DD1B5D2}">
      <dgm:prSet phldrT="[Текст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 sz="1200" dirty="0" smtClean="0"/>
        </a:p>
        <a:p>
          <a:r>
            <a:rPr lang="ru-RU" sz="1200" dirty="0" smtClean="0"/>
            <a:t>1</a:t>
          </a:r>
        </a:p>
        <a:p>
          <a:r>
            <a:rPr lang="ru-RU" sz="1200" dirty="0" smtClean="0"/>
            <a:t>уровень</a:t>
          </a:r>
        </a:p>
        <a:p>
          <a:r>
            <a:rPr lang="ru-RU" sz="1200" dirty="0" smtClean="0"/>
            <a:t>СТАРТОВЫЙ </a:t>
          </a:r>
          <a:endParaRPr lang="ru-RU" sz="1200" dirty="0"/>
        </a:p>
      </dgm:t>
    </dgm:pt>
    <dgm:pt modelId="{68033DD4-0A27-4B2E-A188-1582515594E2}" type="parTrans" cxnId="{D30809E4-3B58-46C0-8150-DE9077F8484D}">
      <dgm:prSet/>
      <dgm:spPr/>
      <dgm:t>
        <a:bodyPr/>
        <a:lstStyle/>
        <a:p>
          <a:endParaRPr lang="ru-RU"/>
        </a:p>
      </dgm:t>
    </dgm:pt>
    <dgm:pt modelId="{5F50756A-8D69-46C1-85DE-70D5104FCB57}" type="sibTrans" cxnId="{D30809E4-3B58-46C0-8150-DE9077F8484D}">
      <dgm:prSet/>
      <dgm:spPr/>
      <dgm:t>
        <a:bodyPr/>
        <a:lstStyle/>
        <a:p>
          <a:endParaRPr lang="ru-RU"/>
        </a:p>
      </dgm:t>
    </dgm:pt>
    <dgm:pt modelId="{1F53C30A-8701-4FBC-8FF9-0F70410DC6C7}">
      <dgm:prSet phldrT="[Текст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«Мастерская пчелки1»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F50A2D2-DE0A-4A9E-BBC9-0F616BA73104}" type="parTrans" cxnId="{C5426068-3C97-46F1-B0D1-E714883F9936}">
      <dgm:prSet/>
      <dgm:spPr/>
      <dgm:t>
        <a:bodyPr/>
        <a:lstStyle/>
        <a:p>
          <a:endParaRPr lang="ru-RU"/>
        </a:p>
      </dgm:t>
    </dgm:pt>
    <dgm:pt modelId="{B897DBC0-B55C-4B9D-BD43-B02CCA269BD6}" type="sibTrans" cxnId="{C5426068-3C97-46F1-B0D1-E714883F9936}">
      <dgm:prSet/>
      <dgm:spPr/>
      <dgm:t>
        <a:bodyPr/>
        <a:lstStyle/>
        <a:p>
          <a:endParaRPr lang="ru-RU"/>
        </a:p>
      </dgm:t>
    </dgm:pt>
    <dgm:pt modelId="{5E365516-9F7C-4790-93C4-826BC6925E43}">
      <dgm:prSet phldrT="[Текст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 года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0457C4B-C78E-4F73-AAE5-7197EDAB1DB1}" type="parTrans" cxnId="{BD7BE1E2-3A98-41ED-AB5C-85281153A926}">
      <dgm:prSet/>
      <dgm:spPr/>
      <dgm:t>
        <a:bodyPr/>
        <a:lstStyle/>
        <a:p>
          <a:endParaRPr lang="ru-RU"/>
        </a:p>
      </dgm:t>
    </dgm:pt>
    <dgm:pt modelId="{C6643CA3-8F2F-4B67-B55C-EC7CD1AE386E}" type="sibTrans" cxnId="{BD7BE1E2-3A98-41ED-AB5C-85281153A926}">
      <dgm:prSet/>
      <dgm:spPr/>
      <dgm:t>
        <a:bodyPr/>
        <a:lstStyle/>
        <a:p>
          <a:endParaRPr lang="ru-RU"/>
        </a:p>
      </dgm:t>
    </dgm:pt>
    <dgm:pt modelId="{A9A3A4FF-0D85-44AD-98B7-AC952DD64440}">
      <dgm:prSet phldrT="[Текст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 sz="1200" dirty="0" smtClean="0"/>
        </a:p>
        <a:p>
          <a:endParaRPr lang="ru-RU" sz="1200" dirty="0" smtClean="0"/>
        </a:p>
        <a:p>
          <a:r>
            <a:rPr lang="ru-RU" sz="1200" dirty="0" smtClean="0"/>
            <a:t>2</a:t>
          </a:r>
        </a:p>
        <a:p>
          <a:r>
            <a:rPr lang="ru-RU" sz="1200" dirty="0" smtClean="0"/>
            <a:t>уровень</a:t>
          </a:r>
        </a:p>
        <a:p>
          <a:r>
            <a:rPr lang="ru-RU" sz="1200" dirty="0" smtClean="0"/>
            <a:t>БАЗОВЫЙ </a:t>
          </a:r>
        </a:p>
        <a:p>
          <a:endParaRPr lang="ru-RU" sz="700" dirty="0"/>
        </a:p>
      </dgm:t>
    </dgm:pt>
    <dgm:pt modelId="{63B53D13-AFD2-4700-9313-2A41BCCF140A}" type="parTrans" cxnId="{64F09908-80BF-4233-B801-6FF5CAD1B469}">
      <dgm:prSet/>
      <dgm:spPr/>
      <dgm:t>
        <a:bodyPr/>
        <a:lstStyle/>
        <a:p>
          <a:endParaRPr lang="ru-RU"/>
        </a:p>
      </dgm:t>
    </dgm:pt>
    <dgm:pt modelId="{53E4CE05-1D0D-4A4F-A433-C97FA6D2C9AE}" type="sibTrans" cxnId="{64F09908-80BF-4233-B801-6FF5CAD1B469}">
      <dgm:prSet/>
      <dgm:spPr/>
      <dgm:t>
        <a:bodyPr/>
        <a:lstStyle/>
        <a:p>
          <a:endParaRPr lang="ru-RU"/>
        </a:p>
      </dgm:t>
    </dgm:pt>
    <dgm:pt modelId="{A1E135B4-FAD7-4895-ACAC-B3A5D381E520}">
      <dgm:prSet phldrT="[Текст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«Мастерская маленьких чудес 1»,          «Мастерская маленьких чудес 2» 6 - 11 лет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8D84713-532C-4C0A-B488-827CD4237FDA}" type="parTrans" cxnId="{D80566D2-AC56-45CC-8832-48C1CF730F86}">
      <dgm:prSet/>
      <dgm:spPr/>
      <dgm:t>
        <a:bodyPr/>
        <a:lstStyle/>
        <a:p>
          <a:endParaRPr lang="ru-RU"/>
        </a:p>
      </dgm:t>
    </dgm:pt>
    <dgm:pt modelId="{23D5079C-ECAC-492B-A8C2-02EBCC13D395}" type="sibTrans" cxnId="{D80566D2-AC56-45CC-8832-48C1CF730F86}">
      <dgm:prSet/>
      <dgm:spPr/>
      <dgm:t>
        <a:bodyPr/>
        <a:lstStyle/>
        <a:p>
          <a:endParaRPr lang="ru-RU"/>
        </a:p>
      </dgm:t>
    </dgm:pt>
    <dgm:pt modelId="{6E09E9AD-44CD-4144-B054-64428B684D3F}">
      <dgm:prSet phldrT="[Текст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 года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579CB93-752C-4914-86B0-91712B500CF4}" type="parTrans" cxnId="{5FF9145F-3C49-4E38-B787-295FBFA2283C}">
      <dgm:prSet/>
      <dgm:spPr/>
      <dgm:t>
        <a:bodyPr/>
        <a:lstStyle/>
        <a:p>
          <a:endParaRPr lang="ru-RU"/>
        </a:p>
      </dgm:t>
    </dgm:pt>
    <dgm:pt modelId="{0FD0BA55-30B0-4F62-8E8C-6A82D1A47C71}" type="sibTrans" cxnId="{5FF9145F-3C49-4E38-B787-295FBFA2283C}">
      <dgm:prSet/>
      <dgm:spPr/>
      <dgm:t>
        <a:bodyPr/>
        <a:lstStyle/>
        <a:p>
          <a:endParaRPr lang="ru-RU"/>
        </a:p>
      </dgm:t>
    </dgm:pt>
    <dgm:pt modelId="{824D0A56-864E-4C26-97DC-5B6A38B26F53}">
      <dgm:prSet phldrT="[Текст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 sz="1200" dirty="0" smtClean="0"/>
        </a:p>
        <a:p>
          <a:r>
            <a:rPr lang="ru-RU" sz="1200" dirty="0" smtClean="0"/>
            <a:t>3</a:t>
          </a:r>
        </a:p>
        <a:p>
          <a:r>
            <a:rPr lang="ru-RU" sz="1200" dirty="0" smtClean="0"/>
            <a:t>уровень</a:t>
          </a:r>
        </a:p>
        <a:p>
          <a:r>
            <a:rPr lang="ru-RU" sz="1200" dirty="0" smtClean="0"/>
            <a:t>ПРОДВИНУТЫЙ</a:t>
          </a:r>
          <a:endParaRPr lang="ru-RU" sz="1200" dirty="0"/>
        </a:p>
      </dgm:t>
    </dgm:pt>
    <dgm:pt modelId="{A9A83043-B2E6-486E-A4F4-6E9E5CD73321}" type="parTrans" cxnId="{C57F1493-FFAA-4004-9CF0-1957C1C0C925}">
      <dgm:prSet/>
      <dgm:spPr/>
      <dgm:t>
        <a:bodyPr/>
        <a:lstStyle/>
        <a:p>
          <a:endParaRPr lang="ru-RU"/>
        </a:p>
      </dgm:t>
    </dgm:pt>
    <dgm:pt modelId="{38C5886D-6758-4E46-9214-7520F882ACD6}" type="sibTrans" cxnId="{C57F1493-FFAA-4004-9CF0-1957C1C0C925}">
      <dgm:prSet/>
      <dgm:spPr/>
      <dgm:t>
        <a:bodyPr/>
        <a:lstStyle/>
        <a:p>
          <a:endParaRPr lang="ru-RU"/>
        </a:p>
      </dgm:t>
    </dgm:pt>
    <dgm:pt modelId="{B5124BB4-8252-4E3B-973C-91083F1FD993}">
      <dgm:prSet phldrT="[Текст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«Творческая мастерская 1»,</a:t>
          </a:r>
          <a:r>
            <a:rPr lang="en-US" sz="2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       «Творческая мастерская 2», 9 - 17</a:t>
          </a:r>
          <a:r>
            <a:rPr lang="en-US" sz="2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лет</a:t>
          </a:r>
          <a:endParaRPr lang="ru-RU" sz="2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FEF8665-CDCB-4E76-A23B-8F84800F7878}" type="parTrans" cxnId="{78D9664A-57C9-497C-8C19-DDFDF0997275}">
      <dgm:prSet/>
      <dgm:spPr/>
      <dgm:t>
        <a:bodyPr/>
        <a:lstStyle/>
        <a:p>
          <a:endParaRPr lang="ru-RU"/>
        </a:p>
      </dgm:t>
    </dgm:pt>
    <dgm:pt modelId="{7BB84486-0AD2-446E-917F-47B87D82E3A7}" type="sibTrans" cxnId="{78D9664A-57C9-497C-8C19-DDFDF0997275}">
      <dgm:prSet/>
      <dgm:spPr/>
      <dgm:t>
        <a:bodyPr/>
        <a:lstStyle/>
        <a:p>
          <a:endParaRPr lang="ru-RU"/>
        </a:p>
      </dgm:t>
    </dgm:pt>
    <dgm:pt modelId="{699FC7C8-4288-47D7-89F0-2093B0A799C7}">
      <dgm:prSet phldrT="[Текст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 года</a:t>
          </a:r>
          <a:endParaRPr lang="ru-RU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EB54120-2807-416D-A45B-F88CF68CB7B2}" type="parTrans" cxnId="{71AD3B5C-6013-4862-8EA2-ACD04AA789CF}">
      <dgm:prSet/>
      <dgm:spPr/>
      <dgm:t>
        <a:bodyPr/>
        <a:lstStyle/>
        <a:p>
          <a:endParaRPr lang="ru-RU"/>
        </a:p>
      </dgm:t>
    </dgm:pt>
    <dgm:pt modelId="{AD47CAFC-33F6-43D4-B42D-4C9CEFF62FAC}" type="sibTrans" cxnId="{71AD3B5C-6013-4862-8EA2-ACD04AA789CF}">
      <dgm:prSet/>
      <dgm:spPr/>
      <dgm:t>
        <a:bodyPr/>
        <a:lstStyle/>
        <a:p>
          <a:endParaRPr lang="ru-RU"/>
        </a:p>
      </dgm:t>
    </dgm:pt>
    <dgm:pt modelId="{A77C408C-0614-4410-9A06-642A898F96CA}">
      <dgm:prSet phldrT="[Текст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«Мастерская пчелки 2» 5-7 лет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930A674-A3C2-40B3-815F-44480FAD6598}" type="parTrans" cxnId="{29FEBF17-4974-44AF-ACFD-2C2DFC022B9D}">
      <dgm:prSet/>
      <dgm:spPr/>
      <dgm:t>
        <a:bodyPr/>
        <a:lstStyle/>
        <a:p>
          <a:endParaRPr lang="ru-RU"/>
        </a:p>
      </dgm:t>
    </dgm:pt>
    <dgm:pt modelId="{CF2AFB95-7D3A-461D-ABA4-7C15018D5E82}" type="sibTrans" cxnId="{29FEBF17-4974-44AF-ACFD-2C2DFC022B9D}">
      <dgm:prSet/>
      <dgm:spPr/>
      <dgm:t>
        <a:bodyPr/>
        <a:lstStyle/>
        <a:p>
          <a:endParaRPr lang="ru-RU"/>
        </a:p>
      </dgm:t>
    </dgm:pt>
    <dgm:pt modelId="{A9CF939C-1DC8-4C9D-8273-F8BBE51E7AE1}" type="pres">
      <dgm:prSet presAssocID="{8AA7EA15-4191-41F9-A653-0F576C914CDD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917307D-35A8-4767-A57C-CBE8B57DA67D}" type="pres">
      <dgm:prSet presAssocID="{773426BD-B524-4201-AA8E-87EE6DD1B5D2}" presName="composite" presStyleCnt="0"/>
      <dgm:spPr/>
    </dgm:pt>
    <dgm:pt modelId="{BFDA1EE1-5F27-4AF5-A2C7-0CCE255DF45B}" type="pres">
      <dgm:prSet presAssocID="{773426BD-B524-4201-AA8E-87EE6DD1B5D2}" presName="parentText" presStyleLbl="alignNode1" presStyleIdx="0" presStyleCnt="3" custLinFactNeighborX="-2742" custLinFactNeighborY="-99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445CB6-04A5-4B2A-BAC1-B972C2B71428}" type="pres">
      <dgm:prSet presAssocID="{773426BD-B524-4201-AA8E-87EE6DD1B5D2}" presName="descendantText" presStyleLbl="alignAcc1" presStyleIdx="0" presStyleCnt="3" custLinFactNeighborX="-204" custLinFactNeighborY="-15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7B4496-EE64-45A5-86E3-9E253FE2DB7A}" type="pres">
      <dgm:prSet presAssocID="{5F50756A-8D69-46C1-85DE-70D5104FCB57}" presName="sp" presStyleCnt="0"/>
      <dgm:spPr/>
    </dgm:pt>
    <dgm:pt modelId="{EE781746-2D2B-481D-8571-7644CB2CEC85}" type="pres">
      <dgm:prSet presAssocID="{A9A3A4FF-0D85-44AD-98B7-AC952DD64440}" presName="composite" presStyleCnt="0"/>
      <dgm:spPr/>
    </dgm:pt>
    <dgm:pt modelId="{FF544B70-88DF-4D8A-BB62-B653920B19A1}" type="pres">
      <dgm:prSet presAssocID="{A9A3A4FF-0D85-44AD-98B7-AC952DD64440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8EE6CD-7EAB-49DE-8614-AFC2686C3A31}" type="pres">
      <dgm:prSet presAssocID="{A9A3A4FF-0D85-44AD-98B7-AC952DD64440}" presName="descendantText" presStyleLbl="alignAcc1" presStyleIdx="1" presStyleCnt="3" custAng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0AF304-DEFF-427D-A9B4-2A6AE3A90D1B}" type="pres">
      <dgm:prSet presAssocID="{53E4CE05-1D0D-4A4F-A433-C97FA6D2C9AE}" presName="sp" presStyleCnt="0"/>
      <dgm:spPr/>
    </dgm:pt>
    <dgm:pt modelId="{8F37282C-A7E1-4E9D-AF0A-AE942AFE14E5}" type="pres">
      <dgm:prSet presAssocID="{824D0A56-864E-4C26-97DC-5B6A38B26F53}" presName="composite" presStyleCnt="0"/>
      <dgm:spPr/>
    </dgm:pt>
    <dgm:pt modelId="{910173E6-91D1-47A8-B91E-477F0BEDCDD9}" type="pres">
      <dgm:prSet presAssocID="{824D0A56-864E-4C26-97DC-5B6A38B26F53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270D4D-3611-4A63-8FB5-77DCDA083926}" type="pres">
      <dgm:prSet presAssocID="{824D0A56-864E-4C26-97DC-5B6A38B26F53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D7BE1E2-3A98-41ED-AB5C-85281153A926}" srcId="{773426BD-B524-4201-AA8E-87EE6DD1B5D2}" destId="{5E365516-9F7C-4790-93C4-826BC6925E43}" srcOrd="2" destOrd="0" parTransId="{20457C4B-C78E-4F73-AAE5-7197EDAB1DB1}" sibTransId="{C6643CA3-8F2F-4B67-B55C-EC7CD1AE386E}"/>
    <dgm:cxn modelId="{50BC5265-F10B-40F8-9306-F9EC837BA74A}" type="presOf" srcId="{8AA7EA15-4191-41F9-A653-0F576C914CDD}" destId="{A9CF939C-1DC8-4C9D-8273-F8BBE51E7AE1}" srcOrd="0" destOrd="0" presId="urn:microsoft.com/office/officeart/2005/8/layout/chevron2"/>
    <dgm:cxn modelId="{8EF8A055-CF9A-482A-BA45-21AE5F44498F}" type="presOf" srcId="{6E09E9AD-44CD-4144-B054-64428B684D3F}" destId="{648EE6CD-7EAB-49DE-8614-AFC2686C3A31}" srcOrd="0" destOrd="1" presId="urn:microsoft.com/office/officeart/2005/8/layout/chevron2"/>
    <dgm:cxn modelId="{75C59A4D-EB89-49D2-8A18-82A4AB44F24F}" type="presOf" srcId="{5E365516-9F7C-4790-93C4-826BC6925E43}" destId="{A0445CB6-04A5-4B2A-BAC1-B972C2B71428}" srcOrd="0" destOrd="2" presId="urn:microsoft.com/office/officeart/2005/8/layout/chevron2"/>
    <dgm:cxn modelId="{392EB37A-934C-4866-856C-651A8760C5D6}" type="presOf" srcId="{1F53C30A-8701-4FBC-8FF9-0F70410DC6C7}" destId="{A0445CB6-04A5-4B2A-BAC1-B972C2B71428}" srcOrd="0" destOrd="0" presId="urn:microsoft.com/office/officeart/2005/8/layout/chevron2"/>
    <dgm:cxn modelId="{B31E600D-8BCD-4F64-B44D-F67FB299D658}" type="presOf" srcId="{A9A3A4FF-0D85-44AD-98B7-AC952DD64440}" destId="{FF544B70-88DF-4D8A-BB62-B653920B19A1}" srcOrd="0" destOrd="0" presId="urn:microsoft.com/office/officeart/2005/8/layout/chevron2"/>
    <dgm:cxn modelId="{D30809E4-3B58-46C0-8150-DE9077F8484D}" srcId="{8AA7EA15-4191-41F9-A653-0F576C914CDD}" destId="{773426BD-B524-4201-AA8E-87EE6DD1B5D2}" srcOrd="0" destOrd="0" parTransId="{68033DD4-0A27-4B2E-A188-1582515594E2}" sibTransId="{5F50756A-8D69-46C1-85DE-70D5104FCB57}"/>
    <dgm:cxn modelId="{28986716-E8A2-4CD4-82A3-9561DC5FAC8E}" type="presOf" srcId="{A77C408C-0614-4410-9A06-642A898F96CA}" destId="{A0445CB6-04A5-4B2A-BAC1-B972C2B71428}" srcOrd="0" destOrd="1" presId="urn:microsoft.com/office/officeart/2005/8/layout/chevron2"/>
    <dgm:cxn modelId="{D80566D2-AC56-45CC-8832-48C1CF730F86}" srcId="{A9A3A4FF-0D85-44AD-98B7-AC952DD64440}" destId="{A1E135B4-FAD7-4895-ACAC-B3A5D381E520}" srcOrd="0" destOrd="0" parTransId="{F8D84713-532C-4C0A-B488-827CD4237FDA}" sibTransId="{23D5079C-ECAC-492B-A8C2-02EBCC13D395}"/>
    <dgm:cxn modelId="{C5426068-3C97-46F1-B0D1-E714883F9936}" srcId="{773426BD-B524-4201-AA8E-87EE6DD1B5D2}" destId="{1F53C30A-8701-4FBC-8FF9-0F70410DC6C7}" srcOrd="0" destOrd="0" parTransId="{8F50A2D2-DE0A-4A9E-BBC9-0F616BA73104}" sibTransId="{B897DBC0-B55C-4B9D-BD43-B02CCA269BD6}"/>
    <dgm:cxn modelId="{71AD3B5C-6013-4862-8EA2-ACD04AA789CF}" srcId="{824D0A56-864E-4C26-97DC-5B6A38B26F53}" destId="{699FC7C8-4288-47D7-89F0-2093B0A799C7}" srcOrd="1" destOrd="0" parTransId="{2EB54120-2807-416D-A45B-F88CF68CB7B2}" sibTransId="{AD47CAFC-33F6-43D4-B42D-4C9CEFF62FAC}"/>
    <dgm:cxn modelId="{4E15C005-FBF9-4816-AA28-E6484CBF3B58}" type="presOf" srcId="{B5124BB4-8252-4E3B-973C-91083F1FD993}" destId="{EA270D4D-3611-4A63-8FB5-77DCDA083926}" srcOrd="0" destOrd="0" presId="urn:microsoft.com/office/officeart/2005/8/layout/chevron2"/>
    <dgm:cxn modelId="{29FEBF17-4974-44AF-ACFD-2C2DFC022B9D}" srcId="{773426BD-B524-4201-AA8E-87EE6DD1B5D2}" destId="{A77C408C-0614-4410-9A06-642A898F96CA}" srcOrd="1" destOrd="0" parTransId="{B930A674-A3C2-40B3-815F-44480FAD6598}" sibTransId="{CF2AFB95-7D3A-461D-ABA4-7C15018D5E82}"/>
    <dgm:cxn modelId="{C57F1493-FFAA-4004-9CF0-1957C1C0C925}" srcId="{8AA7EA15-4191-41F9-A653-0F576C914CDD}" destId="{824D0A56-864E-4C26-97DC-5B6A38B26F53}" srcOrd="2" destOrd="0" parTransId="{A9A83043-B2E6-486E-A4F4-6E9E5CD73321}" sibTransId="{38C5886D-6758-4E46-9214-7520F882ACD6}"/>
    <dgm:cxn modelId="{6B8AADFA-49FC-4FF9-BFCE-A1DFAAE87938}" type="presOf" srcId="{A1E135B4-FAD7-4895-ACAC-B3A5D381E520}" destId="{648EE6CD-7EAB-49DE-8614-AFC2686C3A31}" srcOrd="0" destOrd="0" presId="urn:microsoft.com/office/officeart/2005/8/layout/chevron2"/>
    <dgm:cxn modelId="{5FF9145F-3C49-4E38-B787-295FBFA2283C}" srcId="{A9A3A4FF-0D85-44AD-98B7-AC952DD64440}" destId="{6E09E9AD-44CD-4144-B054-64428B684D3F}" srcOrd="1" destOrd="0" parTransId="{9579CB93-752C-4914-86B0-91712B500CF4}" sibTransId="{0FD0BA55-30B0-4F62-8E8C-6A82D1A47C71}"/>
    <dgm:cxn modelId="{64F09908-80BF-4233-B801-6FF5CAD1B469}" srcId="{8AA7EA15-4191-41F9-A653-0F576C914CDD}" destId="{A9A3A4FF-0D85-44AD-98B7-AC952DD64440}" srcOrd="1" destOrd="0" parTransId="{63B53D13-AFD2-4700-9313-2A41BCCF140A}" sibTransId="{53E4CE05-1D0D-4A4F-A433-C97FA6D2C9AE}"/>
    <dgm:cxn modelId="{78D9664A-57C9-497C-8C19-DDFDF0997275}" srcId="{824D0A56-864E-4C26-97DC-5B6A38B26F53}" destId="{B5124BB4-8252-4E3B-973C-91083F1FD993}" srcOrd="0" destOrd="0" parTransId="{AFEF8665-CDCB-4E76-A23B-8F84800F7878}" sibTransId="{7BB84486-0AD2-446E-917F-47B87D82E3A7}"/>
    <dgm:cxn modelId="{F1FD6700-8009-4C39-BF9A-7B63FE62CF39}" type="presOf" srcId="{824D0A56-864E-4C26-97DC-5B6A38B26F53}" destId="{910173E6-91D1-47A8-B91E-477F0BEDCDD9}" srcOrd="0" destOrd="0" presId="urn:microsoft.com/office/officeart/2005/8/layout/chevron2"/>
    <dgm:cxn modelId="{45F1573C-3DC6-4CED-A6CF-AD21427DE7EC}" type="presOf" srcId="{699FC7C8-4288-47D7-89F0-2093B0A799C7}" destId="{EA270D4D-3611-4A63-8FB5-77DCDA083926}" srcOrd="0" destOrd="1" presId="urn:microsoft.com/office/officeart/2005/8/layout/chevron2"/>
    <dgm:cxn modelId="{05D4E3F7-D330-4BE8-8B13-5F14565DE926}" type="presOf" srcId="{773426BD-B524-4201-AA8E-87EE6DD1B5D2}" destId="{BFDA1EE1-5F27-4AF5-A2C7-0CCE255DF45B}" srcOrd="0" destOrd="0" presId="urn:microsoft.com/office/officeart/2005/8/layout/chevron2"/>
    <dgm:cxn modelId="{353D02D9-2C3A-473D-B68C-AC327A5DDA4E}" type="presParOf" srcId="{A9CF939C-1DC8-4C9D-8273-F8BBE51E7AE1}" destId="{D917307D-35A8-4767-A57C-CBE8B57DA67D}" srcOrd="0" destOrd="0" presId="urn:microsoft.com/office/officeart/2005/8/layout/chevron2"/>
    <dgm:cxn modelId="{6FFB19C2-405E-42E3-AB6D-D4360F8363F9}" type="presParOf" srcId="{D917307D-35A8-4767-A57C-CBE8B57DA67D}" destId="{BFDA1EE1-5F27-4AF5-A2C7-0CCE255DF45B}" srcOrd="0" destOrd="0" presId="urn:microsoft.com/office/officeart/2005/8/layout/chevron2"/>
    <dgm:cxn modelId="{151828C1-58C8-44BD-9F26-BF72A824DD3E}" type="presParOf" srcId="{D917307D-35A8-4767-A57C-CBE8B57DA67D}" destId="{A0445CB6-04A5-4B2A-BAC1-B972C2B71428}" srcOrd="1" destOrd="0" presId="urn:microsoft.com/office/officeart/2005/8/layout/chevron2"/>
    <dgm:cxn modelId="{36697D97-671A-48DD-915E-ADF830B8575B}" type="presParOf" srcId="{A9CF939C-1DC8-4C9D-8273-F8BBE51E7AE1}" destId="{AA7B4496-EE64-45A5-86E3-9E253FE2DB7A}" srcOrd="1" destOrd="0" presId="urn:microsoft.com/office/officeart/2005/8/layout/chevron2"/>
    <dgm:cxn modelId="{8EFF8048-2AF0-4465-96A6-28794E3DF70F}" type="presParOf" srcId="{A9CF939C-1DC8-4C9D-8273-F8BBE51E7AE1}" destId="{EE781746-2D2B-481D-8571-7644CB2CEC85}" srcOrd="2" destOrd="0" presId="urn:microsoft.com/office/officeart/2005/8/layout/chevron2"/>
    <dgm:cxn modelId="{2C29E980-AE12-48EA-9403-6187C6A86F03}" type="presParOf" srcId="{EE781746-2D2B-481D-8571-7644CB2CEC85}" destId="{FF544B70-88DF-4D8A-BB62-B653920B19A1}" srcOrd="0" destOrd="0" presId="urn:microsoft.com/office/officeart/2005/8/layout/chevron2"/>
    <dgm:cxn modelId="{7ED8455B-5498-4E72-800C-8D7F4C0E5FEB}" type="presParOf" srcId="{EE781746-2D2B-481D-8571-7644CB2CEC85}" destId="{648EE6CD-7EAB-49DE-8614-AFC2686C3A31}" srcOrd="1" destOrd="0" presId="urn:microsoft.com/office/officeart/2005/8/layout/chevron2"/>
    <dgm:cxn modelId="{57D542E5-358C-4AEE-A904-50B98FB7FBA3}" type="presParOf" srcId="{A9CF939C-1DC8-4C9D-8273-F8BBE51E7AE1}" destId="{A80AF304-DEFF-427D-A9B4-2A6AE3A90D1B}" srcOrd="3" destOrd="0" presId="urn:microsoft.com/office/officeart/2005/8/layout/chevron2"/>
    <dgm:cxn modelId="{4DB8AEF9-085E-4BB3-BFF7-B6F1AFCBE545}" type="presParOf" srcId="{A9CF939C-1DC8-4C9D-8273-F8BBE51E7AE1}" destId="{8F37282C-A7E1-4E9D-AF0A-AE942AFE14E5}" srcOrd="4" destOrd="0" presId="urn:microsoft.com/office/officeart/2005/8/layout/chevron2"/>
    <dgm:cxn modelId="{C632D65E-390A-4057-8A4E-603118BD9D1B}" type="presParOf" srcId="{8F37282C-A7E1-4E9D-AF0A-AE942AFE14E5}" destId="{910173E6-91D1-47A8-B91E-477F0BEDCDD9}" srcOrd="0" destOrd="0" presId="urn:microsoft.com/office/officeart/2005/8/layout/chevron2"/>
    <dgm:cxn modelId="{17A176B3-1CC1-4FCB-8D14-214C01C91276}" type="presParOf" srcId="{8F37282C-A7E1-4E9D-AF0A-AE942AFE14E5}" destId="{EA270D4D-3611-4A63-8FB5-77DCDA08392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DA1EE1-5F27-4AF5-A2C7-0CCE255DF45B}">
      <dsp:nvSpPr>
        <dsp:cNvPr id="0" name=""/>
        <dsp:cNvSpPr/>
      </dsp:nvSpPr>
      <dsp:spPr>
        <a:xfrm rot="5400000">
          <a:off x="-258112" y="258112"/>
          <a:ext cx="1720748" cy="120452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 smtClean="0"/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1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уровень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СТАРТОВЫЙ </a:t>
          </a:r>
          <a:endParaRPr lang="ru-RU" sz="1200" kern="1200" dirty="0"/>
        </a:p>
      </dsp:txBody>
      <dsp:txXfrm rot="-5400000">
        <a:off x="1" y="602262"/>
        <a:ext cx="1204523" cy="516225"/>
      </dsp:txXfrm>
    </dsp:sp>
    <dsp:sp modelId="{A0445CB6-04A5-4B2A-BAC1-B972C2B71428}">
      <dsp:nvSpPr>
        <dsp:cNvPr id="0" name=""/>
        <dsp:cNvSpPr/>
      </dsp:nvSpPr>
      <dsp:spPr>
        <a:xfrm rot="5400000">
          <a:off x="4207254" y="-3017323"/>
          <a:ext cx="1119074" cy="715372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«Мастерская пчелки1»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«Мастерская пчелки 2» 5-7 лет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 года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189931" y="54629"/>
        <a:ext cx="7099093" cy="1009816"/>
      </dsp:txXfrm>
    </dsp:sp>
    <dsp:sp modelId="{FF544B70-88DF-4D8A-BB62-B653920B19A1}">
      <dsp:nvSpPr>
        <dsp:cNvPr id="0" name=""/>
        <dsp:cNvSpPr/>
      </dsp:nvSpPr>
      <dsp:spPr>
        <a:xfrm rot="5400000">
          <a:off x="-258112" y="1790911"/>
          <a:ext cx="1720748" cy="120452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 smtClean="0"/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 smtClean="0"/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2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уровень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БАЗОВЫЙ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 dirty="0"/>
        </a:p>
      </dsp:txBody>
      <dsp:txXfrm rot="-5400000">
        <a:off x="1" y="2135061"/>
        <a:ext cx="1204523" cy="516225"/>
      </dsp:txXfrm>
    </dsp:sp>
    <dsp:sp modelId="{648EE6CD-7EAB-49DE-8614-AFC2686C3A31}">
      <dsp:nvSpPr>
        <dsp:cNvPr id="0" name=""/>
        <dsp:cNvSpPr/>
      </dsp:nvSpPr>
      <dsp:spPr>
        <a:xfrm rot="5400000">
          <a:off x="4222141" y="-1484819"/>
          <a:ext cx="1118486" cy="715372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«Мастерская маленьких чудес 1»,          «Мастерская маленьких чудес 2» 6 - 11 лет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2 года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204523" y="1587399"/>
        <a:ext cx="7099122" cy="1009286"/>
      </dsp:txXfrm>
    </dsp:sp>
    <dsp:sp modelId="{910173E6-91D1-47A8-B91E-477F0BEDCDD9}">
      <dsp:nvSpPr>
        <dsp:cNvPr id="0" name=""/>
        <dsp:cNvSpPr/>
      </dsp:nvSpPr>
      <dsp:spPr>
        <a:xfrm rot="5400000">
          <a:off x="-258112" y="3319075"/>
          <a:ext cx="1720748" cy="120452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 smtClean="0"/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3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уровень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ПРОДВИНУТЫЙ</a:t>
          </a:r>
          <a:endParaRPr lang="ru-RU" sz="1200" kern="1200" dirty="0"/>
        </a:p>
      </dsp:txBody>
      <dsp:txXfrm rot="-5400000">
        <a:off x="1" y="3663225"/>
        <a:ext cx="1204523" cy="516225"/>
      </dsp:txXfrm>
    </dsp:sp>
    <dsp:sp modelId="{EA270D4D-3611-4A63-8FB5-77DCDA083926}">
      <dsp:nvSpPr>
        <dsp:cNvPr id="0" name=""/>
        <dsp:cNvSpPr/>
      </dsp:nvSpPr>
      <dsp:spPr>
        <a:xfrm rot="5400000">
          <a:off x="4222141" y="43345"/>
          <a:ext cx="1118486" cy="715372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6510" rIns="16510" bIns="1651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«Творческая мастерская 1»,</a:t>
          </a:r>
          <a:r>
            <a:rPr lang="en-US" sz="2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       «Творческая мастерская 2», 9 - 17</a:t>
          </a:r>
          <a:r>
            <a:rPr lang="en-US" sz="2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лет</a:t>
          </a:r>
          <a:endParaRPr lang="ru-RU" sz="2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 года</a:t>
          </a:r>
          <a:endParaRPr lang="ru-RU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204523" y="3115563"/>
        <a:ext cx="7099122" cy="10092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F42AD2-BB92-4ED9-A72D-5109164EE72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4C6542-DA90-4FA6-9EA8-06543992A5E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813672"/>
      </p:ext>
    </p:extLst>
  </p:cSld>
  <p:clrMapOvr>
    <a:masterClrMapping/>
  </p:clrMapOvr>
  <p:transition spd="med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870FFB-6180-4059-A75C-62EDC71C966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A62D55-5D7F-4D33-B0BC-C98798FD32B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942046"/>
      </p:ext>
    </p:extLst>
  </p:cSld>
  <p:clrMapOvr>
    <a:masterClrMapping/>
  </p:clrMapOvr>
  <p:transition spd="med">
    <p:wipe dir="r"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870FFB-6180-4059-A75C-62EDC71C966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A62D55-5D7F-4D33-B0BC-C98798FD32B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562586"/>
      </p:ext>
    </p:extLst>
  </p:cSld>
  <p:clrMapOvr>
    <a:masterClrMapping/>
  </p:clrMapOvr>
  <p:transition spd="med">
    <p:wipe dir="r"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7D1A2-C5EC-4AE6-8907-DB18BD4705D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7DF625-5021-4026-A847-001B77598A4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3888168"/>
      </p:ext>
    </p:extLst>
  </p:cSld>
  <p:clrMapOvr>
    <a:masterClrMapping/>
  </p:clrMapOvr>
  <p:transition spd="med">
    <p:wipe dir="r"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66F53-057C-4C23-BEDF-238F789C3C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B7EDA-7AFF-4BAC-8C1E-3210C514DB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717465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66F53-057C-4C23-BEDF-238F789C3C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B7EDA-7AFF-4BAC-8C1E-3210C514DB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576894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66F53-057C-4C23-BEDF-238F789C3C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B7EDA-7AFF-4BAC-8C1E-3210C514DB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0272304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66F53-057C-4C23-BEDF-238F789C3C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B7EDA-7AFF-4BAC-8C1E-3210C514DB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447172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66F53-057C-4C23-BEDF-238F789C3C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B7EDA-7AFF-4BAC-8C1E-3210C514DB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086610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66F53-057C-4C23-BEDF-238F789C3C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B7EDA-7AFF-4BAC-8C1E-3210C514DB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5377162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66F53-057C-4C23-BEDF-238F789C3C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B7EDA-7AFF-4BAC-8C1E-3210C514DB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588453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66F53-057C-4C23-BEDF-238F789C3C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B7EDA-7AFF-4BAC-8C1E-3210C514DB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5492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7D1A2-C5EC-4AE6-8907-DB18BD4705D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7DF625-5021-4026-A847-001B77598A4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014582"/>
      </p:ext>
    </p:extLst>
  </p:cSld>
  <p:clrMapOvr>
    <a:masterClrMapping/>
  </p:clrMapOvr>
  <p:transition spd="med">
    <p:wipe dir="r"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66F53-057C-4C23-BEDF-238F789C3C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B7EDA-7AFF-4BAC-8C1E-3210C514DB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34561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66F53-057C-4C23-BEDF-238F789C3C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B7EDA-7AFF-4BAC-8C1E-3210C514DB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53563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66F53-057C-4C23-BEDF-238F789C3C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B7EDA-7AFF-4BAC-8C1E-3210C514DB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199492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4DA8E-BF1E-4F50-981B-7607AA0B8F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D31E6-8490-4DB0-AEDB-7275FB48F4D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882618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4DA8E-BF1E-4F50-981B-7607AA0B8F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D31E6-8490-4DB0-AEDB-7275FB48F4D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915319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4DA8E-BF1E-4F50-981B-7607AA0B8F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D31E6-8490-4DB0-AEDB-7275FB48F4D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2120756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4DA8E-BF1E-4F50-981B-7607AA0B8F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D31E6-8490-4DB0-AEDB-7275FB48F4D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007016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4DA8E-BF1E-4F50-981B-7607AA0B8F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D31E6-8490-4DB0-AEDB-7275FB48F4D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292968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4DA8E-BF1E-4F50-981B-7607AA0B8F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D31E6-8490-4DB0-AEDB-7275FB48F4D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1369679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4DA8E-BF1E-4F50-981B-7607AA0B8F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D31E6-8490-4DB0-AEDB-7275FB48F4D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60659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66F53-057C-4C23-BEDF-238F789C3C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B7EDA-7AFF-4BAC-8C1E-3210C514DB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7844779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4DA8E-BF1E-4F50-981B-7607AA0B8F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D31E6-8490-4DB0-AEDB-7275FB48F4D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3374237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4DA8E-BF1E-4F50-981B-7607AA0B8F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D31E6-8490-4DB0-AEDB-7275FB48F4D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379096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4DA8E-BF1E-4F50-981B-7607AA0B8F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D31E6-8490-4DB0-AEDB-7275FB48F4D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7073824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4DA8E-BF1E-4F50-981B-7607AA0B8F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D31E6-8490-4DB0-AEDB-7275FB48F4D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9776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66F53-057C-4C23-BEDF-238F789C3C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B7EDA-7AFF-4BAC-8C1E-3210C514DB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8386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66F53-057C-4C23-BEDF-238F789C3C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B7EDA-7AFF-4BAC-8C1E-3210C514DB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16607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66F53-057C-4C23-BEDF-238F789C3C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B7EDA-7AFF-4BAC-8C1E-3210C514DB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02660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66F53-057C-4C23-BEDF-238F789C3C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B7EDA-7AFF-4BAC-8C1E-3210C514DB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53491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66F53-057C-4C23-BEDF-238F789C3C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B7EDA-7AFF-4BAC-8C1E-3210C514DB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6914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66F53-057C-4C23-BEDF-238F789C3C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B7EDA-7AFF-4BAC-8C1E-3210C514DB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47421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66F53-057C-4C23-BEDF-238F789C3C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B7EDA-7AFF-4BAC-8C1E-3210C514DB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8953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3E154-F76B-4436-A82E-360A686F83A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BEF15A-A372-41C1-9595-4404AD000FA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741576"/>
      </p:ext>
    </p:extLst>
  </p:cSld>
  <p:clrMapOvr>
    <a:masterClrMapping/>
  </p:clrMapOvr>
  <p:transition spd="med"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66F53-057C-4C23-BEDF-238F789C3C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B7EDA-7AFF-4BAC-8C1E-3210C514DB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6011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66F53-057C-4C23-BEDF-238F789C3C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B7EDA-7AFF-4BAC-8C1E-3210C514DB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67341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66F53-057C-4C23-BEDF-238F789C3C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B7EDA-7AFF-4BAC-8C1E-3210C514DB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6450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E767C-0CE5-43B7-A806-C6B23F19A3E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E9A75-03CA-4931-9F73-FAE7C15C38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757640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E767C-0CE5-43B7-A806-C6B23F19A3E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E9A75-03CA-4931-9F73-FAE7C15C38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812773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E767C-0CE5-43B7-A806-C6B23F19A3E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E9A75-03CA-4931-9F73-FAE7C15C38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71787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E767C-0CE5-43B7-A806-C6B23F19A3E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E9A75-03CA-4931-9F73-FAE7C15C38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039435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E767C-0CE5-43B7-A806-C6B23F19A3E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E9A75-03CA-4931-9F73-FAE7C15C38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982981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E767C-0CE5-43B7-A806-C6B23F19A3E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E9A75-03CA-4931-9F73-FAE7C15C38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80062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E767C-0CE5-43B7-A806-C6B23F19A3E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E9A75-03CA-4931-9F73-FAE7C15C38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9118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1FE735-0108-4F76-A89C-D5317C622DF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9039E1-E198-4787-9079-FAFC55E63B1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9228249"/>
      </p:ext>
    </p:extLst>
  </p:cSld>
  <p:clrMapOvr>
    <a:masterClrMapping/>
  </p:clrMapOvr>
  <p:transition spd="med">
    <p:wipe dir="r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E767C-0CE5-43B7-A806-C6B23F19A3E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E9A75-03CA-4931-9F73-FAE7C15C38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163455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E767C-0CE5-43B7-A806-C6B23F19A3E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E9A75-03CA-4931-9F73-FAE7C15C38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2085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E767C-0CE5-43B7-A806-C6B23F19A3E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E9A75-03CA-4931-9F73-FAE7C15C38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601726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E767C-0CE5-43B7-A806-C6B23F19A3E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E9A75-03CA-4931-9F73-FAE7C15C38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627734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E767C-0CE5-43B7-A806-C6B23F19A3E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E9A75-03CA-4931-9F73-FAE7C15C38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12546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E767C-0CE5-43B7-A806-C6B23F19A3E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E9A75-03CA-4931-9F73-FAE7C15C38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366293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E767C-0CE5-43B7-A806-C6B23F19A3E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E9A75-03CA-4931-9F73-FAE7C15C38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13046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E767C-0CE5-43B7-A806-C6B23F19A3E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E9A75-03CA-4931-9F73-FAE7C15C38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774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E767C-0CE5-43B7-A806-C6B23F19A3E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E9A75-03CA-4931-9F73-FAE7C15C38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43494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E767C-0CE5-43B7-A806-C6B23F19A3E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E9A75-03CA-4931-9F73-FAE7C15C38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0682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FE74A-9062-4871-90E3-3DA22B4F51A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CBF956-2014-41B6-A174-F83DD457265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0173382"/>
      </p:ext>
    </p:extLst>
  </p:cSld>
  <p:clrMapOvr>
    <a:masterClrMapping/>
  </p:clrMapOvr>
  <p:transition spd="med">
    <p:wipe dir="r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E767C-0CE5-43B7-A806-C6B23F19A3E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E9A75-03CA-4931-9F73-FAE7C15C38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57264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E767C-0CE5-43B7-A806-C6B23F19A3E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E9A75-03CA-4931-9F73-FAE7C15C38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05748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E767C-0CE5-43B7-A806-C6B23F19A3E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E9A75-03CA-4931-9F73-FAE7C15C38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70669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E767C-0CE5-43B7-A806-C6B23F19A3E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E9A75-03CA-4931-9F73-FAE7C15C38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05395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E767C-0CE5-43B7-A806-C6B23F19A3E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E9A75-03CA-4931-9F73-FAE7C15C38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735677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24710-D5A0-4561-B641-E5F08E49D0D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967E96-646B-4092-BA24-18444E3128E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9416552"/>
      </p:ext>
    </p:extLst>
  </p:cSld>
  <p:clrMapOvr>
    <a:masterClrMapping/>
  </p:clrMapOvr>
  <p:transition spd="med">
    <p:wipe dir="r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8B4BC4-A461-4471-9CAB-867B72921EF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FD381-65E2-45B8-BDAF-A9A6B871281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7362954"/>
      </p:ext>
    </p:extLst>
  </p:cSld>
  <p:clrMapOvr>
    <a:masterClrMapping/>
  </p:clrMapOvr>
  <p:transition spd="med">
    <p:wipe dir="r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DED265-71E3-4AF1-904C-56F133FEACC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0E9704-B8A3-4D9A-A1A9-9A0CE3E883B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0285353"/>
      </p:ext>
    </p:extLst>
  </p:cSld>
  <p:clrMapOvr>
    <a:masterClrMapping/>
  </p:clrMapOvr>
  <p:transition spd="med">
    <p:wipe dir="r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731904-A9F4-427B-89F2-CACCE449D53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428CE8-B6AB-4407-B028-6CB566B7214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235379"/>
      </p:ext>
    </p:extLst>
  </p:cSld>
  <p:clrMapOvr>
    <a:masterClrMapping/>
  </p:clrMapOvr>
  <p:transition spd="med">
    <p:wipe dir="r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A60E8-2176-449C-8807-242DB38681B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92104C-4D50-43B1-861C-EDBAF736840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8661059"/>
      </p:ext>
    </p:extLst>
  </p:cSld>
  <p:clrMapOvr>
    <a:masterClrMapping/>
  </p:clrMapOvr>
  <p:transition spd="med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88F346-E24D-4BA0-BD9B-843C6C5219F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BF2AA9-2923-4744-BD1C-9FCA1C03ADC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223368"/>
      </p:ext>
    </p:extLst>
  </p:cSld>
  <p:clrMapOvr>
    <a:masterClrMapping/>
  </p:clrMapOvr>
  <p:transition spd="med">
    <p:wipe dir="r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1A371-3DCF-4C85-B40F-C1E72038C19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6FAC02-161C-401C-A498-2CDA533D3EA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783511"/>
      </p:ext>
    </p:extLst>
  </p:cSld>
  <p:clrMapOvr>
    <a:masterClrMapping/>
  </p:clrMapOvr>
  <p:transition spd="med">
    <p:wipe dir="r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875AC9-EDDE-43F9-86C0-B40BB64AB62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E3276-9E0F-4BD4-8627-C8F5869B743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614281"/>
      </p:ext>
    </p:extLst>
  </p:cSld>
  <p:clrMapOvr>
    <a:masterClrMapping/>
  </p:clrMapOvr>
  <p:transition spd="med">
    <p:wipe dir="r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5CD95D-33A6-4F74-B69E-14E8AAEC44A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BE4464-FCCB-4155-8576-A4E7F70F80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171496"/>
      </p:ext>
    </p:extLst>
  </p:cSld>
  <p:clrMapOvr>
    <a:masterClrMapping/>
  </p:clrMapOvr>
  <p:transition spd="med">
    <p:wipe dir="r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2E989D-A7C3-41CB-9CC3-429E49F0698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8999BA-BAC6-4755-A718-AF5D7C9AA30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3642175"/>
      </p:ext>
    </p:extLst>
  </p:cSld>
  <p:clrMapOvr>
    <a:masterClrMapping/>
  </p:clrMapOvr>
  <p:transition spd="med">
    <p:wipe dir="r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E6517C-0E44-4E9A-96DB-94339E46699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B758B5-B537-41F8-ABF8-944344A0456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0747398"/>
      </p:ext>
    </p:extLst>
  </p:cSld>
  <p:clrMapOvr>
    <a:masterClrMapping/>
  </p:clrMapOvr>
  <p:transition spd="med">
    <p:wipe dir="r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EC997A-4819-41B7-8D40-9E0AE21260F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E947F-2577-44F0-B883-3D805156E5B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9349160"/>
      </p:ext>
    </p:extLst>
  </p:cSld>
  <p:clrMapOvr>
    <a:masterClrMapping/>
  </p:clrMapOvr>
  <p:transition spd="med">
    <p:wipe dir="r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0B08DE-FCF7-4D8B-8115-C07D02C1E37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7230022"/>
      </p:ext>
    </p:extLst>
  </p:cSld>
  <p:clrMapOvr>
    <a:masterClrMapping/>
  </p:clrMapOvr>
  <p:transition spd="med">
    <p:dissolv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BA0C39-B571-436B-93DC-2E5E9D9A4A9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906614"/>
      </p:ext>
    </p:extLst>
  </p:cSld>
  <p:clrMapOvr>
    <a:masterClrMapping/>
  </p:clrMapOvr>
  <p:transition spd="med">
    <p:dissolv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7CAD80-5746-46A6-9251-F72C37BC7C4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311783"/>
      </p:ext>
    </p:extLst>
  </p:cSld>
  <p:clrMapOvr>
    <a:masterClrMapping/>
  </p:clrMapOvr>
  <p:transition spd="med">
    <p:dissolv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3BABAB-5B56-4617-A936-B907478B724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8085709"/>
      </p:ext>
    </p:extLst>
  </p:cSld>
  <p:clrMapOvr>
    <a:masterClrMapping/>
  </p:clrMapOvr>
  <p:transition spd="med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280FFE-8E8B-476C-861A-E4E89BDB6F9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443F0A-8ED7-4A77-8F6A-1ACC40F836A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339861"/>
      </p:ext>
    </p:extLst>
  </p:cSld>
  <p:clrMapOvr>
    <a:masterClrMapping/>
  </p:clrMapOvr>
  <p:transition spd="med">
    <p:wipe dir="r"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3A88C2-A3C7-483A-9337-16538B36EAD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65156"/>
      </p:ext>
    </p:extLst>
  </p:cSld>
  <p:clrMapOvr>
    <a:masterClrMapping/>
  </p:clrMapOvr>
  <p:transition spd="med">
    <p:dissolv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F5C80E-438A-45BD-BA18-710CBB553A3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476138"/>
      </p:ext>
    </p:extLst>
  </p:cSld>
  <p:clrMapOvr>
    <a:masterClrMapping/>
  </p:clrMapOvr>
  <p:transition spd="med">
    <p:dissolv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04EC76-1221-4941-A9EF-C1A2CAFEB61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853558"/>
      </p:ext>
    </p:extLst>
  </p:cSld>
  <p:clrMapOvr>
    <a:masterClrMapping/>
  </p:clrMapOvr>
  <p:transition spd="med">
    <p:dissolv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3A57E5-923E-4C81-8534-6C706D07FAD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2121508"/>
      </p:ext>
    </p:extLst>
  </p:cSld>
  <p:clrMapOvr>
    <a:masterClrMapping/>
  </p:clrMapOvr>
  <p:transition spd="med">
    <p:dissolv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F77756-420C-4D91-9591-9E5BB207555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4583512"/>
      </p:ext>
    </p:extLst>
  </p:cSld>
  <p:clrMapOvr>
    <a:masterClrMapping/>
  </p:clrMapOvr>
  <p:transition spd="med">
    <p:dissolv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F79DCC-4E37-431A-9FEF-D574C214B60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115280"/>
      </p:ext>
    </p:extLst>
  </p:cSld>
  <p:clrMapOvr>
    <a:masterClrMapping/>
  </p:clrMapOvr>
  <p:transition spd="med">
    <p:dissolv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C3B312-A968-43B0-B26C-C29263CB117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686168"/>
      </p:ext>
    </p:extLst>
  </p:cSld>
  <p:clrMapOvr>
    <a:masterClrMapping/>
  </p:clrMapOvr>
  <p:transition spd="med">
    <p:dissolv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8395F6-BFC1-44C0-82FB-28EE88BAB3C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0702990"/>
      </p:ext>
    </p:extLst>
  </p:cSld>
  <p:clrMapOvr>
    <a:masterClrMapping/>
  </p:clrMapOvr>
  <p:transition spd="med">
    <p:dissolv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C69E51-0F06-4338-8B5F-E5EAC066C11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4354206"/>
      </p:ext>
    </p:extLst>
  </p:cSld>
  <p:clrMapOvr>
    <a:masterClrMapping/>
  </p:clrMapOvr>
  <p:transition spd="med">
    <p:dissolv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F42AD2-BB92-4ED9-A72D-5109164EE72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4C6542-DA90-4FA6-9EA8-06543992A5E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651028"/>
      </p:ext>
    </p:extLst>
  </p:cSld>
  <p:clrMapOvr>
    <a:masterClrMapping/>
  </p:clrMapOvr>
  <p:transition spd="med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E24664-AD32-42EB-867A-314C3D82525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9EA63-F2F3-4654-B19D-B2DD3BFC601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468786"/>
      </p:ext>
    </p:extLst>
  </p:cSld>
  <p:clrMapOvr>
    <a:masterClrMapping/>
  </p:clrMapOvr>
  <p:transition spd="med">
    <p:wipe dir="r"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3E154-F76B-4436-A82E-360A686F83A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BEF15A-A372-41C1-9595-4404AD000FA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00924"/>
      </p:ext>
    </p:extLst>
  </p:cSld>
  <p:clrMapOvr>
    <a:masterClrMapping/>
  </p:clrMapOvr>
  <p:transition spd="med">
    <p:wipe dir="r"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1FE735-0108-4F76-A89C-D5317C622DF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9039E1-E198-4787-9079-FAFC55E63B1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1633614"/>
      </p:ext>
    </p:extLst>
  </p:cSld>
  <p:clrMapOvr>
    <a:masterClrMapping/>
  </p:clrMapOvr>
  <p:transition spd="med">
    <p:wipe dir="r"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FE74A-9062-4871-90E3-3DA22B4F51A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CBF956-2014-41B6-A174-F83DD457265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417227"/>
      </p:ext>
    </p:extLst>
  </p:cSld>
  <p:clrMapOvr>
    <a:masterClrMapping/>
  </p:clrMapOvr>
  <p:transition spd="med">
    <p:wipe dir="r"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88F346-E24D-4BA0-BD9B-843C6C5219F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BF2AA9-2923-4744-BD1C-9FCA1C03ADC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1568194"/>
      </p:ext>
    </p:extLst>
  </p:cSld>
  <p:clrMapOvr>
    <a:masterClrMapping/>
  </p:clrMapOvr>
  <p:transition spd="med">
    <p:wipe dir="r"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280FFE-8E8B-476C-861A-E4E89BDB6F9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443F0A-8ED7-4A77-8F6A-1ACC40F836A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0249767"/>
      </p:ext>
    </p:extLst>
  </p:cSld>
  <p:clrMapOvr>
    <a:masterClrMapping/>
  </p:clrMapOvr>
  <p:transition spd="med">
    <p:wipe dir="r"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E24664-AD32-42EB-867A-314C3D82525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9EA63-F2F3-4654-B19D-B2DD3BFC601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5496090"/>
      </p:ext>
    </p:extLst>
  </p:cSld>
  <p:clrMapOvr>
    <a:masterClrMapping/>
  </p:clrMapOvr>
  <p:transition spd="med">
    <p:wipe dir="r"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306DED-4863-4897-8CCC-E2A23FF17CC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456665-1070-410D-86CA-E7B65D48CB7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9388896"/>
      </p:ext>
    </p:extLst>
  </p:cSld>
  <p:clrMapOvr>
    <a:masterClrMapping/>
  </p:clrMapOvr>
  <p:transition spd="med">
    <p:wipe dir="r"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87991A-54BD-4205-852D-CF7D0713678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CBA3C4-8C5B-4E07-AD7E-772B78C59E3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3079710"/>
      </p:ext>
    </p:extLst>
  </p:cSld>
  <p:clrMapOvr>
    <a:masterClrMapping/>
  </p:clrMapOvr>
  <p:transition spd="med">
    <p:wipe dir="r"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870FFB-6180-4059-A75C-62EDC71C966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A62D55-5D7F-4D33-B0BC-C98798FD32B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6247105"/>
      </p:ext>
    </p:extLst>
  </p:cSld>
  <p:clrMapOvr>
    <a:masterClrMapping/>
  </p:clrMapOvr>
  <p:transition spd="med">
    <p:wipe dir="r"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7D1A2-C5EC-4AE6-8907-DB18BD4705D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7DF625-5021-4026-A847-001B77598A4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751179"/>
      </p:ext>
    </p:extLst>
  </p:cSld>
  <p:clrMapOvr>
    <a:masterClrMapping/>
  </p:clrMapOvr>
  <p:transition spd="med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306DED-4863-4897-8CCC-E2A23FF17CC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456665-1070-410D-86CA-E7B65D48CB7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5742533"/>
      </p:ext>
    </p:extLst>
  </p:cSld>
  <p:clrMapOvr>
    <a:masterClrMapping/>
  </p:clrMapOvr>
  <p:transition spd="med">
    <p:wipe dir="r"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F42AD2-BB92-4ED9-A72D-5109164EE72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4C6542-DA90-4FA6-9EA8-06543992A5E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2100652"/>
      </p:ext>
    </p:extLst>
  </p:cSld>
  <p:clrMapOvr>
    <a:masterClrMapping/>
  </p:clrMapOvr>
  <p:transition spd="med">
    <p:wipe dir="r"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3E154-F76B-4436-A82E-360A686F83A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BEF15A-A372-41C1-9595-4404AD000FA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1421192"/>
      </p:ext>
    </p:extLst>
  </p:cSld>
  <p:clrMapOvr>
    <a:masterClrMapping/>
  </p:clrMapOvr>
  <p:transition spd="med">
    <p:wipe dir="r"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1FE735-0108-4F76-A89C-D5317C622DF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9039E1-E198-4787-9079-FAFC55E63B1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9648936"/>
      </p:ext>
    </p:extLst>
  </p:cSld>
  <p:clrMapOvr>
    <a:masterClrMapping/>
  </p:clrMapOvr>
  <p:transition spd="med">
    <p:wipe dir="r"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FE74A-9062-4871-90E3-3DA22B4F51A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CBF956-2014-41B6-A174-F83DD457265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717582"/>
      </p:ext>
    </p:extLst>
  </p:cSld>
  <p:clrMapOvr>
    <a:masterClrMapping/>
  </p:clrMapOvr>
  <p:transition spd="med">
    <p:wipe dir="r"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88F346-E24D-4BA0-BD9B-843C6C5219F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BF2AA9-2923-4744-BD1C-9FCA1C03ADC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22097"/>
      </p:ext>
    </p:extLst>
  </p:cSld>
  <p:clrMapOvr>
    <a:masterClrMapping/>
  </p:clrMapOvr>
  <p:transition spd="med">
    <p:wipe dir="r"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280FFE-8E8B-476C-861A-E4E89BDB6F9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443F0A-8ED7-4A77-8F6A-1ACC40F836A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206142"/>
      </p:ext>
    </p:extLst>
  </p:cSld>
  <p:clrMapOvr>
    <a:masterClrMapping/>
  </p:clrMapOvr>
  <p:transition spd="med">
    <p:wipe dir="r"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E24664-AD32-42EB-867A-314C3D82525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9EA63-F2F3-4654-B19D-B2DD3BFC601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06936"/>
      </p:ext>
    </p:extLst>
  </p:cSld>
  <p:clrMapOvr>
    <a:masterClrMapping/>
  </p:clrMapOvr>
  <p:transition spd="med">
    <p:wipe dir="r"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306DED-4863-4897-8CCC-E2A23FF17CC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456665-1070-410D-86CA-E7B65D48CB7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681910"/>
      </p:ext>
    </p:extLst>
  </p:cSld>
  <p:clrMapOvr>
    <a:masterClrMapping/>
  </p:clrMapOvr>
  <p:transition spd="med">
    <p:wipe dir="r"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87991A-54BD-4205-852D-CF7D0713678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CBA3C4-8C5B-4E07-AD7E-772B78C59E3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992901"/>
      </p:ext>
    </p:extLst>
  </p:cSld>
  <p:clrMapOvr>
    <a:masterClrMapping/>
  </p:clrMapOvr>
  <p:transition spd="med">
    <p:wipe dir="r"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870FFB-6180-4059-A75C-62EDC71C966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A62D55-5D7F-4D33-B0BC-C98798FD32B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6478539"/>
      </p:ext>
    </p:extLst>
  </p:cSld>
  <p:clrMapOvr>
    <a:masterClrMapping/>
  </p:clrMapOvr>
  <p:transition spd="med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87991A-54BD-4205-852D-CF7D0713678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CBA3C4-8C5B-4E07-AD7E-772B78C59E3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8923528"/>
      </p:ext>
    </p:extLst>
  </p:cSld>
  <p:clrMapOvr>
    <a:masterClrMapping/>
  </p:clrMapOvr>
  <p:transition spd="med">
    <p:wipe dir="r"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7D1A2-C5EC-4AE6-8907-DB18BD4705D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7DF625-5021-4026-A847-001B77598A4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9415640"/>
      </p:ext>
    </p:extLst>
  </p:cSld>
  <p:clrMapOvr>
    <a:masterClrMapping/>
  </p:clrMapOvr>
  <p:transition spd="med">
    <p:wipe dir="r"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F42AD2-BB92-4ED9-A72D-5109164EE72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4C6542-DA90-4FA6-9EA8-06543992A5E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5291776"/>
      </p:ext>
    </p:extLst>
  </p:cSld>
  <p:clrMapOvr>
    <a:masterClrMapping/>
  </p:clrMapOvr>
  <p:transition spd="med">
    <p:wipe dir="r"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3E154-F76B-4436-A82E-360A686F83A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BEF15A-A372-41C1-9595-4404AD000FA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455856"/>
      </p:ext>
    </p:extLst>
  </p:cSld>
  <p:clrMapOvr>
    <a:masterClrMapping/>
  </p:clrMapOvr>
  <p:transition spd="med">
    <p:wipe dir="r"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1FE735-0108-4F76-A89C-D5317C622DF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9039E1-E198-4787-9079-FAFC55E63B1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260310"/>
      </p:ext>
    </p:extLst>
  </p:cSld>
  <p:clrMapOvr>
    <a:masterClrMapping/>
  </p:clrMapOvr>
  <p:transition spd="med">
    <p:wipe dir="r"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FE74A-9062-4871-90E3-3DA22B4F51A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CBF956-2014-41B6-A174-F83DD457265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275009"/>
      </p:ext>
    </p:extLst>
  </p:cSld>
  <p:clrMapOvr>
    <a:masterClrMapping/>
  </p:clrMapOvr>
  <p:transition spd="med">
    <p:wipe dir="r"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88F346-E24D-4BA0-BD9B-843C6C5219F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BF2AA9-2923-4744-BD1C-9FCA1C03ADC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7577664"/>
      </p:ext>
    </p:extLst>
  </p:cSld>
  <p:clrMapOvr>
    <a:masterClrMapping/>
  </p:clrMapOvr>
  <p:transition spd="med">
    <p:wipe dir="r"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280FFE-8E8B-476C-861A-E4E89BDB6F9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443F0A-8ED7-4A77-8F6A-1ACC40F836A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450927"/>
      </p:ext>
    </p:extLst>
  </p:cSld>
  <p:clrMapOvr>
    <a:masterClrMapping/>
  </p:clrMapOvr>
  <p:transition spd="med">
    <p:wipe dir="r"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E24664-AD32-42EB-867A-314C3D82525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9EA63-F2F3-4654-B19D-B2DD3BFC601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888720"/>
      </p:ext>
    </p:extLst>
  </p:cSld>
  <p:clrMapOvr>
    <a:masterClrMapping/>
  </p:clrMapOvr>
  <p:transition spd="med">
    <p:wipe dir="r"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306DED-4863-4897-8CCC-E2A23FF17CC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456665-1070-410D-86CA-E7B65D48CB7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121694"/>
      </p:ext>
    </p:extLst>
  </p:cSld>
  <p:clrMapOvr>
    <a:masterClrMapping/>
  </p:clrMapOvr>
  <p:transition spd="med">
    <p:wipe dir="r"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87991A-54BD-4205-852D-CF7D0713678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CBA3C4-8C5B-4E07-AD7E-772B78C59E3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3326194"/>
      </p:ext>
    </p:extLst>
  </p:cSld>
  <p:clrMapOvr>
    <a:masterClrMapping/>
  </p:clrMapOvr>
  <p:transition spd="med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9.xml"/><Relationship Id="rId3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108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3.xml"/><Relationship Id="rId1" Type="http://schemas.openxmlformats.org/officeDocument/2006/relationships/slideLayout" Target="../slideLayouts/slideLayout102.xml"/><Relationship Id="rId6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2.xml"/><Relationship Id="rId5" Type="http://schemas.openxmlformats.org/officeDocument/2006/relationships/slideLayout" Target="../slideLayouts/slideLayout106.xml"/><Relationship Id="rId10" Type="http://schemas.openxmlformats.org/officeDocument/2006/relationships/slideLayout" Target="../slideLayouts/slideLayout111.xml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0.xml"/><Relationship Id="rId3" Type="http://schemas.openxmlformats.org/officeDocument/2006/relationships/slideLayout" Target="../slideLayouts/slideLayout115.xml"/><Relationship Id="rId7" Type="http://schemas.openxmlformats.org/officeDocument/2006/relationships/slideLayout" Target="../slideLayouts/slideLayout119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4.xml"/><Relationship Id="rId1" Type="http://schemas.openxmlformats.org/officeDocument/2006/relationships/slideLayout" Target="../slideLayouts/slideLayout113.xml"/><Relationship Id="rId6" Type="http://schemas.openxmlformats.org/officeDocument/2006/relationships/slideLayout" Target="../slideLayouts/slideLayout118.xml"/><Relationship Id="rId11" Type="http://schemas.openxmlformats.org/officeDocument/2006/relationships/slideLayout" Target="../slideLayouts/slideLayout123.xml"/><Relationship Id="rId5" Type="http://schemas.openxmlformats.org/officeDocument/2006/relationships/slideLayout" Target="../slideLayouts/slideLayout117.xml"/><Relationship Id="rId10" Type="http://schemas.openxmlformats.org/officeDocument/2006/relationships/slideLayout" Target="../slideLayouts/slideLayout122.xml"/><Relationship Id="rId4" Type="http://schemas.openxmlformats.org/officeDocument/2006/relationships/slideLayout" Target="../slideLayouts/slideLayout116.xml"/><Relationship Id="rId9" Type="http://schemas.openxmlformats.org/officeDocument/2006/relationships/slideLayout" Target="../slideLayouts/slideLayout12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slideLayout" Target="../slideLayouts/slideLayout68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2.xml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6165F1D-2C90-4421-8478-30B5FF56501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DCA34D3-D017-44F9-80A9-0C285971A88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231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wipe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eorgi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eorgi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eorgi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eorgia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66F53-057C-4C23-BEDF-238F789C3C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DB7EDA-7AFF-4BAC-8C1E-3210C514DB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1114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0" r:id="rId1"/>
    <p:sldLayoutId id="2147484061" r:id="rId2"/>
    <p:sldLayoutId id="2147484062" r:id="rId3"/>
    <p:sldLayoutId id="2147484063" r:id="rId4"/>
    <p:sldLayoutId id="2147484064" r:id="rId5"/>
    <p:sldLayoutId id="2147484065" r:id="rId6"/>
    <p:sldLayoutId id="2147484066" r:id="rId7"/>
    <p:sldLayoutId id="2147484067" r:id="rId8"/>
    <p:sldLayoutId id="2147484068" r:id="rId9"/>
    <p:sldLayoutId id="2147484069" r:id="rId10"/>
    <p:sldLayoutId id="214748407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D4DA8E-BF1E-4F50-981B-7607AA0B8F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7D31E6-8490-4DB0-AEDB-7275FB48F4D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992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8" r:id="rId1"/>
    <p:sldLayoutId id="2147484109" r:id="rId2"/>
    <p:sldLayoutId id="2147484110" r:id="rId3"/>
    <p:sldLayoutId id="2147484111" r:id="rId4"/>
    <p:sldLayoutId id="2147484112" r:id="rId5"/>
    <p:sldLayoutId id="2147484113" r:id="rId6"/>
    <p:sldLayoutId id="2147484114" r:id="rId7"/>
    <p:sldLayoutId id="2147484115" r:id="rId8"/>
    <p:sldLayoutId id="2147484116" r:id="rId9"/>
    <p:sldLayoutId id="2147484117" r:id="rId10"/>
    <p:sldLayoutId id="214748411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66F53-057C-4C23-BEDF-238F789C3C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DB7EDA-7AFF-4BAC-8C1E-3210C514DB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1824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8E767C-0CE5-43B7-A806-C6B23F19A3E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E9A75-03CA-4931-9F73-FAE7C15C38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6910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8E767C-0CE5-43B7-A806-C6B23F19A3E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E9A75-03CA-4931-9F73-FAE7C15C387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3909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A5F2856-2615-4C81-BF28-0709C4CAFAD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193207E-6360-41AC-B615-66DA1E666ED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499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ransition spd="med">
    <p:wipe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eorgi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eorgi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eorgi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eorgia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A9DAFF6-E976-4B24-A71D-5E566AA66535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123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  <p:sldLayoutId id="2147483840" r:id="rId12"/>
    <p:sldLayoutId id="2147483841" r:id="rId13"/>
  </p:sldLayoutIdLst>
  <p:transition spd="slow">
    <p:diamond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6165F1D-2C90-4421-8478-30B5FF56501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DCA34D3-D017-44F9-80A9-0C285971A88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6465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6" r:id="rId1"/>
    <p:sldLayoutId id="2147483977" r:id="rId2"/>
    <p:sldLayoutId id="2147483978" r:id="rId3"/>
    <p:sldLayoutId id="2147483979" r:id="rId4"/>
    <p:sldLayoutId id="2147483980" r:id="rId5"/>
    <p:sldLayoutId id="2147483981" r:id="rId6"/>
    <p:sldLayoutId id="2147483982" r:id="rId7"/>
    <p:sldLayoutId id="2147483983" r:id="rId8"/>
    <p:sldLayoutId id="2147483984" r:id="rId9"/>
    <p:sldLayoutId id="2147483985" r:id="rId10"/>
    <p:sldLayoutId id="2147483986" r:id="rId11"/>
  </p:sldLayoutIdLst>
  <p:transition spd="med">
    <p:wipe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eorgi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eorgi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eorgi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eorgia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6165F1D-2C90-4421-8478-30B5FF56501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DCA34D3-D017-44F9-80A9-0C285971A88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398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8" r:id="rId1"/>
    <p:sldLayoutId id="2147483989" r:id="rId2"/>
    <p:sldLayoutId id="2147483990" r:id="rId3"/>
    <p:sldLayoutId id="2147483991" r:id="rId4"/>
    <p:sldLayoutId id="2147483992" r:id="rId5"/>
    <p:sldLayoutId id="2147483993" r:id="rId6"/>
    <p:sldLayoutId id="2147483994" r:id="rId7"/>
    <p:sldLayoutId id="2147483995" r:id="rId8"/>
    <p:sldLayoutId id="2147483996" r:id="rId9"/>
    <p:sldLayoutId id="2147483997" r:id="rId10"/>
    <p:sldLayoutId id="2147483998" r:id="rId11"/>
  </p:sldLayoutIdLst>
  <p:transition spd="med">
    <p:wipe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eorgi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eorgi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eorgi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eorgia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6165F1D-2C90-4421-8478-30B5FF56501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12.06.2021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DCA34D3-D017-44F9-80A9-0C285971A88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8085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0" r:id="rId1"/>
    <p:sldLayoutId id="2147484001" r:id="rId2"/>
    <p:sldLayoutId id="2147484002" r:id="rId3"/>
    <p:sldLayoutId id="2147484003" r:id="rId4"/>
    <p:sldLayoutId id="2147484004" r:id="rId5"/>
    <p:sldLayoutId id="2147484005" r:id="rId6"/>
    <p:sldLayoutId id="2147484006" r:id="rId7"/>
    <p:sldLayoutId id="2147484007" r:id="rId8"/>
    <p:sldLayoutId id="2147484008" r:id="rId9"/>
    <p:sldLayoutId id="2147484009" r:id="rId10"/>
    <p:sldLayoutId id="2147484010" r:id="rId11"/>
  </p:sldLayoutIdLst>
  <p:transition spd="med">
    <p:wipe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eorgi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eorgi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eorgi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eorgia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0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0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0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9.xml"/><Relationship Id="rId4" Type="http://schemas.openxmlformats.org/officeDocument/2006/relationships/image" Target="../media/image53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hyperlink" Target="https://portalobrazovaniya.ru/" TargetMode="External"/><Relationship Id="rId7" Type="http://schemas.openxmlformats.org/officeDocument/2006/relationships/image" Target="../media/image56.jpeg"/><Relationship Id="rId2" Type="http://schemas.openxmlformats.org/officeDocument/2006/relationships/hyperlink" Target="http://econf.rae.ru/article/" TargetMode="External"/><Relationship Id="rId1" Type="http://schemas.openxmlformats.org/officeDocument/2006/relationships/slideLayout" Target="../slideLayouts/slideLayout70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10" Type="http://schemas.openxmlformats.org/officeDocument/2006/relationships/image" Target="../media/image59.jpeg"/><Relationship Id="rId4" Type="http://schemas.openxmlformats.org/officeDocument/2006/relationships/hyperlink" Target="http://novoedrevo.ru/" TargetMode="External"/><Relationship Id="rId9" Type="http://schemas.openxmlformats.org/officeDocument/2006/relationships/image" Target="../media/image58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61.jpeg"/><Relationship Id="rId7" Type="http://schemas.openxmlformats.org/officeDocument/2006/relationships/image" Target="../media/image65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81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0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eg"/><Relationship Id="rId3" Type="http://schemas.openxmlformats.org/officeDocument/2006/relationships/image" Target="../media/image72.jpeg"/><Relationship Id="rId7" Type="http://schemas.openxmlformats.org/officeDocument/2006/relationships/image" Target="../media/image76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14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Relationship Id="rId9" Type="http://schemas.openxmlformats.org/officeDocument/2006/relationships/image" Target="../media/image78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9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СВЕТА\ЗАГРУЗКИ\фоны для презинтаций\listy-bumagi-a4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71744" y="-23216"/>
            <a:ext cx="9215744" cy="6881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07504" y="188641"/>
            <a:ext cx="9036496" cy="3024335"/>
          </a:xfrm>
        </p:spPr>
        <p:txBody>
          <a:bodyPr/>
          <a:lstStyle/>
          <a:p>
            <a:r>
              <a:rPr lang="ru-RU" sz="6600" dirty="0" smtClean="0">
                <a:solidFill>
                  <a:srgbClr val="C0000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Портфолио педагога</a:t>
            </a:r>
            <a:endParaRPr lang="ru-RU" sz="6600" dirty="0">
              <a:solidFill>
                <a:srgbClr val="C00000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type="subTitle" idx="1"/>
          </p:nvPr>
        </p:nvSpPr>
        <p:spPr>
          <a:xfrm>
            <a:off x="1835696" y="2852936"/>
            <a:ext cx="5400600" cy="3528392"/>
          </a:xfrm>
        </p:spPr>
        <p:txBody>
          <a:bodyPr>
            <a:normAutofit/>
          </a:bodyPr>
          <a:lstStyle/>
          <a:p>
            <a:pPr lvl="0" algn="l">
              <a:spcBef>
                <a:spcPts val="0"/>
              </a:spcBef>
            </a:pPr>
            <a:r>
              <a:rPr lang="ru-RU" sz="4000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Иванищева Светлана </a:t>
            </a:r>
            <a:r>
              <a:rPr lang="ru-RU" sz="4000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Евгеньевна </a:t>
            </a:r>
            <a:r>
              <a:rPr lang="ru-RU" sz="54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spc="50" dirty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spc="50" dirty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дополнительного образования</a:t>
            </a:r>
          </a:p>
          <a:p>
            <a:pPr lvl="0" algn="l">
              <a:spcBef>
                <a:spcPts val="0"/>
              </a:spcBef>
            </a:pPr>
            <a:r>
              <a:rPr lang="ru-RU" sz="2400" spc="50" dirty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МАУ ДО «СЮТ»</a:t>
            </a:r>
          </a:p>
          <a:p>
            <a:pPr lvl="0" algn="l"/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высшая квалификационная категории </a:t>
            </a:r>
          </a:p>
          <a:p>
            <a:pPr lvl="0" algn="l"/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педагогический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стаж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лет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2441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5292080" cy="1844825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prstClr val="black"/>
                </a:solidFill>
                <a:latin typeface="Times New Roman"/>
                <a:ea typeface="Times New Roman"/>
              </a:rPr>
              <a:t>Третий год подряд мои обучающиеся обладатели муниципальной премии «Познание. Творчество. Успех» 2017-2019 гг</a:t>
            </a:r>
            <a:r>
              <a:rPr lang="ru-RU" sz="2000" dirty="0" smtClean="0">
                <a:solidFill>
                  <a:prstClr val="black"/>
                </a:solidFill>
                <a:latin typeface="Times New Roman"/>
                <a:ea typeface="Times New Roman"/>
              </a:rPr>
              <a:t>.. </a:t>
            </a: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6016" y="5013176"/>
            <a:ext cx="4236114" cy="1412774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prstClr val="black"/>
                </a:solidFill>
                <a:latin typeface="Times New Roman"/>
                <a:ea typeface="Times New Roman"/>
                <a:cs typeface="+mj-cs"/>
              </a:rPr>
              <a:t>Имена </a:t>
            </a:r>
            <a:r>
              <a:rPr lang="ru-RU" sz="2000" dirty="0" err="1" smtClean="0">
                <a:solidFill>
                  <a:prstClr val="black"/>
                </a:solidFill>
                <a:latin typeface="Times New Roman"/>
                <a:ea typeface="Times New Roman"/>
                <a:cs typeface="+mj-cs"/>
              </a:rPr>
              <a:t>Ошурковой</a:t>
            </a:r>
            <a:r>
              <a:rPr lang="ru-RU" sz="2000" dirty="0" smtClean="0">
                <a:solidFill>
                  <a:prstClr val="black"/>
                </a:solidFill>
                <a:latin typeface="Times New Roman"/>
                <a:ea typeface="Times New Roman"/>
                <a:cs typeface="+mj-cs"/>
              </a:rPr>
              <a:t> Дианы и Бобриковой Виктории занесены в </a:t>
            </a:r>
            <a:r>
              <a:rPr lang="ru-RU" sz="2000" dirty="0">
                <a:solidFill>
                  <a:prstClr val="black"/>
                </a:solidFill>
                <a:latin typeface="Times New Roman"/>
                <a:ea typeface="Times New Roman"/>
                <a:cs typeface="+mj-cs"/>
              </a:rPr>
              <a:t>«Энциклопедию детских </a:t>
            </a:r>
            <a:r>
              <a:rPr lang="ru-RU" sz="2000" dirty="0" smtClean="0">
                <a:solidFill>
                  <a:prstClr val="black"/>
                </a:solidFill>
                <a:latin typeface="Times New Roman"/>
                <a:ea typeface="Times New Roman"/>
                <a:cs typeface="+mj-cs"/>
              </a:rPr>
              <a:t>достижений», 2019 </a:t>
            </a:r>
            <a:r>
              <a:rPr lang="ru-RU" sz="2000" dirty="0">
                <a:solidFill>
                  <a:prstClr val="black"/>
                </a:solidFill>
                <a:latin typeface="Times New Roman"/>
                <a:ea typeface="Times New Roman"/>
                <a:cs typeface="+mj-cs"/>
              </a:rPr>
              <a:t>г</a:t>
            </a:r>
            <a:r>
              <a:rPr lang="ru-RU" sz="2000" dirty="0" smtClean="0">
                <a:solidFill>
                  <a:prstClr val="black"/>
                </a:solidFill>
                <a:latin typeface="Times New Roman"/>
                <a:ea typeface="Times New Roman"/>
                <a:cs typeface="+mj-cs"/>
              </a:rPr>
              <a:t>.</a:t>
            </a:r>
            <a:endParaRPr lang="ru-RU" sz="2000" dirty="0"/>
          </a:p>
        </p:txBody>
      </p:sp>
      <p:pic>
        <p:nvPicPr>
          <p:cNvPr id="13314" name="Picture 2" descr="D:\СВЕТА\ФОТОГРАФИИ ВИДЕО\СОБЫТИЯ по годам\СОБЫТИЯ 2018 - 2019\Познание . Творчество .Успех 2018\Победители - Познание. Творчество. Успех- 2018\лучшая _MG_1405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9552" y="1483711"/>
            <a:ext cx="3960440" cy="5136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D:\СВЕТА\ФОТОГРАФИИ ВИДЕО\СОБЫТИЯ по годам\СОБЫТИЯ 2019 - 2020\Энцыклопедия, статья\_MG_3368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44440" y="332656"/>
            <a:ext cx="3807690" cy="4397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9177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prstClr val="black"/>
                </a:solidFill>
                <a:latin typeface="Times New Roman"/>
                <a:ea typeface="Times New Roman"/>
              </a:rPr>
              <a:t>В мае 2020 года Екатерина </a:t>
            </a:r>
            <a:r>
              <a:rPr lang="ru-RU" sz="2000" dirty="0" err="1" smtClean="0">
                <a:solidFill>
                  <a:prstClr val="black"/>
                </a:solidFill>
                <a:latin typeface="Times New Roman"/>
                <a:ea typeface="Times New Roman"/>
              </a:rPr>
              <a:t>Валимухаметова</a:t>
            </a:r>
            <a:r>
              <a:rPr lang="ru-RU" sz="2000" dirty="0" smtClean="0">
                <a:solidFill>
                  <a:prstClr val="black"/>
                </a:solidFill>
                <a:latin typeface="Times New Roman"/>
                <a:ea typeface="Times New Roman"/>
              </a:rPr>
              <a:t> стала победителем </a:t>
            </a:r>
            <a:br>
              <a:rPr lang="ru-RU" sz="2000" dirty="0" smtClean="0">
                <a:solidFill>
                  <a:prstClr val="black"/>
                </a:solidFill>
                <a:latin typeface="Times New Roman"/>
                <a:ea typeface="Times New Roman"/>
              </a:rPr>
            </a:br>
            <a:r>
              <a:rPr lang="ru-RU" sz="2000" dirty="0" smtClean="0">
                <a:solidFill>
                  <a:prstClr val="black"/>
                </a:solidFill>
                <a:latin typeface="Times New Roman"/>
                <a:ea typeface="Times New Roman"/>
              </a:rPr>
              <a:t>конкурса на награждение  Молодежной премией </a:t>
            </a:r>
            <a:br>
              <a:rPr lang="ru-RU" sz="2000" dirty="0" smtClean="0">
                <a:solidFill>
                  <a:prstClr val="black"/>
                </a:solidFill>
                <a:latin typeface="Times New Roman"/>
                <a:ea typeface="Times New Roman"/>
              </a:rPr>
            </a:br>
            <a:r>
              <a:rPr lang="ru-RU" sz="2000" dirty="0" smtClean="0">
                <a:solidFill>
                  <a:prstClr val="black"/>
                </a:solidFill>
                <a:latin typeface="Times New Roman"/>
                <a:ea typeface="Times New Roman"/>
              </a:rPr>
              <a:t>Главы </a:t>
            </a:r>
            <a:r>
              <a:rPr lang="ru-RU" sz="2000" dirty="0" err="1" smtClean="0">
                <a:solidFill>
                  <a:prstClr val="black"/>
                </a:solidFill>
                <a:latin typeface="Times New Roman"/>
                <a:ea typeface="Times New Roman"/>
              </a:rPr>
              <a:t>Новоуральского</a:t>
            </a:r>
            <a:r>
              <a:rPr lang="ru-RU" sz="2000" dirty="0" smtClean="0">
                <a:solidFill>
                  <a:prstClr val="black"/>
                </a:solidFill>
                <a:latin typeface="Times New Roman"/>
                <a:ea typeface="Times New Roman"/>
              </a:rPr>
              <a:t> городского округа</a:t>
            </a:r>
            <a:endParaRPr lang="ru-RU" sz="2000" dirty="0"/>
          </a:p>
        </p:txBody>
      </p:sp>
      <p:pic>
        <p:nvPicPr>
          <p:cNvPr id="4098" name="Picture 2" descr="C:\Users\Светлана\Desktop\дипломы\FsXzdykHdGI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7733" y="1628800"/>
            <a:ext cx="8734747" cy="50055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6336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tx2">
                <a:lumMod val="20000"/>
                <a:lumOff val="80000"/>
              </a:schemeClr>
            </a:gs>
            <a:gs pos="64999">
              <a:srgbClr val="F0EBD5"/>
            </a:gs>
            <a:gs pos="100000">
              <a:srgbClr val="D1C39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72810" y="332656"/>
            <a:ext cx="4947662" cy="6264696"/>
          </a:xfrm>
        </p:spPr>
        <p:txBody>
          <a:bodyPr>
            <a:normAutofit/>
          </a:bodyPr>
          <a:lstStyle/>
          <a:p>
            <a:pPr>
              <a:spcBef>
                <a:spcPct val="20000"/>
              </a:spcBef>
            </a:pP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Благотворительные акции :</a:t>
            </a:r>
            <a:b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Корзина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добра» </a:t>
            </a:r>
            <a:b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Верхотурье, 2018 г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Тюмень,  2019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г., </a:t>
            </a:r>
            <a:b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«Подарок ветерану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«В защиту Ели»</a:t>
            </a:r>
            <a:b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Вырученные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 продажи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деньги перечислены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фонд помощи детям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в детских домах, а к Дню победы ветераны получили подарки сделанные своими руками.</a:t>
            </a:r>
            <a:b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преддверии  Нового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года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ученики  объединения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раздавали жителям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города листовки  с призывом не рубить </a:t>
            </a:r>
            <a:b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«Зеленую красавицу»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3" name="Picture 3" descr="D:\ФОТОГРАФИИ ВИДЕО\СОБЫТИЯ\АКЦИЯ ПОДАРОК ВЕТЕРАНАМ 2013\P1110111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9875" y="188640"/>
            <a:ext cx="3672935" cy="3024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636567"/>
            <a:ext cx="4235526" cy="31705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9870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64999">
              <a:srgbClr val="F0EBD5"/>
            </a:gs>
            <a:gs pos="100000">
              <a:srgbClr val="D1C39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2" y="2132856"/>
            <a:ext cx="4352016" cy="1656184"/>
          </a:xfrm>
        </p:spPr>
        <p:txBody>
          <a:bodyPr/>
          <a:lstStyle/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массовой информации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1" y="188640"/>
            <a:ext cx="4352016" cy="1800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2106" y="4001616"/>
            <a:ext cx="6249055" cy="27077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C:\Users\Светлана\Desktop\00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548680"/>
            <a:ext cx="4330179" cy="33399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2262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74638"/>
            <a:ext cx="6984776" cy="1858218"/>
          </a:xfrm>
        </p:spPr>
        <p:txBody>
          <a:bodyPr>
            <a:no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ПОРТФОЛИО ОБЪЕДИНЕНИЯ</a:t>
            </a:r>
            <a:b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Содержание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  <a:b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988840"/>
            <a:ext cx="8507288" cy="4680520"/>
          </a:xfrm>
        </p:spPr>
        <p:txBody>
          <a:bodyPr>
            <a:normAutofit/>
          </a:bodyPr>
          <a:lstStyle/>
          <a:p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численный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коллектива;</a:t>
            </a:r>
          </a:p>
          <a:p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выставочная деятельность:</a:t>
            </a:r>
          </a:p>
          <a:p>
            <a:pPr marL="0" indent="0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городские выставки;</a:t>
            </a:r>
          </a:p>
          <a:p>
            <a:pPr marL="0" indent="0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областные выставки;</a:t>
            </a:r>
          </a:p>
          <a:p>
            <a:pPr marL="0" indent="0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всероссийские выставки;</a:t>
            </a:r>
          </a:p>
          <a:p>
            <a:pPr marL="0" indent="0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международные выставки;</a:t>
            </a:r>
          </a:p>
          <a:p>
            <a:pPr marL="0" indent="0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акции</a:t>
            </a:r>
          </a:p>
          <a:p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главное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событие года;</a:t>
            </a:r>
          </a:p>
          <a:p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вернисаж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учебный год</a:t>
            </a:r>
          </a:p>
          <a:p>
            <a:endParaRPr lang="ru-RU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94732" y="2571191"/>
            <a:ext cx="4320228" cy="324035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8875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404665"/>
            <a:ext cx="7918648" cy="1872207"/>
          </a:xfrm>
        </p:spPr>
        <p:txBody>
          <a:bodyPr>
            <a:normAutofit fontScale="90000"/>
          </a:bodyPr>
          <a:lstStyle/>
          <a:p>
            <a:r>
              <a:rPr lang="ru-RU" sz="7300" dirty="0" smtClean="0">
                <a:solidFill>
                  <a:schemeClr val="accent2">
                    <a:lumMod val="50000"/>
                  </a:schemeClr>
                </a:solidFill>
                <a:latin typeface="Adventure" panose="02000503020000020003" pitchFamily="2" charset="0"/>
              </a:rPr>
              <a:t>Наш Вернисаж </a:t>
            </a:r>
            <a:r>
              <a:rPr lang="ru-RU" sz="6600" dirty="0" smtClean="0">
                <a:solidFill>
                  <a:schemeClr val="accent2">
                    <a:lumMod val="50000"/>
                  </a:schemeClr>
                </a:solidFill>
                <a:latin typeface="Adventure" panose="02000503020000020003" pitchFamily="2" charset="0"/>
              </a:rPr>
              <a:t/>
            </a:r>
            <a:br>
              <a:rPr lang="ru-RU" sz="6600" dirty="0" smtClean="0">
                <a:solidFill>
                  <a:schemeClr val="accent2">
                    <a:lumMod val="50000"/>
                  </a:schemeClr>
                </a:solidFill>
                <a:latin typeface="Adventure" panose="02000503020000020003" pitchFamily="2" charset="0"/>
              </a:rPr>
            </a:br>
            <a:r>
              <a:rPr lang="ru-RU" sz="5300" dirty="0" smtClean="0">
                <a:solidFill>
                  <a:schemeClr val="accent2">
                    <a:lumMod val="50000"/>
                  </a:schemeClr>
                </a:solidFill>
                <a:latin typeface="Adventure" panose="02000503020000020003" pitchFamily="2" charset="0"/>
              </a:rPr>
              <a:t>за учебный год</a:t>
            </a:r>
            <a:endParaRPr lang="ru-RU" sz="5300" dirty="0">
              <a:solidFill>
                <a:schemeClr val="accent2">
                  <a:lumMod val="50000"/>
                </a:schemeClr>
              </a:solidFill>
              <a:latin typeface="Adventure" panose="02000503020000020003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348880"/>
            <a:ext cx="8064896" cy="4176464"/>
          </a:xfrm>
        </p:spPr>
        <p:txBody>
          <a:bodyPr>
            <a:norm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Категория </a:t>
            </a:r>
          </a:p>
          <a:p>
            <a:pPr algn="l"/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«МАСТЕР ЗОЛОТЫЕ РУКИ»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Категория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«МАСТЕР»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Категория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«ДЕБЮТ ГОДА»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Творческие союзы</a:t>
            </a:r>
            <a:endParaRPr lang="ru-RU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9456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FEFD1"/>
            </a:gs>
            <a:gs pos="40000">
              <a:srgbClr val="F0EBD5"/>
            </a:gs>
            <a:gs pos="98000">
              <a:srgbClr val="D1C39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1" y="274638"/>
            <a:ext cx="8737103" cy="1143000"/>
          </a:xfrm>
        </p:spPr>
        <p:txBody>
          <a:bodyPr/>
          <a:lstStyle/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Международное культурное взаимодействие, </a:t>
            </a:r>
            <a:b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фактор профессионального роста педагога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5907" y="3645024"/>
            <a:ext cx="4560708" cy="304095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1521" y="1506278"/>
            <a:ext cx="4029473" cy="3002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148064" y="1916832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Пекин (КИТАЙ)</a:t>
            </a:r>
            <a:endParaRPr lang="ru-RU" sz="2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5229200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Вена (АВСТРИЯ)</a:t>
            </a:r>
            <a:endParaRPr lang="ru-RU" sz="2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5304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FEFD1"/>
            </a:gs>
            <a:gs pos="40000">
              <a:srgbClr val="F0EBD5"/>
            </a:gs>
            <a:gs pos="98000">
              <a:srgbClr val="D1C39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24864" y="274638"/>
            <a:ext cx="5267614" cy="2362274"/>
          </a:xfrm>
        </p:spPr>
        <p:txBody>
          <a:bodyPr/>
          <a:lstStyle/>
          <a:p>
            <a:pPr algn="l"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образовательная школа г. Пекин (КИТАЙ)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Вольдорфская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школа, г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Вена (АВСТРИЯ)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Гимназия «Самоцветы»,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Вена (АВСТРИЯ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b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3" y="188640"/>
            <a:ext cx="3266529" cy="43594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24864" y="2780927"/>
            <a:ext cx="5267615" cy="3950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1657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764704"/>
            <a:ext cx="4474840" cy="1728192"/>
          </a:xfrm>
        </p:spPr>
        <p:txBody>
          <a:bodyPr/>
          <a:lstStyle/>
          <a:p>
            <a:pPr algn="l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ЧОУ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"Лицей "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Надежда, г. Москва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Школа № 63 -  самая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большая 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г. Тюмень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188640"/>
            <a:ext cx="4002087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2708920"/>
            <a:ext cx="6815403" cy="38336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5482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tx2">
                <a:lumMod val="20000"/>
                <a:lumOff val="80000"/>
              </a:schemeClr>
            </a:gs>
            <a:gs pos="64999">
              <a:srgbClr val="F0EBD5"/>
            </a:gs>
            <a:gs pos="100000">
              <a:srgbClr val="D1C39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6461" y="127648"/>
            <a:ext cx="6678220" cy="890636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alt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Вклад в педагогическую </a:t>
            </a:r>
            <a:r>
              <a:rPr lang="ru-RU" alt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практику: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81568" y="908720"/>
            <a:ext cx="6882920" cy="2307483"/>
          </a:xfrm>
        </p:spPr>
        <p:txBody>
          <a:bodyPr/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победитель заочного этапа конкурса на соискание премий Губернатора Свердловской области педагогическим работникам в 2017 году,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г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Екатеринбург, 2017 г.;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победитель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областного конкурса образовательных проектов в области декоративно – прикладного творчества «Открывая двери Уральских кладовых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Екатеринбург, 2019 г., 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победитель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областного  конкурса  образовательных проектов в области декоративно – прикладного творчества в рамках форума "Творчество, которое объединяет",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Екатеринбург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2020 г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D:\СВЕТА\ЗАГРУЗКИ\награды\2019 - 2020\награды педагога\001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7600" y="4427345"/>
            <a:ext cx="1260000" cy="17915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:\СВЕТА\ЗАГРУЗКИ\награды\2019 - 2020\награды педагога\129015.jpe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645" y="127647"/>
            <a:ext cx="1260000" cy="1781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D:\СВЕТА\ЗАГРУЗКИ\награды\2018 - 2019\Награды педагога\Иванищева С.Е.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637500">
            <a:off x="831152" y="311779"/>
            <a:ext cx="1260000" cy="1792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D:\СВЕТА\ЗАГРУЗКИ\награды\2017 - 2018\награды педагога\001 (4)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802" y="2204864"/>
            <a:ext cx="1260000" cy="17746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D:\СВЕТА\ФОТОГРАФИИ ВИДЕО\СОБЫТИЯ по годам\СОБЫТИЯ 2017 - 2018\Конкурс на сооискание премий Губернатора\IMG_2492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9912" y="3278528"/>
            <a:ext cx="5224769" cy="3483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СВЕТА\ЗАГРУЗКИ\награды\2019 - 2020\награды педагога\6694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93045">
            <a:off x="634558" y="2434379"/>
            <a:ext cx="1260000" cy="17817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D:\СВЕТА\ЗАГРУЗКИ\награды\2017 - 2018\награды педагога\001 (2).jpg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826706">
            <a:off x="1074774" y="3719548"/>
            <a:ext cx="2013589" cy="28630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9241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40000"/>
                <a:satMod val="350000"/>
              </a:schemeClr>
            </a:gs>
            <a:gs pos="64000">
              <a:schemeClr val="bg1">
                <a:tint val="45000"/>
                <a:shade val="99000"/>
                <a:satMod val="350000"/>
              </a:schemeClr>
            </a:gs>
            <a:gs pos="100000">
              <a:schemeClr val="bg1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7" name="Picture 11" descr="https://us.123rf.com/450wm/yattaa/yattaa1603/yattaa160300047/54035678-blank-notebook-with-pencil-red-pencil-and-eraser-on-white-background-.jpg?ver=6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4000" cy="688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218"/>
          </a:xfrm>
        </p:spPr>
        <p:txBody>
          <a:bodyPr/>
          <a:lstStyle/>
          <a:p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функциональные </a:t>
            </a:r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 деятельности: </a:t>
            </a: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44824"/>
            <a:ext cx="7643192" cy="4281339"/>
          </a:xfrm>
        </p:spPr>
        <p:txBody>
          <a:bodyPr/>
          <a:lstStyle/>
          <a:p>
            <a:pPr lvl="0" algn="just">
              <a:spcAft>
                <a:spcPts val="0"/>
              </a:spcAft>
              <a:buFont typeface="Times New Roman"/>
              <a:buChar char="-"/>
              <a:tabLst>
                <a:tab pos="630555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>о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рганизация учебно -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>воспитательного процесса, руководство, контроль и корректировка его 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развития; </a:t>
            </a:r>
          </a:p>
          <a:p>
            <a:pPr lvl="0" algn="just">
              <a:spcAft>
                <a:spcPts val="0"/>
              </a:spcAft>
              <a:buFont typeface="Times New Roman"/>
              <a:buChar char="-"/>
              <a:tabLst>
                <a:tab pos="630555" algn="l"/>
              </a:tabLst>
            </a:pPr>
            <a:r>
              <a:rPr lang="ru-RU" sz="2400" dirty="0" smtClean="0">
                <a:latin typeface="Times New Roman"/>
                <a:ea typeface="Times New Roman"/>
              </a:rPr>
              <a:t>повышение профессионального  </a:t>
            </a:r>
            <a:r>
              <a:rPr lang="ru-RU" sz="2400" dirty="0">
                <a:latin typeface="Times New Roman"/>
                <a:ea typeface="Times New Roman"/>
              </a:rPr>
              <a:t>педагогического уровня;</a:t>
            </a:r>
          </a:p>
          <a:p>
            <a:pPr lvl="0" algn="just">
              <a:spcAft>
                <a:spcPts val="0"/>
              </a:spcAft>
              <a:buFont typeface="Times New Roman"/>
              <a:buChar char="-"/>
              <a:tabLst>
                <a:tab pos="630555" algn="l"/>
                <a:tab pos="900430" algn="l"/>
              </a:tabLst>
            </a:pPr>
            <a:r>
              <a:rPr lang="ru-RU" sz="2400" dirty="0">
                <a:latin typeface="Times New Roman"/>
                <a:ea typeface="Times New Roman"/>
              </a:rPr>
              <a:t>совершенствование методического обеспечения </a:t>
            </a:r>
            <a:r>
              <a:rPr lang="ru-RU" sz="2400" dirty="0" smtClean="0">
                <a:latin typeface="Times New Roman"/>
                <a:ea typeface="Times New Roman"/>
              </a:rPr>
              <a:t>реализуемой дополнительной общеобразовательной программы;</a:t>
            </a:r>
            <a:endParaRPr lang="ru-RU" sz="2400" dirty="0">
              <a:latin typeface="Times New Roman"/>
              <a:ea typeface="Times New Roman"/>
            </a:endParaRPr>
          </a:p>
          <a:p>
            <a:pPr lvl="0" algn="just">
              <a:spcAft>
                <a:spcPts val="0"/>
              </a:spcAft>
              <a:buFont typeface="Times New Roman"/>
              <a:buChar char="-"/>
              <a:tabLst>
                <a:tab pos="630555" algn="l"/>
                <a:tab pos="900430" algn="l"/>
              </a:tabLst>
            </a:pPr>
            <a:r>
              <a:rPr lang="ru-RU" sz="2400" dirty="0" smtClean="0">
                <a:latin typeface="Times New Roman"/>
                <a:ea typeface="Times New Roman"/>
              </a:rPr>
              <a:t>представление результатов деятельности педагогическому сообществу через участие в конкурсах, выставках и иных </a:t>
            </a:r>
            <a:r>
              <a:rPr lang="ru-RU" sz="2400" dirty="0">
                <a:latin typeface="Times New Roman"/>
                <a:ea typeface="Times New Roman"/>
              </a:rPr>
              <a:t>формах. </a:t>
            </a:r>
            <a:endParaRPr lang="ru-RU" sz="2400" dirty="0" smtClean="0">
              <a:latin typeface="Times New Roman"/>
              <a:ea typeface="Times New Roman"/>
            </a:endParaRP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32230660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tx2">
                <a:lumMod val="20000"/>
                <a:lumOff val="80000"/>
              </a:schemeClr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lvl="0" indent="-342900">
              <a:lnSpc>
                <a:spcPct val="150000"/>
              </a:lnSpc>
              <a:spcBef>
                <a:spcPct val="20000"/>
              </a:spcBef>
              <a:spcAft>
                <a:spcPts val="1000"/>
              </a:spcAft>
            </a:pPr>
            <a:r>
              <a:rPr lang="ru-RU" sz="3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М</a:t>
            </a:r>
            <a:r>
              <a:rPr lang="ru-RU" sz="32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астер </a:t>
            </a:r>
            <a:r>
              <a:rPr lang="ru-RU" sz="3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– классы:</a:t>
            </a:r>
            <a:br>
              <a:rPr lang="ru-RU" sz="3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</a:b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7704" y="776224"/>
            <a:ext cx="4901020" cy="2796793"/>
          </a:xfrm>
        </p:spPr>
        <p:txBody>
          <a:bodyPr/>
          <a:lstStyle/>
          <a:p>
            <a:pPr>
              <a:buFontTx/>
              <a:buChar char="-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Полярная сова по мотивам гжельской росписи», г. Вена, 2019 г.;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Моделирование из бросового материала», г. Вена, 2019 г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.;</a:t>
            </a:r>
          </a:p>
          <a:p>
            <a:pPr>
              <a:buFontTx/>
              <a:buChar char="-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Веселые собачки», г. Пекин, 2018 г.;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Цветы из бисера и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паеток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г. Москва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2015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г.;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Шляпа «Весна». Конструирование из бумаги», г. Тюмень, 2019 г. </a:t>
            </a:r>
          </a:p>
        </p:txBody>
      </p:sp>
      <p:pic>
        <p:nvPicPr>
          <p:cNvPr id="8196" name="Picture 4" descr="D:\СВЕТА\ЗАГРУЗКИ\награды\2018 - 2019\Награды педагога\007 - копия (4)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512" y="1412776"/>
            <a:ext cx="1656000" cy="11718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D:\СВЕТА\ЗАГРУЗКИ\награды\2017 - 2018\награды педагога\IMG_1723 (2)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5612" y="3907679"/>
            <a:ext cx="4212000" cy="280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7" descr="D:\СВЕТА\ЗАГРУЗКИ\награды\2017 - 2018\награды педагога\007 (2)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512" y="188644"/>
            <a:ext cx="1656000" cy="11751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D:\СВЕТА\ЗАГРУЗКИ\награды\2018 - 2019\Награды педагога\МК ВЕНА - Совы\19-05-04-12-17-22-03570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45228" y="3905672"/>
            <a:ext cx="4212000" cy="28100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D:\СВЕТА\ЗАГРУЗКИ\награды\2018 - 2019\Награды педагога\007 - копия (3)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512" y="2636912"/>
            <a:ext cx="1656000" cy="11718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СВЕТА\ЗАГРУЗКИ\награды\2015 - 2016\награды педагога\МК В школе Надежда\15-10-31-15-44-53-4094.jpg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32240" y="473945"/>
            <a:ext cx="2118946" cy="3049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6382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tx2">
                <a:lumMod val="20000"/>
                <a:lumOff val="80000"/>
              </a:schemeClr>
            </a:gs>
            <a:gs pos="64999">
              <a:srgbClr val="F0EBD5"/>
            </a:gs>
            <a:gs pos="100000">
              <a:srgbClr val="D1C39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7" y="312900"/>
            <a:ext cx="3937015" cy="2324012"/>
          </a:xfrm>
        </p:spPr>
        <p:txBody>
          <a:bodyPr/>
          <a:lstStyle/>
          <a:p>
            <a:pPr algn="l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«Искусственная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флористика из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фоамирана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г. Верхотурье, 2018 г. 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«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декоративной графики», г. Екатеринбург, 2017 г.;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«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Преобразование листа бумаги в объемное изделие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г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Екатеринбург,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2017г.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«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Веселые пингвины» моделирование из бумаги 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картона,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ЦПКИО, 2019 г. 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47750" y="2852936"/>
            <a:ext cx="3227839" cy="38058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8144" y="312900"/>
            <a:ext cx="3120479" cy="23435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0611" y="2834352"/>
            <a:ext cx="2880320" cy="3836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618" y="312900"/>
            <a:ext cx="1464610" cy="20794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27497" y="2844686"/>
            <a:ext cx="2180608" cy="15445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039136">
            <a:off x="3088087" y="4573571"/>
            <a:ext cx="1435943" cy="2030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 descr="D:\СВЕТА\ЗАГРУЗКИ\награды\2018 - 2019\Награды педагога\001 (8).jpg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339418">
            <a:off x="4381511" y="4532698"/>
            <a:ext cx="1447470" cy="20506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4570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tx2">
                <a:lumMod val="20000"/>
                <a:lumOff val="80000"/>
              </a:schemeClr>
            </a:gs>
            <a:gs pos="64999">
              <a:srgbClr val="F0EBD5"/>
            </a:gs>
            <a:gs pos="100000">
              <a:srgbClr val="D1C39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07704" y="1412776"/>
            <a:ext cx="7056784" cy="1656184"/>
          </a:xfrm>
        </p:spPr>
        <p:txBody>
          <a:bodyPr/>
          <a:lstStyle/>
          <a:p>
            <a:pPr lvl="0" algn="l">
              <a:spcBef>
                <a:spcPct val="20000"/>
              </a:spcBef>
              <a:spcAft>
                <a:spcPts val="0"/>
              </a:spcAft>
            </a:pPr>
            <a:r>
              <a:rPr lang="ru-RU" sz="1600" dirty="0" smtClean="0">
                <a:latin typeface="Times New Roman"/>
                <a:ea typeface="Times New Roman"/>
                <a:cs typeface="+mn-cs"/>
              </a:rPr>
              <a:t>- Международная </a:t>
            </a:r>
            <a:r>
              <a:rPr lang="ru-RU" sz="1600" dirty="0">
                <a:latin typeface="Times New Roman"/>
                <a:ea typeface="Times New Roman"/>
                <a:cs typeface="+mn-cs"/>
              </a:rPr>
              <a:t>конференция «Педагогика сотрудничества в обучении детей художественному творчеству</a:t>
            </a:r>
            <a:r>
              <a:rPr lang="ru-RU" sz="1600" dirty="0" smtClean="0">
                <a:latin typeface="Times New Roman"/>
                <a:ea typeface="Times New Roman"/>
                <a:cs typeface="+mn-cs"/>
              </a:rPr>
              <a:t>», г. </a:t>
            </a:r>
            <a:r>
              <a:rPr lang="ru-RU" sz="1600" dirty="0">
                <a:latin typeface="Times New Roman"/>
                <a:ea typeface="Times New Roman"/>
                <a:cs typeface="+mn-cs"/>
              </a:rPr>
              <a:t>Москва 2015 </a:t>
            </a:r>
            <a:r>
              <a:rPr lang="ru-RU" sz="1600" dirty="0" smtClean="0">
                <a:latin typeface="Times New Roman"/>
                <a:ea typeface="Times New Roman"/>
                <a:cs typeface="+mn-cs"/>
              </a:rPr>
              <a:t>г.;</a:t>
            </a:r>
            <a:r>
              <a:rPr lang="ru-RU" sz="1400" dirty="0">
                <a:latin typeface="Times New Roman"/>
                <a:ea typeface="Times New Roman"/>
                <a:cs typeface="+mn-cs"/>
              </a:rPr>
              <a:t> </a:t>
            </a:r>
            <a:r>
              <a:rPr lang="ru-RU" sz="1400" dirty="0" smtClean="0">
                <a:latin typeface="Times New Roman"/>
                <a:ea typeface="Times New Roman"/>
                <a:cs typeface="+mn-cs"/>
              </a:rPr>
              <a:t>   </a:t>
            </a:r>
            <a:br>
              <a:rPr lang="ru-RU" sz="1400" dirty="0" smtClean="0">
                <a:latin typeface="Times New Roman"/>
                <a:ea typeface="Times New Roman"/>
                <a:cs typeface="+mn-cs"/>
              </a:rPr>
            </a:br>
            <a:r>
              <a:rPr lang="ru-RU" sz="1400" dirty="0" smtClean="0">
                <a:latin typeface="Times New Roman"/>
                <a:ea typeface="Times New Roman"/>
                <a:cs typeface="+mn-cs"/>
              </a:rPr>
              <a:t>- </a:t>
            </a:r>
            <a:r>
              <a:rPr lang="ru-RU" sz="1600" dirty="0" smtClean="0">
                <a:latin typeface="Times New Roman"/>
                <a:ea typeface="Times New Roman"/>
                <a:cs typeface="+mn-cs"/>
              </a:rPr>
              <a:t>Областной </a:t>
            </a:r>
            <a:r>
              <a:rPr lang="ru-RU" sz="1600" dirty="0">
                <a:latin typeface="Times New Roman"/>
                <a:ea typeface="Times New Roman"/>
                <a:cs typeface="+mn-cs"/>
              </a:rPr>
              <a:t>семинар «</a:t>
            </a:r>
            <a:r>
              <a:rPr lang="ru-RU" sz="1600" dirty="0" err="1" smtClean="0">
                <a:latin typeface="Times New Roman"/>
                <a:ea typeface="Times New Roman"/>
                <a:cs typeface="+mn-cs"/>
              </a:rPr>
              <a:t>Программно</a:t>
            </a:r>
            <a:r>
              <a:rPr lang="ru-RU" sz="1600" dirty="0" smtClean="0">
                <a:latin typeface="Times New Roman"/>
                <a:ea typeface="Times New Roman"/>
                <a:cs typeface="+mn-cs"/>
              </a:rPr>
              <a:t> </a:t>
            </a:r>
            <a:r>
              <a:rPr lang="ru-RU" sz="1600" dirty="0">
                <a:latin typeface="Times New Roman"/>
                <a:ea typeface="Times New Roman"/>
                <a:cs typeface="+mn-cs"/>
              </a:rPr>
              <a:t>- методическое обеспечение деятельности педагога дополнительного образования», </a:t>
            </a:r>
            <a:r>
              <a:rPr lang="ru-RU" sz="1600" dirty="0" smtClean="0">
                <a:latin typeface="Times New Roman"/>
                <a:ea typeface="Times New Roman"/>
                <a:cs typeface="+mn-cs"/>
              </a:rPr>
              <a:t>г. </a:t>
            </a:r>
            <a:r>
              <a:rPr lang="ru-RU" sz="1600" dirty="0">
                <a:latin typeface="Times New Roman"/>
                <a:ea typeface="Times New Roman"/>
                <a:cs typeface="+mn-cs"/>
              </a:rPr>
              <a:t>Екатеринбург, ГАОУ  ДО СО «Дворец молодежи», </a:t>
            </a:r>
            <a:r>
              <a:rPr lang="ru-RU" sz="1600" dirty="0" smtClean="0">
                <a:latin typeface="Times New Roman"/>
                <a:ea typeface="Times New Roman"/>
                <a:cs typeface="+mn-cs"/>
              </a:rPr>
              <a:t>2015 г</a:t>
            </a:r>
            <a:r>
              <a:rPr lang="ru-RU" sz="1600" dirty="0">
                <a:latin typeface="Times New Roman"/>
                <a:ea typeface="Times New Roman"/>
                <a:cs typeface="+mn-cs"/>
              </a:rPr>
              <a:t>.; </a:t>
            </a:r>
            <a:r>
              <a:rPr lang="ru-RU" sz="1400" dirty="0">
                <a:latin typeface="Times New Roman"/>
                <a:ea typeface="Times New Roman"/>
                <a:cs typeface="+mn-cs"/>
              </a:rPr>
              <a:t/>
            </a:r>
            <a:br>
              <a:rPr lang="ru-RU" sz="1400" dirty="0">
                <a:latin typeface="Times New Roman"/>
                <a:ea typeface="Times New Roman"/>
                <a:cs typeface="+mn-cs"/>
              </a:rPr>
            </a:br>
            <a:r>
              <a:rPr lang="ru-RU" sz="1400" dirty="0" smtClean="0">
                <a:latin typeface="Times New Roman"/>
                <a:ea typeface="Times New Roman"/>
                <a:cs typeface="+mn-cs"/>
              </a:rPr>
              <a:t>- </a:t>
            </a:r>
            <a:r>
              <a:rPr lang="ru-RU" sz="1600" dirty="0" smtClean="0">
                <a:latin typeface="Times New Roman"/>
                <a:ea typeface="Times New Roman"/>
                <a:cs typeface="+mn-cs"/>
              </a:rPr>
              <a:t>Областном  </a:t>
            </a:r>
            <a:r>
              <a:rPr lang="ru-RU" sz="1600" dirty="0">
                <a:latin typeface="Times New Roman"/>
                <a:ea typeface="Times New Roman"/>
                <a:cs typeface="+mn-cs"/>
              </a:rPr>
              <a:t>семинар -  практикум со Всероссийским участием «Творчество которое объединяет» г. Верхотурье, 2018 г.;</a:t>
            </a:r>
            <a:r>
              <a:rPr lang="ru-RU" sz="1400" dirty="0">
                <a:latin typeface="Times New Roman"/>
                <a:ea typeface="Times New Roman"/>
                <a:cs typeface="+mn-cs"/>
              </a:rPr>
              <a:t/>
            </a:r>
            <a:br>
              <a:rPr lang="ru-RU" sz="1400" dirty="0">
                <a:latin typeface="Times New Roman"/>
                <a:ea typeface="Times New Roman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type="subTitle" idx="1"/>
          </p:nvPr>
        </p:nvSpPr>
        <p:spPr>
          <a:xfrm>
            <a:off x="4788024" y="2924944"/>
            <a:ext cx="4176464" cy="3600400"/>
          </a:xfrm>
        </p:spPr>
        <p:txBody>
          <a:bodyPr/>
          <a:lstStyle/>
          <a:p>
            <a:pPr algn="l">
              <a:spcAft>
                <a:spcPts val="0"/>
              </a:spcAft>
            </a:pPr>
            <a:r>
              <a:rPr lang="ru-RU" sz="1400" dirty="0">
                <a:solidFill>
                  <a:schemeClr val="tx1"/>
                </a:solidFill>
                <a:latin typeface="Times New Roman"/>
                <a:ea typeface="Times New Roman"/>
                <a:cs typeface="+mj-cs"/>
              </a:rPr>
              <a:t>- </a:t>
            </a:r>
            <a:r>
              <a:rPr lang="ru-RU" sz="1600" dirty="0">
                <a:solidFill>
                  <a:schemeClr val="tx1"/>
                </a:solidFill>
                <a:latin typeface="Times New Roman"/>
                <a:ea typeface="Times New Roman"/>
                <a:cs typeface="+mj-cs"/>
              </a:rPr>
              <a:t>Международная конференция «Международное культурное взаимодействие как фактор профессионального роста педагога», </a:t>
            </a:r>
            <a:r>
              <a:rPr lang="ru-RU" sz="1600" dirty="0" smtClean="0">
                <a:solidFill>
                  <a:schemeClr val="tx1"/>
                </a:solidFill>
                <a:latin typeface="Times New Roman"/>
                <a:ea typeface="Times New Roman"/>
                <a:cs typeface="+mj-cs"/>
              </a:rPr>
              <a:t>г. Пекин</a:t>
            </a:r>
            <a:r>
              <a:rPr lang="ru-RU" sz="1600" dirty="0">
                <a:solidFill>
                  <a:schemeClr val="tx1"/>
                </a:solidFill>
                <a:latin typeface="Times New Roman"/>
                <a:ea typeface="Times New Roman"/>
                <a:cs typeface="+mj-cs"/>
              </a:rPr>
              <a:t>, </a:t>
            </a:r>
            <a:r>
              <a:rPr lang="ru-RU" sz="1600" dirty="0" smtClean="0">
                <a:solidFill>
                  <a:schemeClr val="tx1"/>
                </a:solidFill>
                <a:latin typeface="Times New Roman"/>
                <a:ea typeface="Times New Roman"/>
                <a:cs typeface="+mj-cs"/>
              </a:rPr>
              <a:t>2018 г</a:t>
            </a:r>
            <a:r>
              <a:rPr lang="ru-RU" sz="1600" dirty="0">
                <a:solidFill>
                  <a:schemeClr val="tx1"/>
                </a:solidFill>
                <a:latin typeface="Times New Roman"/>
                <a:ea typeface="Times New Roman"/>
                <a:cs typeface="+mj-cs"/>
              </a:rPr>
              <a:t>.;</a:t>
            </a:r>
            <a:r>
              <a:rPr lang="ru-RU" sz="1400" dirty="0">
                <a:solidFill>
                  <a:schemeClr val="tx1"/>
                </a:solidFill>
                <a:latin typeface="Times New Roman"/>
                <a:ea typeface="Times New Roman"/>
                <a:cs typeface="+mj-cs"/>
              </a:rPr>
              <a:t/>
            </a:r>
            <a:br>
              <a:rPr lang="ru-RU" sz="1400" dirty="0">
                <a:solidFill>
                  <a:schemeClr val="tx1"/>
                </a:solidFill>
                <a:latin typeface="Times New Roman"/>
                <a:ea typeface="Times New Roman"/>
                <a:cs typeface="+mj-cs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/>
                <a:ea typeface="Times New Roman"/>
              </a:rPr>
              <a:t>- Семинар </a:t>
            </a:r>
            <a:r>
              <a:rPr lang="ru-RU" sz="1600" dirty="0">
                <a:solidFill>
                  <a:schemeClr val="tx1"/>
                </a:solidFill>
                <a:latin typeface="Times New Roman"/>
                <a:ea typeface="Times New Roman"/>
              </a:rPr>
              <a:t>в рамках Международного образовательного фестиваля «Счастливые люди – счастливый мир» </a:t>
            </a:r>
            <a:r>
              <a:rPr lang="ru-RU" sz="1600" dirty="0" smtClean="0">
                <a:solidFill>
                  <a:schemeClr val="tx1"/>
                </a:solidFill>
                <a:latin typeface="Times New Roman"/>
                <a:ea typeface="Times New Roman"/>
              </a:rPr>
              <a:t>г</a:t>
            </a:r>
            <a:r>
              <a:rPr lang="ru-RU" sz="1600" dirty="0">
                <a:solidFill>
                  <a:schemeClr val="tx1"/>
                </a:solidFill>
                <a:latin typeface="Times New Roman"/>
                <a:ea typeface="Times New Roman"/>
              </a:rPr>
              <a:t>. Тюмень, 2019 </a:t>
            </a:r>
            <a:r>
              <a:rPr lang="ru-RU" sz="1600" dirty="0" smtClean="0">
                <a:solidFill>
                  <a:schemeClr val="tx1"/>
                </a:solidFill>
                <a:latin typeface="Times New Roman"/>
                <a:ea typeface="Times New Roman"/>
              </a:rPr>
              <a:t>г.</a:t>
            </a:r>
            <a:endParaRPr lang="ru-RU" sz="1400" dirty="0" smtClean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algn="l">
              <a:spcAft>
                <a:spcPts val="0"/>
              </a:spcAft>
            </a:pPr>
            <a:r>
              <a:rPr lang="ru-RU" sz="1600" dirty="0" smtClean="0">
                <a:solidFill>
                  <a:schemeClr val="tx1"/>
                </a:solidFill>
                <a:latin typeface="Times New Roman"/>
                <a:ea typeface="Times New Roman"/>
              </a:rPr>
              <a:t>- Международная </a:t>
            </a:r>
            <a:r>
              <a:rPr lang="ru-RU" sz="1600" dirty="0">
                <a:solidFill>
                  <a:schemeClr val="tx1"/>
                </a:solidFill>
                <a:latin typeface="Times New Roman"/>
                <a:ea typeface="Times New Roman"/>
              </a:rPr>
              <a:t>конференция «Международное культурное взаимодействие как фактор профессионального роста педагога.  Особенности системы образования Австрии», </a:t>
            </a:r>
            <a:r>
              <a:rPr lang="ru-RU" sz="1600" dirty="0" smtClean="0">
                <a:solidFill>
                  <a:schemeClr val="tx1"/>
                </a:solidFill>
                <a:latin typeface="Times New Roman"/>
                <a:ea typeface="Times New Roman"/>
              </a:rPr>
              <a:t>г. Вена</a:t>
            </a:r>
            <a:r>
              <a:rPr lang="ru-RU" sz="1600" dirty="0">
                <a:solidFill>
                  <a:schemeClr val="tx1"/>
                </a:solidFill>
                <a:latin typeface="Times New Roman"/>
                <a:ea typeface="Times New Roman"/>
              </a:rPr>
              <a:t>, </a:t>
            </a:r>
            <a:r>
              <a:rPr lang="ru-RU" sz="1600" dirty="0" smtClean="0">
                <a:solidFill>
                  <a:schemeClr val="tx1"/>
                </a:solidFill>
                <a:latin typeface="Times New Roman"/>
                <a:ea typeface="Times New Roman"/>
              </a:rPr>
              <a:t>2019 г.;</a:t>
            </a:r>
            <a:r>
              <a:rPr lang="ru-RU" sz="1600" dirty="0">
                <a:solidFill>
                  <a:schemeClr val="tx1"/>
                </a:solidFill>
                <a:latin typeface="Times New Roman"/>
                <a:ea typeface="Times New Roman"/>
              </a:rPr>
              <a:t> </a:t>
            </a:r>
            <a:endParaRPr lang="ru-RU" sz="1400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600" dirty="0"/>
          </a:p>
        </p:txBody>
      </p:sp>
      <p:pic>
        <p:nvPicPr>
          <p:cNvPr id="4" name="Picture 3" descr="C:\Users\Светлана\Desktop\ФОТО 2017-2018\18-05-04-0637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3501008"/>
            <a:ext cx="4514208" cy="3009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D:\СВЕТА\ЗАГРУЗКИ\награды\2015 - 2016\награды педагога\17_диплом_Иванищева (1)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543797"/>
            <a:ext cx="1527026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436616" y="260649"/>
            <a:ext cx="5591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Конференции и семинары: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5478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tx2">
                <a:lumMod val="20000"/>
                <a:lumOff val="80000"/>
              </a:schemeClr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D:\СВЕТА\ЗАГРУЗКИ\награды\2017 - 2018\награды педагога\свидетельство для заполнэения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2520000" cy="17805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987824" y="188641"/>
            <a:ext cx="5904656" cy="1152127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</a:pP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Доклады: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987824" y="1772816"/>
            <a:ext cx="5904656" cy="4464496"/>
          </a:xfrm>
        </p:spPr>
        <p:txBody>
          <a:bodyPr/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212911"/>
                </a:solidFill>
                <a:latin typeface="Times New Roman"/>
                <a:ea typeface="Times New Roman"/>
              </a:rPr>
              <a:t>«Проектирование образовательного процесса средствами декоративно-прикладного творчества», </a:t>
            </a:r>
            <a:r>
              <a:rPr lang="ru-RU" sz="2000" dirty="0" smtClean="0">
                <a:solidFill>
                  <a:srgbClr val="212911"/>
                </a:solidFill>
                <a:latin typeface="Times New Roman"/>
                <a:ea typeface="Times New Roman"/>
              </a:rPr>
              <a:t>г. Пекин</a:t>
            </a:r>
            <a:r>
              <a:rPr lang="ru-RU" sz="2000" dirty="0">
                <a:solidFill>
                  <a:srgbClr val="212911"/>
                </a:solidFill>
                <a:latin typeface="Times New Roman"/>
                <a:ea typeface="Times New Roman"/>
              </a:rPr>
              <a:t>, 2018 г.; </a:t>
            </a:r>
            <a:endParaRPr lang="ru-RU" sz="2000" dirty="0" smtClean="0">
              <a:solidFill>
                <a:srgbClr val="212911"/>
              </a:solidFill>
              <a:latin typeface="Times New Roman"/>
              <a:ea typeface="Times New Roman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212911"/>
                </a:solidFill>
                <a:latin typeface="Times New Roman"/>
                <a:ea typeface="Times New Roman"/>
              </a:rPr>
              <a:t>«</a:t>
            </a:r>
            <a:r>
              <a:rPr lang="ru-RU" sz="2000" dirty="0">
                <a:solidFill>
                  <a:srgbClr val="212911"/>
                </a:solidFill>
                <a:latin typeface="Times New Roman"/>
                <a:ea typeface="Times New Roman"/>
              </a:rPr>
              <a:t>Методы развития у дошкольников и младших школьников эмоционально ценностного восприятия произведений сказочного жанра средствами декоративно-прикладного искусства», </a:t>
            </a:r>
            <a:r>
              <a:rPr lang="ru-RU" sz="2000" dirty="0" smtClean="0">
                <a:solidFill>
                  <a:srgbClr val="212911"/>
                </a:solidFill>
                <a:latin typeface="Times New Roman"/>
                <a:ea typeface="Times New Roman"/>
              </a:rPr>
              <a:t>г. Вена</a:t>
            </a:r>
            <a:r>
              <a:rPr lang="ru-RU" sz="2000" dirty="0">
                <a:solidFill>
                  <a:srgbClr val="212911"/>
                </a:solidFill>
                <a:latin typeface="Times New Roman"/>
                <a:ea typeface="Times New Roman"/>
              </a:rPr>
              <a:t>, 2019 г</a:t>
            </a:r>
            <a:r>
              <a:rPr lang="ru-RU" sz="2000" dirty="0" smtClean="0">
                <a:solidFill>
                  <a:srgbClr val="212911"/>
                </a:solidFill>
                <a:latin typeface="Times New Roman"/>
                <a:ea typeface="Times New Roman"/>
              </a:rPr>
              <a:t>.;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212911"/>
                </a:solidFill>
                <a:latin typeface="Times New Roman"/>
                <a:ea typeface="Times New Roman"/>
              </a:rPr>
              <a:t>«</a:t>
            </a:r>
            <a:r>
              <a:rPr lang="ru-RU" sz="2000" dirty="0">
                <a:solidFill>
                  <a:srgbClr val="212911"/>
                </a:solidFill>
                <a:latin typeface="Times New Roman"/>
                <a:ea typeface="Times New Roman"/>
              </a:rPr>
              <a:t>Сказка в творчестве детей и подростков», </a:t>
            </a:r>
            <a:endParaRPr lang="ru-RU" sz="2000" dirty="0" smtClean="0">
              <a:solidFill>
                <a:srgbClr val="212911"/>
              </a:solidFill>
              <a:latin typeface="Times New Roman"/>
              <a:ea typeface="Times New Roman"/>
            </a:endParaRPr>
          </a:p>
          <a:p>
            <a:pPr algn="l"/>
            <a:r>
              <a:rPr lang="ru-RU" sz="2000" dirty="0">
                <a:solidFill>
                  <a:srgbClr val="212911"/>
                </a:solidFill>
                <a:latin typeface="Times New Roman"/>
                <a:ea typeface="Times New Roman"/>
              </a:rPr>
              <a:t> </a:t>
            </a:r>
            <a:r>
              <a:rPr lang="ru-RU" sz="2000" dirty="0" smtClean="0">
                <a:solidFill>
                  <a:srgbClr val="212911"/>
                </a:solidFill>
                <a:latin typeface="Times New Roman"/>
                <a:ea typeface="Times New Roman"/>
              </a:rPr>
              <a:t>    г</a:t>
            </a:r>
            <a:r>
              <a:rPr lang="ru-RU" sz="2000" dirty="0">
                <a:solidFill>
                  <a:srgbClr val="212911"/>
                </a:solidFill>
                <a:latin typeface="Times New Roman"/>
                <a:ea typeface="Times New Roman"/>
              </a:rPr>
              <a:t>. Верхотурье, 2018 г. </a:t>
            </a:r>
            <a:endParaRPr lang="ru-RU" sz="2000" dirty="0">
              <a:solidFill>
                <a:srgbClr val="212911"/>
              </a:solidFill>
            </a:endParaRPr>
          </a:p>
        </p:txBody>
      </p:sp>
      <p:pic>
        <p:nvPicPr>
          <p:cNvPr id="10242" name="Picture 2" descr="D:\СВЕТА\ЗАГРУЗКИ\награды\2018 - 2019\Награды педагога\007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13221" y="4725144"/>
            <a:ext cx="2520000" cy="17832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D:\СВЕТА\ЗАГРУЗКИ\награды\2017 - 2018\награды педагога\006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1520" y="2538428"/>
            <a:ext cx="2520000" cy="17618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5967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tint val="40000"/>
                <a:satMod val="350000"/>
              </a:schemeClr>
            </a:gs>
            <a:gs pos="35000">
              <a:schemeClr val="bg1">
                <a:tint val="45000"/>
                <a:shade val="99000"/>
                <a:satMod val="350000"/>
              </a:schemeClr>
            </a:gs>
            <a:gs pos="100000">
              <a:schemeClr val="bg1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476672"/>
            <a:ext cx="5832648" cy="720080"/>
          </a:xfrm>
        </p:spPr>
        <p:txBody>
          <a:bodyPr/>
          <a:lstStyle/>
          <a:p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Публикации:</a:t>
            </a:r>
            <a:b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908720"/>
            <a:ext cx="6120679" cy="5752864"/>
          </a:xfrm>
        </p:spPr>
        <p:txBody>
          <a:bodyPr/>
          <a:lstStyle/>
          <a:p>
            <a:pPr indent="449580" algn="just">
              <a:spcAft>
                <a:spcPts val="0"/>
              </a:spcAft>
            </a:pPr>
            <a:r>
              <a:rPr lang="ru-RU" sz="1600" dirty="0" smtClean="0">
                <a:latin typeface="Times New Roman"/>
                <a:ea typeface="Times New Roman"/>
              </a:rPr>
              <a:t>дополнительная общеобразовательная </a:t>
            </a:r>
            <a:r>
              <a:rPr lang="ru-RU" sz="1600" dirty="0">
                <a:latin typeface="Times New Roman"/>
                <a:ea typeface="Times New Roman"/>
              </a:rPr>
              <a:t>(</a:t>
            </a:r>
            <a:r>
              <a:rPr lang="ru-RU" sz="1600" dirty="0" smtClean="0">
                <a:latin typeface="Times New Roman"/>
                <a:ea typeface="Times New Roman"/>
              </a:rPr>
              <a:t>общеразвивающая) программа </a:t>
            </a:r>
            <a:r>
              <a:rPr lang="ru-RU" sz="1600" dirty="0">
                <a:latin typeface="Times New Roman"/>
                <a:ea typeface="Times New Roman"/>
              </a:rPr>
              <a:t>«Фантазия и умелые руки» на  общероссийском научном форуме электронных научных конференций Российской Академии Естествознания, </a:t>
            </a:r>
            <a:r>
              <a:rPr lang="ru-RU" sz="1600" dirty="0">
                <a:latin typeface="Times New Roman"/>
                <a:ea typeface="Times New Roman"/>
                <a:hlinkClick r:id="rId2"/>
              </a:rPr>
              <a:t>http://econf.rae.ru/article</a:t>
            </a:r>
            <a:r>
              <a:rPr lang="ru-RU" sz="1600" dirty="0" smtClean="0">
                <a:latin typeface="Times New Roman"/>
                <a:ea typeface="Times New Roman"/>
                <a:hlinkClick r:id="rId2"/>
              </a:rPr>
              <a:t>/</a:t>
            </a:r>
            <a:r>
              <a:rPr lang="ru-RU" sz="1600" dirty="0" smtClean="0">
                <a:latin typeface="Times New Roman"/>
                <a:ea typeface="Times New Roman"/>
              </a:rPr>
              <a:t> 10944 г. </a:t>
            </a:r>
            <a:r>
              <a:rPr lang="ru-RU" sz="1600" dirty="0">
                <a:latin typeface="Times New Roman"/>
                <a:ea typeface="Times New Roman"/>
              </a:rPr>
              <a:t>Москва </a:t>
            </a:r>
            <a:r>
              <a:rPr lang="ru-RU" sz="1600" dirty="0" smtClean="0">
                <a:latin typeface="Times New Roman"/>
                <a:ea typeface="Times New Roman"/>
              </a:rPr>
              <a:t>2017 г.; </a:t>
            </a:r>
          </a:p>
          <a:p>
            <a:pPr indent="449580" algn="just">
              <a:spcAft>
                <a:spcPts val="0"/>
              </a:spcAft>
            </a:pPr>
            <a:r>
              <a:rPr lang="ru-RU" sz="1600" dirty="0" smtClean="0">
                <a:latin typeface="Times New Roman"/>
                <a:ea typeface="Times New Roman"/>
              </a:rPr>
              <a:t>методические разработки: </a:t>
            </a:r>
            <a:r>
              <a:rPr lang="ru-RU" sz="1600" dirty="0">
                <a:latin typeface="Times New Roman"/>
                <a:ea typeface="Times New Roman"/>
              </a:rPr>
              <a:t>«Оценочный инструментарий на основе наблюдений при выполнении задания», «Оценочный инструментарий на основе анализа продуктов деятельности», «Оценочный инструментарий на основе выставки»  «Портал образования», </a:t>
            </a:r>
            <a:r>
              <a:rPr lang="ru-RU" sz="1600" dirty="0" smtClean="0">
                <a:latin typeface="Times New Roman"/>
                <a:ea typeface="Times New Roman"/>
              </a:rPr>
              <a:t>2019 г</a:t>
            </a:r>
            <a:r>
              <a:rPr lang="ru-RU" sz="1600" dirty="0">
                <a:latin typeface="Times New Roman"/>
                <a:ea typeface="Times New Roman"/>
              </a:rPr>
              <a:t>. </a:t>
            </a:r>
            <a:r>
              <a:rPr lang="ru-RU" sz="1600" u="sng" dirty="0">
                <a:solidFill>
                  <a:srgbClr val="0000FF"/>
                </a:solidFill>
                <a:latin typeface="Times New Roman"/>
                <a:ea typeface="Times New Roman"/>
                <a:hlinkClick r:id="rId3"/>
              </a:rPr>
              <a:t>https://portalobrazovaniya.ru</a:t>
            </a:r>
            <a:r>
              <a:rPr lang="ru-RU" sz="1600" dirty="0">
                <a:latin typeface="Times New Roman"/>
                <a:ea typeface="Times New Roman"/>
              </a:rPr>
              <a:t>;  </a:t>
            </a:r>
            <a:endParaRPr lang="ru-RU" sz="1600" dirty="0" smtClean="0">
              <a:latin typeface="Times New Roman"/>
              <a:ea typeface="Times New Roman"/>
            </a:endParaRPr>
          </a:p>
          <a:p>
            <a:pPr indent="449580" algn="just">
              <a:spcAft>
                <a:spcPts val="0"/>
              </a:spcAft>
            </a:pPr>
            <a:r>
              <a:rPr lang="ru-RU" sz="1600" dirty="0" smtClean="0">
                <a:latin typeface="Times New Roman"/>
                <a:ea typeface="Times New Roman"/>
              </a:rPr>
              <a:t>конспекты</a:t>
            </a:r>
            <a:r>
              <a:rPr lang="ru-RU" sz="1600" dirty="0">
                <a:latin typeface="Times New Roman"/>
                <a:ea typeface="Times New Roman"/>
              </a:rPr>
              <a:t>, разработки  и самоанализ  занятий «Загадочный квадрат</a:t>
            </a:r>
            <a:r>
              <a:rPr lang="ru-RU" sz="1600" dirty="0" smtClean="0">
                <a:latin typeface="Times New Roman"/>
                <a:ea typeface="Times New Roman"/>
              </a:rPr>
              <a:t>» 2016 г</a:t>
            </a:r>
            <a:r>
              <a:rPr lang="ru-RU" sz="1600" dirty="0">
                <a:latin typeface="Times New Roman"/>
                <a:ea typeface="Times New Roman"/>
              </a:rPr>
              <a:t>., «Декоративная графика» </a:t>
            </a:r>
            <a:r>
              <a:rPr lang="ru-RU" sz="1600" dirty="0" smtClean="0">
                <a:latin typeface="Times New Roman"/>
                <a:ea typeface="Times New Roman"/>
              </a:rPr>
              <a:t>2018 г. </a:t>
            </a:r>
            <a:r>
              <a:rPr lang="en-US" sz="1600" dirty="0" smtClean="0">
                <a:latin typeface="Times New Roman"/>
                <a:ea typeface="Times New Roman"/>
              </a:rPr>
              <a:t> </a:t>
            </a:r>
            <a:r>
              <a:rPr lang="en-US" sz="1600" dirty="0">
                <a:latin typeface="Times New Roman"/>
                <a:ea typeface="Times New Roman"/>
              </a:rPr>
              <a:t>http://ped-kopilka.ru, http://</a:t>
            </a:r>
            <a:r>
              <a:rPr lang="ru-RU" sz="1600" dirty="0" err="1">
                <a:latin typeface="Times New Roman"/>
                <a:ea typeface="Times New Roman"/>
              </a:rPr>
              <a:t>мирдостижений.рф</a:t>
            </a:r>
            <a:r>
              <a:rPr lang="ru-RU" sz="1600" dirty="0">
                <a:latin typeface="Times New Roman"/>
                <a:ea typeface="Times New Roman"/>
              </a:rPr>
              <a:t>, </a:t>
            </a:r>
            <a:r>
              <a:rPr lang="ru-RU" sz="1600" dirty="0" smtClean="0">
                <a:latin typeface="Times New Roman"/>
                <a:ea typeface="Times New Roman"/>
              </a:rPr>
              <a:t>   </a:t>
            </a:r>
            <a:r>
              <a:rPr lang="en-US" sz="1600" dirty="0" smtClean="0">
                <a:latin typeface="Times New Roman"/>
                <a:ea typeface="Times New Roman"/>
              </a:rPr>
              <a:t>https</a:t>
            </a:r>
            <a:r>
              <a:rPr lang="en-US" sz="1600" dirty="0">
                <a:latin typeface="Times New Roman"/>
                <a:ea typeface="Times New Roman"/>
              </a:rPr>
              <a:t>://portalobrazovaniya.ru; </a:t>
            </a:r>
            <a:r>
              <a:rPr lang="ru-RU" sz="1600" dirty="0" smtClean="0">
                <a:latin typeface="Times New Roman"/>
                <a:ea typeface="Times New Roman"/>
              </a:rPr>
              <a:t> </a:t>
            </a:r>
          </a:p>
          <a:p>
            <a:pPr indent="449580" algn="just">
              <a:spcAft>
                <a:spcPts val="0"/>
              </a:spcAft>
            </a:pPr>
            <a:r>
              <a:rPr lang="ru-RU" sz="1600" dirty="0" smtClean="0">
                <a:latin typeface="Times New Roman"/>
                <a:ea typeface="Times New Roman"/>
              </a:rPr>
              <a:t>более </a:t>
            </a:r>
            <a:r>
              <a:rPr lang="ru-RU" sz="1600" dirty="0">
                <a:latin typeface="Times New Roman"/>
                <a:ea typeface="Times New Roman"/>
              </a:rPr>
              <a:t>20 мастер классов  на интернет ресурсах http://ped-kopilka.ru, </a:t>
            </a:r>
            <a:r>
              <a:rPr lang="ru-RU" sz="1600" dirty="0" smtClean="0">
                <a:latin typeface="Times New Roman"/>
                <a:ea typeface="Times New Roman"/>
              </a:rPr>
              <a:t>http</a:t>
            </a:r>
            <a:r>
              <a:rPr lang="ru-RU" sz="1600" dirty="0">
                <a:latin typeface="Times New Roman"/>
                <a:ea typeface="Times New Roman"/>
              </a:rPr>
              <a:t>://мирдостижений.рф, </a:t>
            </a:r>
            <a:r>
              <a:rPr lang="ru-RU" sz="1600" u="sng" dirty="0">
                <a:solidFill>
                  <a:srgbClr val="0000FF"/>
                </a:solidFill>
                <a:latin typeface="Times New Roman"/>
                <a:ea typeface="Times New Roman"/>
                <a:hlinkClick r:id="rId3"/>
              </a:rPr>
              <a:t>https://portalobrazovaniya.ru</a:t>
            </a:r>
            <a:r>
              <a:rPr lang="ru-RU" sz="1600" dirty="0">
                <a:latin typeface="Times New Roman"/>
                <a:ea typeface="Times New Roman"/>
              </a:rPr>
              <a:t>; </a:t>
            </a:r>
            <a:endParaRPr lang="ru-RU" sz="1600" dirty="0" smtClean="0">
              <a:latin typeface="Times New Roman"/>
              <a:ea typeface="Times New Roman"/>
            </a:endParaRPr>
          </a:p>
          <a:p>
            <a:pPr indent="449580" algn="just">
              <a:spcAft>
                <a:spcPts val="0"/>
              </a:spcAft>
            </a:pPr>
            <a:r>
              <a:rPr lang="ru-RU" sz="1600" dirty="0" smtClean="0">
                <a:latin typeface="Times New Roman"/>
                <a:ea typeface="Times New Roman"/>
              </a:rPr>
              <a:t>статьи </a:t>
            </a:r>
            <a:r>
              <a:rPr lang="ru-RU" sz="1600" dirty="0">
                <a:latin typeface="Times New Roman"/>
                <a:ea typeface="Times New Roman"/>
              </a:rPr>
              <a:t>«Связь поколений»  </a:t>
            </a:r>
            <a:r>
              <a:rPr lang="ru-RU" sz="1600" dirty="0" smtClean="0">
                <a:latin typeface="Times New Roman"/>
                <a:ea typeface="Times New Roman"/>
              </a:rPr>
              <a:t> http</a:t>
            </a:r>
            <a:r>
              <a:rPr lang="ru-RU" sz="1600" dirty="0">
                <a:latin typeface="Times New Roman"/>
                <a:ea typeface="Times New Roman"/>
              </a:rPr>
              <a:t>://edu-time.ru/pub/101797, 2018г., «Мое призвание – педагог»»  </a:t>
            </a:r>
            <a:r>
              <a:rPr lang="ru-RU" sz="1600" u="sng" dirty="0">
                <a:solidFill>
                  <a:srgbClr val="0000FF"/>
                </a:solidFill>
                <a:latin typeface="Times New Roman"/>
                <a:ea typeface="Times New Roman"/>
                <a:hlinkClick r:id="rId4"/>
              </a:rPr>
              <a:t>http://novoedrevo.ru</a:t>
            </a:r>
            <a:r>
              <a:rPr lang="ru-RU" sz="1600" dirty="0">
                <a:latin typeface="Times New Roman"/>
                <a:ea typeface="Times New Roman"/>
              </a:rPr>
              <a:t>; </a:t>
            </a:r>
            <a:endParaRPr lang="ru-RU" sz="1600" dirty="0" smtClean="0">
              <a:latin typeface="Times New Roman"/>
              <a:ea typeface="Times New Roman"/>
            </a:endParaRPr>
          </a:p>
          <a:p>
            <a:pPr indent="449580" algn="just">
              <a:spcAft>
                <a:spcPts val="0"/>
              </a:spcAft>
            </a:pPr>
            <a:r>
              <a:rPr lang="ru-RU" sz="1600" dirty="0" smtClean="0">
                <a:latin typeface="Times New Roman"/>
                <a:ea typeface="Times New Roman"/>
              </a:rPr>
              <a:t>презентация </a:t>
            </a:r>
            <a:r>
              <a:rPr lang="ru-RU" sz="1600" dirty="0">
                <a:latin typeface="Times New Roman"/>
                <a:ea typeface="Times New Roman"/>
              </a:rPr>
              <a:t>«Индивидуализация творческих возможностей учащихся 5-14лет средствами декоративно-прикладного искусства» </a:t>
            </a:r>
            <a:r>
              <a:rPr lang="ru-RU" sz="1600" dirty="0" smtClean="0">
                <a:latin typeface="Times New Roman"/>
                <a:ea typeface="Times New Roman"/>
              </a:rPr>
              <a:t>  https</a:t>
            </a:r>
            <a:r>
              <a:rPr lang="ru-RU" sz="1600" dirty="0">
                <a:latin typeface="Times New Roman"/>
                <a:ea typeface="Times New Roman"/>
              </a:rPr>
              <a:t>://portalobrazovaniya.ru </a:t>
            </a:r>
          </a:p>
          <a:p>
            <a:pPr lvl="0">
              <a:lnSpc>
                <a:spcPct val="150000"/>
              </a:lnSpc>
              <a:spcAft>
                <a:spcPts val="0"/>
              </a:spcAft>
              <a:buFont typeface="Symbol"/>
              <a:buChar char=""/>
            </a:pPr>
            <a:endParaRPr lang="ru-RU" sz="1400" dirty="0"/>
          </a:p>
        </p:txBody>
      </p:sp>
      <p:pic>
        <p:nvPicPr>
          <p:cNvPr id="5122" name="Picture 2" descr="D:\СВЕТА\ЗАГРУЗКИ\награды\2019 - 2020\награды педагога\121006.jpe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42475" y="4869160"/>
            <a:ext cx="1260000" cy="1781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СВЕТА\ЗАГРУЗКИ\награды\2019 - 2020\награды педагога\svd (2)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4328" y="2780928"/>
            <a:ext cx="1260000" cy="1782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СВЕТА\ЗАГРУЗКИ\награды\2018 - 2019\Награды педагога\doc-1 (2)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4758" y="4869160"/>
            <a:ext cx="1260000" cy="1781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D:\СВЕТА\ЗАГРУЗКИ\награды\2018 - 2019\Награды педагога\ivanishteva-svetlana-evgenyevna1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4758" y="692272"/>
            <a:ext cx="1260000" cy="17826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D:\СВЕТА\ЗАГРУЗКИ\награды\2017 - 2018\награды педагога\ivanishteva-svetlana-evgenyevna74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07750" y="692696"/>
            <a:ext cx="1260000" cy="17822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D:\СВЕТА\ЗАГРУЗКИ\награды\2017 - 2018\награды педагога\10944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4758" y="2780141"/>
            <a:ext cx="1260000" cy="1782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9280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tint val="40000"/>
                <a:satMod val="350000"/>
              </a:schemeClr>
            </a:gs>
            <a:gs pos="68000">
              <a:schemeClr val="bg1">
                <a:tint val="45000"/>
                <a:shade val="99000"/>
                <a:satMod val="350000"/>
              </a:schemeClr>
            </a:gs>
            <a:gs pos="100000">
              <a:schemeClr val="bg1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476672"/>
            <a:ext cx="5266048" cy="940966"/>
          </a:xfrm>
        </p:spPr>
        <p:txBody>
          <a:bodyPr/>
          <a:lstStyle/>
          <a:p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эксперта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7664" y="1916832"/>
            <a:ext cx="6058136" cy="4734112"/>
          </a:xfrm>
        </p:spPr>
        <p:txBody>
          <a:bodyPr/>
          <a:lstStyle/>
          <a:p>
            <a:r>
              <a:rPr lang="ru-RU" sz="1600" dirty="0" smtClean="0">
                <a:latin typeface="Times New Roman"/>
                <a:ea typeface="Times New Roman"/>
              </a:rPr>
              <a:t>городские фестивали - конкурсы </a:t>
            </a:r>
            <a:r>
              <a:rPr lang="ru-RU" sz="1600" dirty="0">
                <a:latin typeface="Times New Roman"/>
                <a:ea typeface="Times New Roman"/>
              </a:rPr>
              <a:t>«Хочу все знать», 2016 г., «Калейдоскоп творчества», 2016-2020 гг., «Мы все можем», 2017 г., «Красота в подарок маме», 2018 г., «Мои первые открытия», 2019 г., «</a:t>
            </a:r>
            <a:r>
              <a:rPr lang="ru-RU" sz="1600" dirty="0" smtClean="0">
                <a:latin typeface="Times New Roman"/>
                <a:ea typeface="Times New Roman"/>
              </a:rPr>
              <a:t>Творческие проекты», </a:t>
            </a:r>
            <a:r>
              <a:rPr lang="ru-RU" sz="1600" dirty="0">
                <a:latin typeface="Times New Roman"/>
                <a:ea typeface="Times New Roman"/>
              </a:rPr>
              <a:t>2019 г</a:t>
            </a:r>
            <a:r>
              <a:rPr lang="ru-RU" sz="1600" dirty="0" smtClean="0">
                <a:latin typeface="Times New Roman"/>
                <a:ea typeface="Times New Roman"/>
              </a:rPr>
              <a:t>.,</a:t>
            </a:r>
          </a:p>
          <a:p>
            <a:r>
              <a:rPr lang="ru-RU" sz="1600" dirty="0" smtClean="0">
                <a:latin typeface="Times New Roman"/>
                <a:ea typeface="Times New Roman"/>
              </a:rPr>
              <a:t>городской этап Всероссийского конкурса  «Спорт </a:t>
            </a:r>
            <a:r>
              <a:rPr lang="ru-RU" sz="1600" dirty="0">
                <a:latin typeface="Times New Roman"/>
                <a:ea typeface="Times New Roman"/>
              </a:rPr>
              <a:t>глазами детей», 2019 г.; </a:t>
            </a:r>
            <a:endParaRPr lang="ru-RU" sz="1600" dirty="0" smtClean="0">
              <a:latin typeface="Times New Roman"/>
              <a:ea typeface="Times New Roman"/>
            </a:endParaRPr>
          </a:p>
          <a:p>
            <a:r>
              <a:rPr lang="ru-RU" sz="1600" dirty="0" smtClean="0">
                <a:latin typeface="Times New Roman"/>
                <a:ea typeface="Times New Roman"/>
              </a:rPr>
              <a:t>городской этап Всероссийского фестиваля </a:t>
            </a:r>
            <a:r>
              <a:rPr lang="ru-RU" sz="1600" dirty="0">
                <a:latin typeface="Times New Roman"/>
                <a:ea typeface="Times New Roman"/>
              </a:rPr>
              <a:t>изобразительного творчества «АРТ атом CITY», 2019 г., </a:t>
            </a:r>
            <a:endParaRPr lang="ru-RU" sz="1600" dirty="0" smtClean="0">
              <a:latin typeface="Times New Roman"/>
              <a:ea typeface="Times New Roman"/>
            </a:endParaRPr>
          </a:p>
          <a:p>
            <a:r>
              <a:rPr lang="ru-RU" sz="1600" dirty="0" smtClean="0">
                <a:latin typeface="Times New Roman"/>
                <a:ea typeface="Times New Roman"/>
              </a:rPr>
              <a:t>более </a:t>
            </a:r>
            <a:r>
              <a:rPr lang="ru-RU" sz="1600" dirty="0">
                <a:latin typeface="Times New Roman"/>
                <a:ea typeface="Times New Roman"/>
              </a:rPr>
              <a:t>10 всероссийских и международных интернет конкурсов. </a:t>
            </a:r>
            <a:endParaRPr lang="ru-RU" sz="1600" dirty="0" smtClean="0">
              <a:latin typeface="Times New Roman"/>
              <a:ea typeface="Times New Roman"/>
            </a:endParaRPr>
          </a:p>
          <a:p>
            <a:r>
              <a:rPr lang="ru-RU" sz="1600" dirty="0">
                <a:latin typeface="Times New Roman"/>
                <a:ea typeface="Times New Roman"/>
              </a:rPr>
              <a:t>я</a:t>
            </a:r>
            <a:r>
              <a:rPr lang="ru-RU" sz="1600" dirty="0" smtClean="0">
                <a:latin typeface="Times New Roman"/>
                <a:ea typeface="Times New Roman"/>
              </a:rPr>
              <a:t>вляюсь </a:t>
            </a:r>
            <a:r>
              <a:rPr lang="ru-RU" sz="1600" dirty="0">
                <a:latin typeface="Times New Roman"/>
                <a:ea typeface="Times New Roman"/>
              </a:rPr>
              <a:t>членом оргкомитета и жюри международных конкурсов по профилю деятельности, модератором дидактического сайта «Страна Мастеров», </a:t>
            </a:r>
            <a:r>
              <a:rPr lang="ru-RU" sz="1600" dirty="0" smtClean="0">
                <a:latin typeface="Times New Roman"/>
                <a:ea typeface="Times New Roman"/>
              </a:rPr>
              <a:t>stranamasterov.ru </a:t>
            </a:r>
            <a:r>
              <a:rPr lang="ru-RU" sz="1600" dirty="0">
                <a:latin typeface="Times New Roman"/>
                <a:ea typeface="Times New Roman"/>
              </a:rPr>
              <a:t>(2017-2020 гг.).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D:\СВЕТА\ЗАГРУЗКИ\награды\2019 - 2020\награды педагога\doc-1 (2)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05800" y="4797152"/>
            <a:ext cx="1260000" cy="1781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D:\СВЕТА\ЗАГРУЗКИ\награды\2019 - 2020\награды педагога\doc-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05800" y="2564904"/>
            <a:ext cx="1260000" cy="178178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D:\СВЕТА\ЗАГРУЗКИ\награды\2019 - 2020\награды педагога\sertifikat_-_ivanishcheva_svetlana_evgenevna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9585" y="321990"/>
            <a:ext cx="1260000" cy="17750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D:\СВЕТА\ЗАГРУЗКИ\награды\2018 - 2019\Награды педагога\001 (6)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7504" y="1916832"/>
            <a:ext cx="1260000" cy="17817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D:\СВЕТА\ЗАГРУЗКИ\награды\2018 - 2019\Награды педагога\doc (3)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3789042"/>
            <a:ext cx="1260000" cy="1776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D:\СВЕТА\ЗАГРУЗКИ\награды\2018 - 2019\Награды педагога\doc (4)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7567" y="4862845"/>
            <a:ext cx="1260000" cy="1776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9" name="Picture 11" descr="D:\СВЕТА\ЗАГРУЗКИ\награды\2017 - 2018\награды педагога\spravka_sm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2160240" cy="15436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357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tint val="40000"/>
                <a:satMod val="350000"/>
              </a:schemeClr>
            </a:gs>
            <a:gs pos="37000">
              <a:schemeClr val="bg1">
                <a:tint val="45000"/>
                <a:shade val="99000"/>
                <a:satMod val="350000"/>
              </a:schemeClr>
            </a:gs>
            <a:gs pos="100000">
              <a:schemeClr val="bg1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44624"/>
            <a:ext cx="6624736" cy="1373014"/>
          </a:xfrm>
        </p:spPr>
        <p:txBody>
          <a:bodyPr/>
          <a:lstStyle/>
          <a:p>
            <a:r>
              <a:rPr lang="ru-RU" alt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квалификации:</a:t>
            </a:r>
            <a:endParaRPr 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39752" y="980728"/>
            <a:ext cx="6552728" cy="5616624"/>
          </a:xfrm>
        </p:spPr>
        <p:txBody>
          <a:bodyPr/>
          <a:lstStyle/>
          <a:p>
            <a:pPr indent="450215" algn="just">
              <a:spcAft>
                <a:spcPts val="0"/>
              </a:spcAft>
            </a:pPr>
            <a:r>
              <a:rPr lang="ru-RU" sz="1600" dirty="0" smtClean="0">
                <a:latin typeface="Times New Roman"/>
                <a:ea typeface="Times New Roman"/>
              </a:rPr>
              <a:t>ОП </a:t>
            </a:r>
            <a:r>
              <a:rPr lang="ru-RU" sz="1600" dirty="0">
                <a:latin typeface="Times New Roman"/>
                <a:ea typeface="Times New Roman"/>
              </a:rPr>
              <a:t>«Развитие творческих способностей детей средствами предметов «Технология» и «Изобразительное искусство», 72 часа, ГАОУ ДПО «Центр педагогического мастерства», г. Москва, 2017 г</a:t>
            </a:r>
            <a:r>
              <a:rPr lang="ru-RU" sz="1600" dirty="0" smtClean="0">
                <a:latin typeface="Times New Roman"/>
                <a:ea typeface="Times New Roman"/>
              </a:rPr>
              <a:t>.;</a:t>
            </a:r>
          </a:p>
          <a:p>
            <a:pPr indent="0" algn="just">
              <a:spcAft>
                <a:spcPts val="0"/>
              </a:spcAft>
              <a:buNone/>
            </a:pPr>
            <a:r>
              <a:rPr lang="ru-RU" sz="1600" dirty="0" smtClean="0">
                <a:latin typeface="Times New Roman"/>
                <a:ea typeface="Times New Roman"/>
              </a:rPr>
              <a:t>  </a:t>
            </a:r>
            <a:endParaRPr lang="ru-RU" sz="1600" dirty="0">
              <a:latin typeface="Times New Roman"/>
              <a:ea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sz="1600" dirty="0" smtClean="0">
                <a:latin typeface="Times New Roman"/>
                <a:ea typeface="Times New Roman"/>
              </a:rPr>
              <a:t>ППП </a:t>
            </a:r>
            <a:r>
              <a:rPr lang="ru-RU" sz="1600" dirty="0">
                <a:latin typeface="Times New Roman"/>
                <a:ea typeface="Times New Roman"/>
              </a:rPr>
              <a:t>«Педагогика дополнительного образования», 250 час, ЧОУ ДПО «Национальный центр деловых и образовательных проектов», г. Екатеринбург, 2017 г</a:t>
            </a:r>
            <a:r>
              <a:rPr lang="ru-RU" sz="1600" dirty="0" smtClean="0">
                <a:latin typeface="Times New Roman"/>
                <a:ea typeface="Times New Roman"/>
              </a:rPr>
              <a:t>.;</a:t>
            </a:r>
          </a:p>
          <a:p>
            <a:pPr indent="0" algn="just">
              <a:spcAft>
                <a:spcPts val="0"/>
              </a:spcAft>
              <a:buNone/>
            </a:pPr>
            <a:r>
              <a:rPr lang="ru-RU" sz="1600" dirty="0" smtClean="0">
                <a:latin typeface="Times New Roman"/>
                <a:ea typeface="Times New Roman"/>
              </a:rPr>
              <a:t> </a:t>
            </a:r>
            <a:endParaRPr lang="ru-RU" sz="1600" dirty="0">
              <a:latin typeface="Times New Roman"/>
              <a:ea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sz="1600" dirty="0" smtClean="0">
                <a:latin typeface="Times New Roman"/>
                <a:ea typeface="Times New Roman"/>
              </a:rPr>
              <a:t>ОП </a:t>
            </a:r>
            <a:r>
              <a:rPr lang="ru-RU" sz="1600" dirty="0">
                <a:latin typeface="Times New Roman"/>
                <a:ea typeface="Times New Roman"/>
              </a:rPr>
              <a:t>«Инновационный подход к реализации </a:t>
            </a:r>
            <a:r>
              <a:rPr lang="ru-RU" sz="1600" dirty="0" err="1">
                <a:latin typeface="Times New Roman"/>
                <a:ea typeface="Times New Roman"/>
              </a:rPr>
              <a:t>процессуальности</a:t>
            </a:r>
            <a:r>
              <a:rPr lang="ru-RU" sz="1600" dirty="0">
                <a:latin typeface="Times New Roman"/>
                <a:ea typeface="Times New Roman"/>
              </a:rPr>
              <a:t> в образовании через прикладную творческую деятельность», 72 часа, ГАОУ ДПО «Центр педагогического мастерства», г. Москва, 2019 г.;	</a:t>
            </a:r>
          </a:p>
          <a:p>
            <a:pPr indent="450215" algn="just">
              <a:spcAft>
                <a:spcPts val="0"/>
              </a:spcAft>
            </a:pPr>
            <a:r>
              <a:rPr lang="ru-RU" sz="1600" dirty="0" smtClean="0">
                <a:latin typeface="Times New Roman"/>
                <a:ea typeface="Times New Roman"/>
              </a:rPr>
              <a:t>ОП </a:t>
            </a:r>
            <a:r>
              <a:rPr lang="ru-RU" sz="1600" dirty="0">
                <a:latin typeface="Times New Roman"/>
                <a:ea typeface="Times New Roman"/>
              </a:rPr>
              <a:t>«Использование декоративно – прикладного искусства в работе с детьми дошкольного возраста», 36 часов, ООО «Центр повышения квалификации и переподготовки «Луч знаний», </a:t>
            </a:r>
            <a:r>
              <a:rPr lang="ru-RU" sz="1600" dirty="0" smtClean="0">
                <a:latin typeface="Times New Roman"/>
                <a:ea typeface="Times New Roman"/>
              </a:rPr>
              <a:t>              г</a:t>
            </a:r>
            <a:r>
              <a:rPr lang="ru-RU" sz="1600" dirty="0">
                <a:latin typeface="Times New Roman"/>
                <a:ea typeface="Times New Roman"/>
              </a:rPr>
              <a:t>. Красноярск, 2020 г</a:t>
            </a:r>
            <a:r>
              <a:rPr lang="ru-RU" sz="1600" dirty="0" smtClean="0">
                <a:latin typeface="Times New Roman"/>
                <a:ea typeface="Times New Roman"/>
              </a:rPr>
              <a:t>.</a:t>
            </a:r>
          </a:p>
          <a:p>
            <a:pPr indent="450215" algn="just">
              <a:spcAft>
                <a:spcPts val="0"/>
              </a:spcAft>
            </a:pPr>
            <a:r>
              <a:rPr lang="ru-RU" sz="1600" dirty="0" smtClean="0">
                <a:latin typeface="Times New Roman"/>
                <a:ea typeface="Times New Roman"/>
              </a:rPr>
              <a:t>6 семинаров, 20 интернет курсов, 27 онлайн конференций и </a:t>
            </a:r>
            <a:r>
              <a:rPr lang="ru-RU" sz="1600" dirty="0" err="1" smtClean="0">
                <a:latin typeface="Times New Roman"/>
                <a:ea typeface="Times New Roman"/>
              </a:rPr>
              <a:t>вебинаров</a:t>
            </a:r>
            <a:r>
              <a:rPr lang="ru-RU" sz="1600" dirty="0" smtClean="0">
                <a:latin typeface="Times New Roman"/>
                <a:ea typeface="Times New Roman"/>
              </a:rPr>
              <a:t> по  педагогике, психологии, методике и декоративно – прикладному искусству</a:t>
            </a:r>
            <a:endParaRPr lang="ru-RU" sz="1600" dirty="0">
              <a:latin typeface="Times New Roman"/>
              <a:ea typeface="Times New Roman"/>
            </a:endParaRPr>
          </a:p>
          <a:p>
            <a:endParaRPr lang="ru-RU" sz="1600" dirty="0"/>
          </a:p>
        </p:txBody>
      </p:sp>
      <p:pic>
        <p:nvPicPr>
          <p:cNvPr id="6146" name="Picture 2" descr="D:\СВЕТА\ЗАГРУЗКИ\награды\2019 - 2020\награды педагога\cert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5521" y="1772816"/>
            <a:ext cx="2160000" cy="15257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D:\СВЕТА\ЗАГРУЗКИ\награды\2018 - 2019\Награды педагога\ivanishcheva_svetlana_evgenevna (2)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35521" y="3429000"/>
            <a:ext cx="2160000" cy="15184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D:\СВЕТА\ЗАГРУЗКИ\награды\2016-2017\награды педагога\01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5521" y="5086662"/>
            <a:ext cx="2160000" cy="15705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D:\СВЕТА\ЗАГРУЗКИ\награды\2017 - 2018\награды педагога\001 (5)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400000">
            <a:off x="462744" y="-172023"/>
            <a:ext cx="1505553" cy="2159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1860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tx2">
                <a:lumMod val="20000"/>
                <a:lumOff val="80000"/>
              </a:schemeClr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5856" y="274638"/>
            <a:ext cx="5616624" cy="1570186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эффективности деятельности</a:t>
            </a:r>
            <a:endParaRPr lang="ru-RU" sz="36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400600" cy="2448273"/>
          </a:xfrm>
        </p:spPr>
        <p:txBody>
          <a:bodyPr>
            <a:normAutofit fontScale="85000" lnSpcReduction="20000"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Высокая результативность участия детей в конкурсах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методического сопровождения </a:t>
            </a:r>
            <a:r>
              <a:rPr 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программе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портфолио объединения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Представление опыта работы на различных уровнях</a:t>
            </a:r>
          </a:p>
        </p:txBody>
      </p:sp>
      <p:pic>
        <p:nvPicPr>
          <p:cNvPr id="5122" name="Picture 2" descr="C:\Users\Светлана\Desktop\007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146139" y="4907449"/>
            <a:ext cx="1265942" cy="180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ЗАГРУЗКИ\награды\2014-2015\Награды педагога\20150327_172637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4807" y="4907449"/>
            <a:ext cx="1272525" cy="180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D:\СВЕТА\ЗАГРУЗКИ\награды\2018 - 2019\Награды педагога\003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33692" y="188640"/>
            <a:ext cx="1842820" cy="259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D:\СВЕТА\ЗАГРУЗКИ\награды\2015 - 2016\награды педагога\001 (2)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31355" y="4884520"/>
            <a:ext cx="1265940" cy="180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D:\СВЕТА\ЗАГРУЗКИ\награды\2016-2017\награды педагога\001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44902" y="4884520"/>
            <a:ext cx="1268252" cy="180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D:\СВЕТА\ЗАГРУЗКИ\награды\2016-2017\награды педагога\002 (2).jpg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724362" y="4884520"/>
            <a:ext cx="1198789" cy="18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D:\СВЕТА\ЗАГРУЗКИ\награды\2017 - 2018\награды педагога\001 (6).jpg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361992" y="2239121"/>
            <a:ext cx="1832940" cy="259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D:\СВЕТА\ЗАГРУЗКИ\награды\2017 - 2018\награды педагога\002 (2).jpg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46371" y="4872188"/>
            <a:ext cx="1272872" cy="180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9481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tx2">
                <a:lumMod val="20000"/>
                <a:lumOff val="80000"/>
              </a:schemeClr>
            </a:gs>
            <a:gs pos="64999">
              <a:srgbClr val="F0EBD5"/>
            </a:gs>
            <a:gs pos="100000">
              <a:srgbClr val="D1C39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51520" y="692696"/>
            <a:ext cx="8640960" cy="144016"/>
          </a:xfrm>
        </p:spPr>
        <p:txBody>
          <a:bodyPr>
            <a:noAutofit/>
          </a:bodyPr>
          <a:lstStyle/>
          <a:p>
            <a:pPr marL="342900" lvl="0">
              <a:spcBef>
                <a:spcPct val="20000"/>
              </a:spcBef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  <a:cs typeface="+mn-cs"/>
              </a:rPr>
              <a:t>М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  <a:cs typeface="+mn-cs"/>
              </a:rPr>
              <a:t>оя профессиональная деятельность отмечена: </a:t>
            </a:r>
            <a:r>
              <a:rPr lang="ru-RU" sz="2800" dirty="0" smtClean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2800" dirty="0" smtClean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</a:br>
            <a:endParaRPr lang="ru-RU" sz="28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51520" y="836712"/>
            <a:ext cx="8784976" cy="4802088"/>
          </a:xfrm>
        </p:spPr>
        <p:txBody>
          <a:bodyPr>
            <a:normAutofit/>
          </a:bodyPr>
          <a:lstStyle/>
          <a:p>
            <a:pPr marL="285750" indent="-285750" algn="l">
              <a:spcAft>
                <a:spcPts val="0"/>
              </a:spcAft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  <a:latin typeface="Times New Roman"/>
                <a:ea typeface="Times New Roman"/>
              </a:rPr>
              <a:t>почетными </a:t>
            </a:r>
            <a:r>
              <a:rPr lang="ru-RU" sz="1400" dirty="0">
                <a:solidFill>
                  <a:schemeClr val="tx1"/>
                </a:solidFill>
                <a:latin typeface="Times New Roman"/>
                <a:ea typeface="Times New Roman"/>
              </a:rPr>
              <a:t>грамотами: Министерства образования и науки Российской Федерации, 2018 г.; Федерального Центра Технического Творчества Учащихся, г. Москва, 2015 г.; Горнозаводского управленческого округа, 2015 г.; Управления образования г. Новоуральска, 2016 г.; Администрации МАУ ДО «СЮТ», 2017-2019 гг</a:t>
            </a:r>
            <a:r>
              <a:rPr lang="ru-RU" sz="1400" dirty="0" smtClean="0">
                <a:solidFill>
                  <a:schemeClr val="tx1"/>
                </a:solidFill>
                <a:latin typeface="Times New Roman"/>
                <a:ea typeface="Times New Roman"/>
              </a:rPr>
              <a:t>.;</a:t>
            </a:r>
          </a:p>
          <a:p>
            <a:pPr marL="285750" indent="-285750" algn="l">
              <a:spcAft>
                <a:spcPts val="0"/>
              </a:spcAft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  <a:latin typeface="Times New Roman"/>
                <a:ea typeface="Times New Roman"/>
              </a:rPr>
              <a:t> благодарственными  </a:t>
            </a:r>
            <a:r>
              <a:rPr lang="ru-RU" sz="1400" dirty="0">
                <a:solidFill>
                  <a:schemeClr val="tx1"/>
                </a:solidFill>
                <a:latin typeface="Times New Roman"/>
                <a:ea typeface="Times New Roman"/>
              </a:rPr>
              <a:t>письмами: Губернатора Свердловской области Е. В. </a:t>
            </a:r>
            <a:r>
              <a:rPr lang="ru-RU" sz="1400" dirty="0" err="1">
                <a:solidFill>
                  <a:schemeClr val="tx1"/>
                </a:solidFill>
                <a:latin typeface="Times New Roman"/>
                <a:ea typeface="Times New Roman"/>
              </a:rPr>
              <a:t>Куйвашева</a:t>
            </a:r>
            <a:r>
              <a:rPr lang="ru-RU" sz="1400" dirty="0">
                <a:solidFill>
                  <a:schemeClr val="tx1"/>
                </a:solidFill>
                <a:latin typeface="Times New Roman"/>
                <a:ea typeface="Times New Roman"/>
              </a:rPr>
              <a:t>, 2017 г.; Центра международного сотрудничества «</a:t>
            </a:r>
            <a:r>
              <a:rPr lang="ru-RU" sz="1400" dirty="0" err="1">
                <a:solidFill>
                  <a:schemeClr val="tx1"/>
                </a:solidFill>
                <a:latin typeface="Times New Roman"/>
                <a:ea typeface="Times New Roman"/>
              </a:rPr>
              <a:t>Tarragona</a:t>
            </a:r>
            <a:r>
              <a:rPr lang="ru-RU" sz="1400" dirty="0">
                <a:solidFill>
                  <a:schemeClr val="tx1"/>
                </a:solidFill>
                <a:latin typeface="Times New Roman"/>
                <a:ea typeface="Times New Roman"/>
              </a:rPr>
              <a:t>»,  г. Пекин 2018 г.; Детского образовательного центра «Самоцветы», г. Вена, 2019 г.; </a:t>
            </a:r>
            <a:endParaRPr lang="ru-RU" sz="1400" dirty="0" smtClean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marL="285750" indent="-285750" algn="l">
              <a:spcAft>
                <a:spcPts val="0"/>
              </a:spcAft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  <a:latin typeface="Times New Roman"/>
                <a:ea typeface="Times New Roman"/>
              </a:rPr>
              <a:t>дипломами</a:t>
            </a:r>
            <a:r>
              <a:rPr lang="ru-RU" sz="1400" dirty="0">
                <a:solidFill>
                  <a:schemeClr val="tx1"/>
                </a:solidFill>
                <a:latin typeface="Times New Roman"/>
                <a:ea typeface="Times New Roman"/>
              </a:rPr>
              <a:t>: Центра развития и поддержки социально-культурных инициатив «Территория АРТ», г. Москва, 2016-2019  гг.; </a:t>
            </a:r>
            <a:endParaRPr lang="ru-RU" sz="1400" dirty="0" smtClean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marL="285750" indent="-285750" algn="l">
              <a:spcAft>
                <a:spcPts val="0"/>
              </a:spcAft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  <a:latin typeface="Times New Roman"/>
                <a:ea typeface="Times New Roman"/>
              </a:rPr>
              <a:t>удостоверением</a:t>
            </a:r>
            <a:r>
              <a:rPr lang="ru-RU" sz="1400" dirty="0">
                <a:solidFill>
                  <a:schemeClr val="tx1"/>
                </a:solidFill>
                <a:latin typeface="Times New Roman"/>
                <a:ea typeface="Times New Roman"/>
              </a:rPr>
              <a:t>: Гражданин СТРАНЫ РОСАТОМА, 2016 г</a:t>
            </a:r>
            <a:r>
              <a:rPr lang="ru-RU" sz="1400" dirty="0" smtClean="0">
                <a:solidFill>
                  <a:schemeClr val="tx1"/>
                </a:solidFill>
                <a:latin typeface="Times New Roman"/>
                <a:ea typeface="Times New Roman"/>
              </a:rPr>
              <a:t>.; </a:t>
            </a:r>
            <a:endParaRPr lang="ru-RU" sz="1400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algn="l"/>
            <a:r>
              <a:rPr lang="ru-RU" sz="1400" dirty="0" smtClean="0">
                <a:solidFill>
                  <a:prstClr val="black"/>
                </a:solidFill>
                <a:latin typeface="Times New Roman"/>
                <a:ea typeface="Times New Roman"/>
                <a:cs typeface="+mj-cs"/>
              </a:rPr>
              <a:t>-     дипломом победителя муниципального конкурса «Успех  года – 2017»;</a:t>
            </a:r>
            <a:r>
              <a:rPr lang="ru-RU" sz="1400" dirty="0">
                <a:solidFill>
                  <a:prstClr val="black"/>
                </a:solidFill>
                <a:latin typeface="Times New Roman"/>
                <a:ea typeface="Times New Roman"/>
                <a:cs typeface="+mj-cs"/>
              </a:rPr>
              <a:t>	</a:t>
            </a:r>
            <a:br>
              <a:rPr lang="ru-RU" sz="1400" dirty="0">
                <a:solidFill>
                  <a:prstClr val="black"/>
                </a:solidFill>
                <a:latin typeface="Times New Roman"/>
                <a:ea typeface="Times New Roman"/>
                <a:cs typeface="+mj-cs"/>
              </a:rPr>
            </a:br>
            <a:r>
              <a:rPr lang="ru-RU" sz="1400" dirty="0">
                <a:solidFill>
                  <a:prstClr val="black"/>
                </a:solidFill>
                <a:latin typeface="Times New Roman"/>
                <a:ea typeface="Times New Roman"/>
                <a:cs typeface="+mj-cs"/>
              </a:rPr>
              <a:t>- </a:t>
            </a:r>
            <a:r>
              <a:rPr lang="ru-RU" sz="1400" dirty="0" smtClean="0">
                <a:solidFill>
                  <a:prstClr val="black"/>
                </a:solidFill>
                <a:latin typeface="Times New Roman"/>
                <a:ea typeface="Times New Roman"/>
                <a:cs typeface="+mj-cs"/>
              </a:rPr>
              <a:t>    я вошла в число победителей </a:t>
            </a:r>
            <a:r>
              <a:rPr lang="ru-RU" sz="1400" dirty="0">
                <a:solidFill>
                  <a:prstClr val="black"/>
                </a:solidFill>
                <a:latin typeface="Times New Roman"/>
                <a:ea typeface="Times New Roman"/>
                <a:cs typeface="+mj-cs"/>
              </a:rPr>
              <a:t>муниципального конкурса «Славим человека труда» </a:t>
            </a:r>
            <a:r>
              <a:rPr lang="ru-RU" sz="1400" dirty="0" smtClean="0">
                <a:solidFill>
                  <a:prstClr val="black"/>
                </a:solidFill>
                <a:latin typeface="Times New Roman"/>
                <a:ea typeface="Times New Roman"/>
                <a:cs typeface="+mj-cs"/>
              </a:rPr>
              <a:t>2018 г</a:t>
            </a:r>
            <a:r>
              <a:rPr lang="ru-RU" sz="1400" dirty="0">
                <a:solidFill>
                  <a:prstClr val="black"/>
                </a:solidFill>
                <a:latin typeface="Times New Roman"/>
                <a:ea typeface="Times New Roman"/>
                <a:cs typeface="+mj-cs"/>
              </a:rPr>
              <a:t>.; </a:t>
            </a:r>
            <a:r>
              <a:rPr lang="ru-RU" sz="1400" dirty="0">
                <a:solidFill>
                  <a:prstClr val="black"/>
                </a:solidFill>
                <a:ea typeface="+mj-ea"/>
                <a:cs typeface="+mj-cs"/>
              </a:rPr>
              <a:t/>
            </a:r>
            <a:br>
              <a:rPr lang="ru-RU" sz="1400" dirty="0">
                <a:solidFill>
                  <a:prstClr val="black"/>
                </a:solidFill>
                <a:ea typeface="+mj-ea"/>
                <a:cs typeface="+mj-cs"/>
              </a:rPr>
            </a:br>
            <a:endParaRPr lang="ru-RU" sz="1600" dirty="0"/>
          </a:p>
        </p:txBody>
      </p:sp>
      <p:pic>
        <p:nvPicPr>
          <p:cNvPr id="14339" name="Picture 3" descr="D:\СВЕТА\ФОТОГРАФИИ ВИДЕО\СОБЫТИЯ по годам\СОБЫТИЯ 2017 - 2018\Доска почета\IMG_20180907_112939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331640" y="3573016"/>
            <a:ext cx="6264696" cy="30493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959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tx2">
                <a:lumMod val="20000"/>
                <a:lumOff val="80000"/>
              </a:schemeClr>
            </a:gs>
            <a:gs pos="64999">
              <a:srgbClr val="F0EBD5"/>
            </a:gs>
            <a:gs pos="100000">
              <a:srgbClr val="D1C39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alt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Перспектива: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323528" y="476673"/>
            <a:ext cx="8424936" cy="1440160"/>
          </a:xfrm>
        </p:spPr>
        <p:txBody>
          <a:bodyPr/>
          <a:lstStyle/>
          <a:p>
            <a:pPr marL="0" indent="0">
              <a:buNone/>
            </a:pPr>
            <a:endParaRPr lang="ru-RU" alt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Aft>
                <a:spcPts val="600"/>
              </a:spcAft>
              <a:buNone/>
            </a:pPr>
            <a:r>
              <a:rPr lang="ru-RU" sz="2400" dirty="0" smtClean="0">
                <a:latin typeface="Times New Roman"/>
                <a:ea typeface="Times New Roman"/>
              </a:rPr>
              <a:t>Разработать </a:t>
            </a:r>
            <a:r>
              <a:rPr lang="ru-RU" sz="2400" dirty="0">
                <a:latin typeface="Times New Roman"/>
                <a:ea typeface="Times New Roman"/>
              </a:rPr>
              <a:t>электронное </a:t>
            </a:r>
            <a:r>
              <a:rPr lang="ru-RU" sz="2400" dirty="0" smtClean="0">
                <a:latin typeface="Times New Roman"/>
                <a:ea typeface="Times New Roman"/>
              </a:rPr>
              <a:t>пособие к </a:t>
            </a:r>
            <a:r>
              <a:rPr lang="ru-RU" sz="2400" dirty="0">
                <a:latin typeface="Times New Roman"/>
                <a:ea typeface="Times New Roman"/>
              </a:rPr>
              <a:t>общеобразовательной программе </a:t>
            </a:r>
            <a:r>
              <a:rPr lang="ru-RU" sz="2400" dirty="0" smtClean="0">
                <a:latin typeface="Times New Roman"/>
                <a:ea typeface="Times New Roman"/>
              </a:rPr>
              <a:t>«</a:t>
            </a:r>
            <a:r>
              <a:rPr lang="ru-RU" sz="2400" dirty="0">
                <a:latin typeface="Times New Roman"/>
                <a:ea typeface="Times New Roman"/>
              </a:rPr>
              <a:t>Фантазия и умелые руки» </a:t>
            </a:r>
            <a:r>
              <a:rPr lang="ru-RU" sz="2400" dirty="0" smtClean="0">
                <a:latin typeface="Times New Roman"/>
                <a:ea typeface="Times New Roman"/>
              </a:rPr>
              <a:t>                                        по созданию сюжетных кукол</a:t>
            </a:r>
            <a:endParaRPr lang="ru-RU" alt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>
          <a:xfrm>
            <a:off x="2483768" y="4005064"/>
            <a:ext cx="6203032" cy="2448272"/>
          </a:xfrm>
        </p:spPr>
        <p:txBody>
          <a:bodyPr/>
          <a:lstStyle/>
          <a:p>
            <a:pPr marL="0" lvl="0" indent="0">
              <a:buNone/>
            </a:pP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pic>
        <p:nvPicPr>
          <p:cNvPr id="15362" name="Picture 2" descr="D:\СВЕТА\ФОТОГРАФИИ ВИДЕО\ВЫСТАВОЧНЫЕ РАБОТЫ\РАБОТЫ 2018 - 2019 УГ\Счастье длинною в жизнь, Устинова Виктория 16 лет, Валимухаметова Екатерина, 14 лет\Новая папка\1_лучшаяMG_102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616" y="2276872"/>
            <a:ext cx="6696744" cy="44644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0738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программы</a:t>
            </a:r>
            <a:b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«Фантазия и умелые руки»</a:t>
            </a:r>
            <a:r>
              <a:rPr lang="ru-RU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382864120"/>
              </p:ext>
            </p:extLst>
          </p:nvPr>
        </p:nvGraphicFramePr>
        <p:xfrm>
          <a:off x="428596" y="1571612"/>
          <a:ext cx="8358246" cy="4786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60009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D:\СВЕТА\ФОТОГРАФИИ ВИДЕО\ВЫСТАВОЧНЫЕ РАБОТЫ\РАБОТЫ 2019 - 2020 УГ\Крыса Анфиса, Зинурова Алина, 14 лет\_MG_4962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3563888" y="620688"/>
            <a:ext cx="5040560" cy="2664296"/>
          </a:xfrm>
        </p:spPr>
        <p:txBody>
          <a:bodyPr/>
          <a:lstStyle/>
          <a:p>
            <a:r>
              <a:rPr lang="ru-RU" sz="6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</a:t>
            </a:r>
            <a:br>
              <a:rPr lang="ru-RU" sz="6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60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3563888" y="2204864"/>
            <a:ext cx="5256584" cy="4464496"/>
          </a:xfrm>
        </p:spPr>
        <p:txBody>
          <a:bodyPr/>
          <a:lstStyle/>
          <a:p>
            <a:endParaRPr lang="ru-RU" dirty="0" smtClean="0"/>
          </a:p>
          <a:p>
            <a:r>
              <a:rPr lang="ru-RU" sz="6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6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257124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 программы </a:t>
            </a:r>
            <a:b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«Фантазия и умелые руки»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81229113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35967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178621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Результативность обучения по программе «Фантазия и умелые руки»</a:t>
            </a:r>
            <a:endParaRPr lang="ru-RU" sz="36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19384443"/>
              </p:ext>
            </p:extLst>
          </p:nvPr>
        </p:nvGraphicFramePr>
        <p:xfrm>
          <a:off x="457200" y="2060575"/>
          <a:ext cx="8229600" cy="4065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43837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42000">
              <a:schemeClr val="accent2">
                <a:lumMod val="40000"/>
                <a:lumOff val="60000"/>
              </a:schemeClr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2000" dirty="0">
                <a:latin typeface="Times New Roman"/>
                <a:ea typeface="Times New Roman"/>
              </a:rPr>
              <a:t>Творческие работы моих обучающихся были </a:t>
            </a:r>
            <a:r>
              <a:rPr lang="ru-RU" sz="2000" dirty="0" smtClean="0">
                <a:latin typeface="Times New Roman"/>
                <a:ea typeface="Times New Roman"/>
              </a:rPr>
              <a:t>представлены </a:t>
            </a:r>
            <a:r>
              <a:rPr lang="ru-RU" sz="2000" dirty="0">
                <a:latin typeface="Times New Roman"/>
                <a:ea typeface="Times New Roman"/>
              </a:rPr>
              <a:t>на очных </a:t>
            </a:r>
            <a:r>
              <a:rPr lang="ru-RU" sz="2000" dirty="0" smtClean="0">
                <a:latin typeface="Times New Roman"/>
                <a:ea typeface="Times New Roman"/>
              </a:rPr>
              <a:t>выставках: </a:t>
            </a:r>
            <a:r>
              <a:rPr lang="ru-RU" sz="2000" dirty="0">
                <a:latin typeface="Times New Roman"/>
                <a:ea typeface="Times New Roman"/>
              </a:rPr>
              <a:t>в г. Вене (Австрия), 2019 г., г. Пекине (Китай), 2018 г., </a:t>
            </a:r>
            <a:r>
              <a:rPr lang="ru-RU" sz="2000" dirty="0" smtClean="0">
                <a:latin typeface="Times New Roman"/>
                <a:ea typeface="Times New Roman"/>
              </a:rPr>
              <a:t/>
            </a:r>
            <a:br>
              <a:rPr lang="ru-RU" sz="2000" dirty="0" smtClean="0">
                <a:latin typeface="Times New Roman"/>
                <a:ea typeface="Times New Roman"/>
              </a:rPr>
            </a:br>
            <a:r>
              <a:rPr lang="ru-RU" sz="2000" dirty="0" smtClean="0">
                <a:latin typeface="Times New Roman"/>
                <a:ea typeface="Times New Roman"/>
              </a:rPr>
              <a:t>г</a:t>
            </a:r>
            <a:r>
              <a:rPr lang="ru-RU" sz="2000" dirty="0">
                <a:latin typeface="Times New Roman"/>
                <a:ea typeface="Times New Roman"/>
              </a:rPr>
              <a:t>. Бресте (Белоруссия), 2017 г., г. Москве, 2015 - 2016 гг., </a:t>
            </a:r>
            <a:r>
              <a:rPr lang="ru-RU" sz="2000" dirty="0" smtClean="0">
                <a:latin typeface="Times New Roman"/>
                <a:ea typeface="Times New Roman"/>
              </a:rPr>
              <a:t>г</a:t>
            </a:r>
            <a:r>
              <a:rPr lang="ru-RU" sz="2000" dirty="0">
                <a:latin typeface="Times New Roman"/>
                <a:ea typeface="Times New Roman"/>
              </a:rPr>
              <a:t>. Горно – Алтайске, 2016 г., </a:t>
            </a:r>
            <a:r>
              <a:rPr lang="ru-RU" sz="2000" dirty="0" smtClean="0">
                <a:latin typeface="Times New Roman"/>
                <a:ea typeface="Times New Roman"/>
              </a:rPr>
              <a:t>г</a:t>
            </a:r>
            <a:r>
              <a:rPr lang="ru-RU" sz="2000" dirty="0">
                <a:latin typeface="Times New Roman"/>
                <a:ea typeface="Times New Roman"/>
              </a:rPr>
              <a:t>. Тюмени, 2019 г. 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 descr="D:\СВЕТА\ЗАГРУЗКИ\награды\2018 - 2019\Награды педагога\template (2)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5776" y="1661303"/>
            <a:ext cx="2163284" cy="30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D:\СВЕТА\ЗАГРУЗКИ\награды\2018 - 2019\Награды педагога\template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216" y="1194305"/>
            <a:ext cx="2163288" cy="306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D:\СВЕТА\ЗАГРУЗКИ\награды\2017 - 2018\награды педагога\扫描_20180312 (4).pn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42674" y="2793005"/>
            <a:ext cx="2576146" cy="39370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СВЕТА\ЗАГРУЗКИ\награды\2015 - 2016\Дорога к звездам - Москва\Приглашение для Иванищевой С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512" y="1628801"/>
            <a:ext cx="2192563" cy="30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D:\СВЕТА\ЗАГРУЗКИ\награды\2015 - 2016\Град Текстиль 2015\Приглашение Иванищевой С.Е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3412861"/>
            <a:ext cx="2117898" cy="33303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6396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20000"/>
                <a:lumOff val="80000"/>
              </a:schemeClr>
            </a:gs>
            <a:gs pos="19000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60648"/>
            <a:ext cx="9144000" cy="1470025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effectLst>
                  <a:reflection blurRad="685800" stA="63000" endPos="23000" dist="508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ГЕОГРАФИЯ  НАШИХ  ДОСТИЖЕНИЙ</a:t>
            </a:r>
            <a:b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effectLst>
                  <a:reflection blurRad="685800" stA="63000" endPos="23000" dist="508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effectLst>
                  <a:reflection blurRad="685800" stA="63000" endPos="23000" dist="508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2015 - 2020</a:t>
            </a:r>
            <a:endParaRPr lang="ru-RU" sz="2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effectLst>
                <a:reflection blurRad="685800" stA="63000" endPos="23000" dist="508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Светлана\Desktop\eurasia_ - копия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7504" y="1637982"/>
            <a:ext cx="8882541" cy="5022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ая выноска 3"/>
          <p:cNvSpPr/>
          <p:nvPr/>
        </p:nvSpPr>
        <p:spPr>
          <a:xfrm>
            <a:off x="5508104" y="4090251"/>
            <a:ext cx="1080120" cy="188756"/>
          </a:xfrm>
          <a:prstGeom prst="wedgeRectCallout">
            <a:avLst>
              <a:gd name="adj1" fmla="val -22822"/>
              <a:gd name="adj2" fmla="val 128594"/>
            </a:avLst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prstClr val="black"/>
                </a:solidFill>
              </a:rPr>
              <a:t>Пекин. КИТАЙ</a:t>
            </a:r>
            <a:r>
              <a:rPr lang="ru-RU" sz="1000" dirty="0" smtClean="0">
                <a:solidFill>
                  <a:prstClr val="white"/>
                </a:solidFill>
              </a:rPr>
              <a:t>, 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6" name="Прямоугольная выноска 5"/>
          <p:cNvSpPr/>
          <p:nvPr/>
        </p:nvSpPr>
        <p:spPr>
          <a:xfrm>
            <a:off x="395536" y="2695202"/>
            <a:ext cx="1656184" cy="234028"/>
          </a:xfrm>
          <a:prstGeom prst="wedgeRectCallout">
            <a:avLst>
              <a:gd name="adj1" fmla="val 58026"/>
              <a:gd name="adj2" fmla="val 173435"/>
            </a:avLst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err="1" smtClean="0">
                <a:solidFill>
                  <a:prstClr val="black"/>
                </a:solidFill>
              </a:rPr>
              <a:t>Леппявирта</a:t>
            </a:r>
            <a:r>
              <a:rPr lang="ru-RU" sz="1000" dirty="0" smtClean="0">
                <a:solidFill>
                  <a:prstClr val="black"/>
                </a:solidFill>
              </a:rPr>
              <a:t>. ФИНЛЯНДИЯ</a:t>
            </a:r>
            <a:r>
              <a:rPr lang="ru-RU" sz="1000" dirty="0" smtClean="0">
                <a:solidFill>
                  <a:prstClr val="white"/>
                </a:solidFill>
              </a:rPr>
              <a:t>, 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11" name="Прямоугольная выноска 10"/>
          <p:cNvSpPr/>
          <p:nvPr/>
        </p:nvSpPr>
        <p:spPr>
          <a:xfrm rot="10800000" flipV="1">
            <a:off x="683568" y="3428999"/>
            <a:ext cx="1296144" cy="216028"/>
          </a:xfrm>
          <a:prstGeom prst="wedgeRectCallout">
            <a:avLst>
              <a:gd name="adj1" fmla="val -59790"/>
              <a:gd name="adj2" fmla="val 118599"/>
            </a:avLst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prstClr val="black"/>
                </a:solidFill>
              </a:rPr>
              <a:t>Брест. БЕЛАРУССИЯ</a:t>
            </a:r>
            <a:r>
              <a:rPr lang="ru-RU" sz="1000" dirty="0" smtClean="0">
                <a:solidFill>
                  <a:prstClr val="white"/>
                </a:solidFill>
              </a:rPr>
              <a:t>, 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13" name="Прямоугольная выноска 12"/>
          <p:cNvSpPr/>
          <p:nvPr/>
        </p:nvSpPr>
        <p:spPr>
          <a:xfrm>
            <a:off x="2411760" y="4225679"/>
            <a:ext cx="778279" cy="153198"/>
          </a:xfrm>
          <a:prstGeom prst="wedgeRectCallout">
            <a:avLst>
              <a:gd name="adj1" fmla="val -14916"/>
              <a:gd name="adj2" fmla="val -65693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prstClr val="black"/>
                </a:solidFill>
              </a:rPr>
              <a:t> Краснодар</a:t>
            </a:r>
            <a:r>
              <a:rPr lang="ru-RU" sz="1000" dirty="0" smtClean="0">
                <a:solidFill>
                  <a:prstClr val="white"/>
                </a:solidFill>
              </a:rPr>
              <a:t>, 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10" name="Прямоугольная выноска 9"/>
          <p:cNvSpPr/>
          <p:nvPr/>
        </p:nvSpPr>
        <p:spPr>
          <a:xfrm>
            <a:off x="1835696" y="3098836"/>
            <a:ext cx="720422" cy="258157"/>
          </a:xfrm>
          <a:prstGeom prst="wedgeRectCallout">
            <a:avLst>
              <a:gd name="adj1" fmla="val 66103"/>
              <a:gd name="adj2" fmla="val 145646"/>
            </a:avLst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prstClr val="black"/>
                </a:solidFill>
              </a:rPr>
              <a:t>МОСКВА</a:t>
            </a:r>
            <a:r>
              <a:rPr lang="ru-RU" sz="1000" dirty="0" smtClean="0">
                <a:solidFill>
                  <a:prstClr val="white"/>
                </a:solidFill>
              </a:rPr>
              <a:t>, 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15" name="Прямоугольная выноска 14"/>
          <p:cNvSpPr/>
          <p:nvPr/>
        </p:nvSpPr>
        <p:spPr>
          <a:xfrm>
            <a:off x="5186599" y="3203765"/>
            <a:ext cx="900100" cy="189230"/>
          </a:xfrm>
          <a:prstGeom prst="wedgeRectCallout">
            <a:avLst>
              <a:gd name="adj1" fmla="val -83094"/>
              <a:gd name="adj2" fmla="val 14685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prstClr val="black"/>
                </a:solidFill>
              </a:rPr>
              <a:t>Красноярск</a:t>
            </a:r>
            <a:r>
              <a:rPr lang="ru-RU" sz="1000" dirty="0" smtClean="0">
                <a:solidFill>
                  <a:prstClr val="white"/>
                </a:solidFill>
              </a:rPr>
              <a:t>,                  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22" name="Прямоугольная выноска 21"/>
          <p:cNvSpPr/>
          <p:nvPr/>
        </p:nvSpPr>
        <p:spPr>
          <a:xfrm>
            <a:off x="2627781" y="3008827"/>
            <a:ext cx="1008115" cy="180018"/>
          </a:xfrm>
          <a:prstGeom prst="wedgeRectCallout">
            <a:avLst>
              <a:gd name="adj1" fmla="val -20936"/>
              <a:gd name="adj2" fmla="val 123083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prstClr val="black"/>
                </a:solidFill>
              </a:rPr>
              <a:t>В</a:t>
            </a:r>
            <a:r>
              <a:rPr lang="ru-RU" sz="1000" dirty="0" smtClean="0">
                <a:solidFill>
                  <a:prstClr val="black"/>
                </a:solidFill>
              </a:rPr>
              <a:t>еликий Устюг</a:t>
            </a:r>
            <a:endParaRPr lang="ru-RU" sz="1000" dirty="0">
              <a:solidFill>
                <a:prstClr val="black"/>
              </a:solidFill>
            </a:endParaRPr>
          </a:p>
        </p:txBody>
      </p:sp>
      <p:sp>
        <p:nvSpPr>
          <p:cNvPr id="9" name="Прямоугольная выноска 8"/>
          <p:cNvSpPr/>
          <p:nvPr/>
        </p:nvSpPr>
        <p:spPr>
          <a:xfrm>
            <a:off x="2644749" y="3226371"/>
            <a:ext cx="791745" cy="144018"/>
          </a:xfrm>
          <a:prstGeom prst="wedgeRectCallout">
            <a:avLst>
              <a:gd name="adj1" fmla="val 82"/>
              <a:gd name="adj2" fmla="val 188503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prstClr val="black"/>
                </a:solidFill>
              </a:rPr>
              <a:t>Чебоксары</a:t>
            </a:r>
            <a:endParaRPr lang="ru-RU" sz="1000" dirty="0">
              <a:solidFill>
                <a:prstClr val="black"/>
              </a:solidFill>
            </a:endParaRPr>
          </a:p>
        </p:txBody>
      </p:sp>
      <p:sp>
        <p:nvSpPr>
          <p:cNvPr id="14" name="Прямоугольная выноска 13"/>
          <p:cNvSpPr/>
          <p:nvPr/>
        </p:nvSpPr>
        <p:spPr>
          <a:xfrm>
            <a:off x="3710142" y="3937053"/>
            <a:ext cx="1080120" cy="153198"/>
          </a:xfrm>
          <a:prstGeom prst="wedgeRectCallout">
            <a:avLst>
              <a:gd name="adj1" fmla="val 23797"/>
              <a:gd name="adj2" fmla="val -133725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err="1" smtClean="0">
                <a:solidFill>
                  <a:prstClr val="black"/>
                </a:solidFill>
              </a:rPr>
              <a:t>Горно</a:t>
            </a:r>
            <a:r>
              <a:rPr lang="ru-RU" sz="1000" dirty="0" smtClean="0">
                <a:solidFill>
                  <a:prstClr val="black"/>
                </a:solidFill>
              </a:rPr>
              <a:t> - </a:t>
            </a:r>
            <a:r>
              <a:rPr lang="ru-RU" sz="1000" dirty="0" err="1" smtClean="0">
                <a:solidFill>
                  <a:prstClr val="black"/>
                </a:solidFill>
              </a:rPr>
              <a:t>Алтайск</a:t>
            </a:r>
            <a:r>
              <a:rPr lang="ru-RU" sz="1000" dirty="0" smtClean="0">
                <a:solidFill>
                  <a:prstClr val="white"/>
                </a:solidFill>
              </a:rPr>
              <a:t>, 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20" name="Прямоугольная выноска 19"/>
          <p:cNvSpPr/>
          <p:nvPr/>
        </p:nvSpPr>
        <p:spPr>
          <a:xfrm>
            <a:off x="3166545" y="3756977"/>
            <a:ext cx="540060" cy="144015"/>
          </a:xfrm>
          <a:prstGeom prst="wedgeRectCallout">
            <a:avLst>
              <a:gd name="adj1" fmla="val -6036"/>
              <a:gd name="adj2" fmla="val -246002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 err="1">
              <a:solidFill>
                <a:prstClr val="black"/>
              </a:solidFill>
            </a:endParaRPr>
          </a:p>
          <a:p>
            <a:pPr algn="ctr"/>
            <a:r>
              <a:rPr lang="ru-RU" sz="1000" dirty="0" smtClean="0">
                <a:solidFill>
                  <a:prstClr val="black"/>
                </a:solidFill>
              </a:rPr>
              <a:t>Пермь</a:t>
            </a:r>
            <a:r>
              <a:rPr lang="ru-RU" sz="1000" dirty="0" smtClean="0">
                <a:solidFill>
                  <a:prstClr val="white"/>
                </a:solidFill>
              </a:rPr>
              <a:t>, 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17" name="Прямоугольная выноска 16"/>
          <p:cNvSpPr/>
          <p:nvPr/>
        </p:nvSpPr>
        <p:spPr>
          <a:xfrm>
            <a:off x="3638676" y="3092357"/>
            <a:ext cx="936106" cy="180021"/>
          </a:xfrm>
          <a:prstGeom prst="wedgeRectCallout">
            <a:avLst>
              <a:gd name="adj1" fmla="val -42657"/>
              <a:gd name="adj2" fmla="val 146559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prstClr val="black"/>
                </a:solidFill>
              </a:rPr>
              <a:t>Новоуральск</a:t>
            </a:r>
            <a:r>
              <a:rPr lang="ru-RU" sz="1000" dirty="0" smtClean="0">
                <a:solidFill>
                  <a:prstClr val="white"/>
                </a:solidFill>
              </a:rPr>
              <a:t>, 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16" name="Прямоугольная выноска 15"/>
          <p:cNvSpPr/>
          <p:nvPr/>
        </p:nvSpPr>
        <p:spPr>
          <a:xfrm>
            <a:off x="3564233" y="3310509"/>
            <a:ext cx="936105" cy="180020"/>
          </a:xfrm>
          <a:prstGeom prst="wedgeRectCallout">
            <a:avLst>
              <a:gd name="adj1" fmla="val -46253"/>
              <a:gd name="adj2" fmla="val 71828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 smtClean="0">
              <a:solidFill>
                <a:prstClr val="black"/>
              </a:solidFill>
            </a:endParaRPr>
          </a:p>
          <a:p>
            <a:pPr algn="ctr"/>
            <a:r>
              <a:rPr lang="ru-RU" sz="1000" dirty="0" smtClean="0">
                <a:solidFill>
                  <a:prstClr val="black"/>
                </a:solidFill>
              </a:rPr>
              <a:t>Екатеринбург</a:t>
            </a:r>
            <a:r>
              <a:rPr lang="ru-RU" sz="1000" dirty="0" smtClean="0">
                <a:solidFill>
                  <a:prstClr val="white"/>
                </a:solidFill>
              </a:rPr>
              <a:t>, 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19" name="Прямоугольная выноска 18"/>
          <p:cNvSpPr/>
          <p:nvPr/>
        </p:nvSpPr>
        <p:spPr>
          <a:xfrm>
            <a:off x="3638676" y="3645028"/>
            <a:ext cx="648072" cy="144016"/>
          </a:xfrm>
          <a:prstGeom prst="wedgeRectCallout">
            <a:avLst>
              <a:gd name="adj1" fmla="val -29651"/>
              <a:gd name="adj2" fmla="val -61381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prstClr val="black"/>
                </a:solidFill>
              </a:rPr>
              <a:t>Курган</a:t>
            </a:r>
            <a:r>
              <a:rPr lang="ru-RU" sz="1000" dirty="0" smtClean="0">
                <a:solidFill>
                  <a:prstClr val="white"/>
                </a:solidFill>
              </a:rPr>
              <a:t>, 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23" name="Прямоугольная выноска 22"/>
          <p:cNvSpPr/>
          <p:nvPr/>
        </p:nvSpPr>
        <p:spPr>
          <a:xfrm>
            <a:off x="4211960" y="2623194"/>
            <a:ext cx="936103" cy="144015"/>
          </a:xfrm>
          <a:prstGeom prst="wedgeRectCallout">
            <a:avLst>
              <a:gd name="adj1" fmla="val -65173"/>
              <a:gd name="adj2" fmla="val 279129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prstClr val="black"/>
                </a:solidFill>
              </a:rPr>
              <a:t>Верхотурье</a:t>
            </a:r>
            <a:endParaRPr lang="ru-RU" sz="1000" dirty="0">
              <a:solidFill>
                <a:prstClr val="black"/>
              </a:solidFill>
            </a:endParaRPr>
          </a:p>
        </p:txBody>
      </p:sp>
      <p:sp>
        <p:nvSpPr>
          <p:cNvPr id="18" name="Прямоугольная выноска 17"/>
          <p:cNvSpPr/>
          <p:nvPr/>
        </p:nvSpPr>
        <p:spPr>
          <a:xfrm>
            <a:off x="3495358" y="2805235"/>
            <a:ext cx="1008113" cy="162230"/>
          </a:xfrm>
          <a:prstGeom prst="wedgeRectCallout">
            <a:avLst>
              <a:gd name="adj1" fmla="val -29639"/>
              <a:gd name="adj2" fmla="val 157393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prstClr val="black"/>
                </a:solidFill>
              </a:rPr>
              <a:t>Н</a:t>
            </a:r>
            <a:r>
              <a:rPr lang="ru-RU" sz="1000" dirty="0" smtClean="0">
                <a:solidFill>
                  <a:prstClr val="black"/>
                </a:solidFill>
              </a:rPr>
              <a:t>ижний Тагил</a:t>
            </a:r>
            <a:r>
              <a:rPr lang="ru-RU" sz="1000" dirty="0" smtClean="0">
                <a:solidFill>
                  <a:prstClr val="white"/>
                </a:solidFill>
              </a:rPr>
              <a:t> 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24" name="Прямоугольная выноска 23"/>
          <p:cNvSpPr/>
          <p:nvPr/>
        </p:nvSpPr>
        <p:spPr>
          <a:xfrm>
            <a:off x="2771800" y="4063454"/>
            <a:ext cx="1008112" cy="155988"/>
          </a:xfrm>
          <a:prstGeom prst="wedgeRectCallout">
            <a:avLst>
              <a:gd name="adj1" fmla="val -25892"/>
              <a:gd name="adj2" fmla="val 70402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prstClr val="black"/>
                </a:solidFill>
              </a:rPr>
              <a:t> </a:t>
            </a:r>
            <a:r>
              <a:rPr lang="ru-RU" sz="1000" dirty="0" err="1" smtClean="0">
                <a:solidFill>
                  <a:prstClr val="black"/>
                </a:solidFill>
              </a:rPr>
              <a:t>Невинномыск</a:t>
            </a:r>
            <a:r>
              <a:rPr lang="ru-RU" sz="1000" dirty="0" smtClean="0">
                <a:solidFill>
                  <a:prstClr val="white"/>
                </a:solidFill>
              </a:rPr>
              <a:t>, 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21" name="Прямоугольная выноска 20"/>
          <p:cNvSpPr/>
          <p:nvPr/>
        </p:nvSpPr>
        <p:spPr>
          <a:xfrm>
            <a:off x="4319972" y="3641204"/>
            <a:ext cx="936104" cy="144016"/>
          </a:xfrm>
          <a:prstGeom prst="wedgeRectCallout">
            <a:avLst>
              <a:gd name="adj1" fmla="val -32098"/>
              <a:gd name="adj2" fmla="val -57152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prstClr val="black"/>
                </a:solidFill>
              </a:rPr>
              <a:t>Новосибирск</a:t>
            </a:r>
            <a:r>
              <a:rPr lang="ru-RU" sz="1000" dirty="0" smtClean="0">
                <a:solidFill>
                  <a:prstClr val="white"/>
                </a:solidFill>
              </a:rPr>
              <a:t>, 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7" name="Прямоугольная выноска 6"/>
          <p:cNvSpPr/>
          <p:nvPr/>
        </p:nvSpPr>
        <p:spPr>
          <a:xfrm>
            <a:off x="2123728" y="3857104"/>
            <a:ext cx="648072" cy="144016"/>
          </a:xfrm>
          <a:prstGeom prst="wedgeRectCallout">
            <a:avLst>
              <a:gd name="adj1" fmla="val 106698"/>
              <a:gd name="adj2" fmla="val -125528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prstClr val="black"/>
                </a:solidFill>
              </a:rPr>
              <a:t>Самара</a:t>
            </a:r>
            <a:r>
              <a:rPr lang="ru-RU" sz="1000" dirty="0" smtClean="0">
                <a:solidFill>
                  <a:prstClr val="white"/>
                </a:solidFill>
              </a:rPr>
              <a:t>, 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8" name="Прямоугольная выноска 7"/>
          <p:cNvSpPr/>
          <p:nvPr/>
        </p:nvSpPr>
        <p:spPr>
          <a:xfrm>
            <a:off x="3220552" y="3491799"/>
            <a:ext cx="432047" cy="153229"/>
          </a:xfrm>
          <a:prstGeom prst="wedgeRectCallout">
            <a:avLst>
              <a:gd name="adj1" fmla="val -13790"/>
              <a:gd name="adj2" fmla="val 40727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prstClr val="black"/>
                </a:solidFill>
              </a:rPr>
              <a:t>Уфа</a:t>
            </a:r>
            <a:r>
              <a:rPr lang="ru-RU" sz="1000" dirty="0" smtClean="0">
                <a:solidFill>
                  <a:prstClr val="white"/>
                </a:solidFill>
              </a:rPr>
              <a:t>, </a:t>
            </a:r>
            <a:endParaRPr lang="ru-RU" sz="1000" dirty="0">
              <a:solidFill>
                <a:prstClr val="white"/>
              </a:solidFill>
            </a:endParaRPr>
          </a:p>
        </p:txBody>
      </p:sp>
      <p:sp>
        <p:nvSpPr>
          <p:cNvPr id="5" name="Прямоугольная выноска 4"/>
          <p:cNvSpPr/>
          <p:nvPr/>
        </p:nvSpPr>
        <p:spPr>
          <a:xfrm>
            <a:off x="683568" y="3713213"/>
            <a:ext cx="1008112" cy="215900"/>
          </a:xfrm>
          <a:prstGeom prst="wedgeRectCallout">
            <a:avLst>
              <a:gd name="adj1" fmla="val 43745"/>
              <a:gd name="adj2" fmla="val 71869"/>
            </a:avLst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prstClr val="black"/>
                </a:solidFill>
              </a:rPr>
              <a:t>Вена. АВСТРИЯ</a:t>
            </a:r>
            <a:endParaRPr lang="ru-RU" sz="1000" dirty="0">
              <a:solidFill>
                <a:prstClr val="black"/>
              </a:solidFill>
            </a:endParaRPr>
          </a:p>
        </p:txBody>
      </p:sp>
      <p:sp>
        <p:nvSpPr>
          <p:cNvPr id="25" name="Прямоугольная выноска 24"/>
          <p:cNvSpPr/>
          <p:nvPr/>
        </p:nvSpPr>
        <p:spPr>
          <a:xfrm>
            <a:off x="4788025" y="2886350"/>
            <a:ext cx="720079" cy="212485"/>
          </a:xfrm>
          <a:prstGeom prst="wedgeRectCallout">
            <a:avLst>
              <a:gd name="adj1" fmla="val -133071"/>
              <a:gd name="adj2" fmla="val 17483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prstClr val="black"/>
                </a:solidFill>
              </a:rPr>
              <a:t>Тюмень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6" name="Прямоугольная выноска 25"/>
          <p:cNvSpPr/>
          <p:nvPr/>
        </p:nvSpPr>
        <p:spPr>
          <a:xfrm>
            <a:off x="2267743" y="3429000"/>
            <a:ext cx="533155" cy="212204"/>
          </a:xfrm>
          <a:prstGeom prst="wedgeRectCallout">
            <a:avLst>
              <a:gd name="adj1" fmla="val 51981"/>
              <a:gd name="adj2" fmla="val 8084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prstClr val="black"/>
                </a:solidFill>
              </a:rPr>
              <a:t>Елец</a:t>
            </a:r>
            <a:endParaRPr lang="ru-RU" sz="1000" dirty="0">
              <a:solidFill>
                <a:prstClr val="black"/>
              </a:solidFill>
            </a:endParaRPr>
          </a:p>
        </p:txBody>
      </p:sp>
      <p:sp>
        <p:nvSpPr>
          <p:cNvPr id="12" name="Прямоугольная выноска 11"/>
          <p:cNvSpPr/>
          <p:nvPr/>
        </p:nvSpPr>
        <p:spPr>
          <a:xfrm>
            <a:off x="2267743" y="3645028"/>
            <a:ext cx="720081" cy="140192"/>
          </a:xfrm>
          <a:prstGeom prst="wedgeRectCallout">
            <a:avLst>
              <a:gd name="adj1" fmla="val 76849"/>
              <a:gd name="adj2" fmla="val -2776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prstClr val="black"/>
                </a:solidFill>
              </a:rPr>
              <a:t>Тольятти</a:t>
            </a:r>
            <a:endParaRPr lang="ru-RU" sz="1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476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64999">
              <a:srgbClr val="F0EBD5"/>
            </a:gs>
            <a:gs pos="100000">
              <a:srgbClr val="D1C39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25810" y="144464"/>
            <a:ext cx="6310686" cy="2316928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чащиеся объединения участники и победители: 30 городских, 11 областных, 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115 Всероссийских и 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56 международных выставок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D:\СВЕТА\ЗАГРУЗКИ\награды\2015 - 2016\Град Текстиль 2015\Торжественное награждение и Ромашковый бал _ Страна Мастеров_files\15-10-30-12-40-49-347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800" y="2461392"/>
            <a:ext cx="6219182" cy="41490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1" descr="D:\СВЕТА\ЗАГРУЗКИ\награды\2015 - 2016\Град Текстиль 2015\Торжественное награждение и Ромашковый бал _ Страна Мастеров_files\15-10-30-15-18-17-387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0555" y="188641"/>
            <a:ext cx="2555255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4320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41000">
              <a:schemeClr val="accent2">
                <a:lumMod val="40000"/>
                <a:lumOff val="60000"/>
              </a:schemeClr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>
              <a:latin typeface="Adventure" panose="02000503020000020003" pitchFamily="2" charset="0"/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983466" y="3140968"/>
            <a:ext cx="5125037" cy="3545631"/>
          </a:xfrm>
        </p:spPr>
        <p:txBody>
          <a:bodyPr/>
          <a:lstStyle/>
          <a:p>
            <a:endParaRPr lang="ru-RU" sz="1800" dirty="0" smtClean="0">
              <a:solidFill>
                <a:prstClr val="black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r>
              <a:rPr lang="ru-RU" sz="16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Валимухаметова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Екатерина, </a:t>
            </a:r>
            <a:b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Устинова Виктория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стали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обладателями </a:t>
            </a:r>
            <a:b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кубка Победителей </a:t>
            </a:r>
            <a:r>
              <a:rPr lang="en-US" sz="16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I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степени, а</a:t>
            </a:r>
          </a:p>
          <a:p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</a:p>
          <a:p>
            <a:r>
              <a:rPr lang="ru-RU" sz="16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Ошуркова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Диана,  </a:t>
            </a:r>
            <a:r>
              <a:rPr 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Пенина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Надежда и   </a:t>
            </a:r>
          </a:p>
          <a:p>
            <a:r>
              <a:rPr lang="ru-RU" sz="16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Бобрикова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Виктория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стали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победителями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Международного конкурса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«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Счастливый мир» </a:t>
            </a:r>
            <a:endParaRPr lang="ru-RU" sz="1600" dirty="0" smtClean="0">
              <a:solidFill>
                <a:prstClr val="black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рамках Международного образовательного  фестиваля «Счастливые люди – счастливый  мир», 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</a:p>
          <a:p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г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Тюмень, 2019 г.</a:t>
            </a:r>
            <a:endParaRPr lang="ru-RU" sz="1600" dirty="0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9880790"/>
              </p:ext>
            </p:extLst>
          </p:nvPr>
        </p:nvGraphicFramePr>
        <p:xfrm>
          <a:off x="9968678" y="7043360"/>
          <a:ext cx="2353458" cy="11553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0" name="Объект упаковщика для оболочки" showAsIcon="1" r:id="rId3" imgW="2305318" imgH="682580" progId="Package">
                  <p:embed/>
                </p:oleObj>
              </mc:Choice>
              <mc:Fallback>
                <p:oleObj name="Объект упаковщика для оболочки" showAsIcon="1" r:id="rId3" imgW="2305318" imgH="682580" progId="Package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68678" y="7043360"/>
                        <a:ext cx="2353458" cy="115530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102" name="Picture 30" descr="D:\СВЕТА\ЗАГРУЗКИ\награды\2015 - 2016\Дорога к звездам - Москва\16-05-08-13-35-04-7044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1960" y="193630"/>
            <a:ext cx="4692491" cy="3129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D:\СВЕТА\ФОТОГРАФИИ ВИДЕО\ВЫСТАВОЧНЫЕ РАБОТЫ\РАБОТЫ 2018 - 2019 УГ\Счастье длинною в жизнь, Устинова Виктория 16 лет, Валимухаметова Екатерина, 14 лет\лучшая самая_MG_1313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7504" y="1988840"/>
            <a:ext cx="3875962" cy="4670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07504" y="193630"/>
            <a:ext cx="410445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Устинова Виктория, </a:t>
            </a:r>
            <a:r>
              <a:rPr 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Ошуркова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Диана  и Черепанова Кристина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стали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победителями  и  обладателями  «Гран – При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Международной выставки «Дорога к звездам»,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Музей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космонавтики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Москва, 2016г.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021861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3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9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2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2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2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4316</TotalTime>
  <Words>1173</Words>
  <Application>Microsoft Office PowerPoint</Application>
  <PresentationFormat>Экран (4:3)</PresentationFormat>
  <Paragraphs>156</Paragraphs>
  <Slides>30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42" baseType="lpstr">
      <vt:lpstr>1_Тема Office</vt:lpstr>
      <vt:lpstr>2_Тема Office</vt:lpstr>
      <vt:lpstr>7_Тема Office</vt:lpstr>
      <vt:lpstr>9_Тема Office</vt:lpstr>
      <vt:lpstr>14_Тема Office</vt:lpstr>
      <vt:lpstr>Оформление по умолчанию</vt:lpstr>
      <vt:lpstr>24_Тема Office</vt:lpstr>
      <vt:lpstr>25_Тема Office</vt:lpstr>
      <vt:lpstr>26_Тема Office</vt:lpstr>
      <vt:lpstr>31_Тема Office</vt:lpstr>
      <vt:lpstr>12_Тема Office</vt:lpstr>
      <vt:lpstr>Объект упаковщика для оболочки</vt:lpstr>
      <vt:lpstr>Портфолио педагога</vt:lpstr>
      <vt:lpstr>Основные функциональные  направления деятельности:  </vt:lpstr>
      <vt:lpstr>Структура программы «Фантазия и умелые руки» </vt:lpstr>
      <vt:lpstr>Мониторинг программы  «Фантазия и умелые руки»</vt:lpstr>
      <vt:lpstr>Результативность обучения по программе «Фантазия и умелые руки»</vt:lpstr>
      <vt:lpstr>Творческие работы моих обучающихся были представлены на очных выставках: в г. Вене (Австрия), 2019 г., г. Пекине (Китай), 2018 г.,  г. Бресте (Белоруссия), 2017 г., г. Москве, 2015 - 2016 гг., г. Горно – Алтайске, 2016 г., г. Тюмени, 2019 г. </vt:lpstr>
      <vt:lpstr>ГЕОГРАФИЯ  НАШИХ  ДОСТИЖЕНИЙ 2015 - 2020</vt:lpstr>
      <vt:lpstr>Учащиеся объединения участники и победители: 30 городских, 11 областных,  115 Всероссийских и  56 международных выставок</vt:lpstr>
      <vt:lpstr> </vt:lpstr>
      <vt:lpstr>Третий год подряд мои обучающиеся обладатели муниципальной премии «Познание. Творчество. Успех» 2017-2019 гг.. </vt:lpstr>
      <vt:lpstr>В мае 2020 года Екатерина Валимухаметова стала победителем  конкурса на награждение  Молодежной премией  Главы Новоуральского городского округа</vt:lpstr>
      <vt:lpstr>Благотворительные акции :   «Корзина добра»  г. Верхотурье, 2018 г. Тюмень,  2019 г.,  «Подарок ветерану», «В защиту Ели»   Вырученные от продажи деньги перечислены в фонд помощи детям  в детских домах, а к Дню победы ветераны получили подарки сделанные своими руками. В преддверии  Нового года ученики  объединения раздавали жителям города листовки  с призывом не рубить  «Зеленую красавицу» </vt:lpstr>
      <vt:lpstr>Средства массовой информации</vt:lpstr>
      <vt:lpstr>ПОРТФОЛИО ОБЪЕДИНЕНИЯ  Содержание: </vt:lpstr>
      <vt:lpstr>Наш Вернисаж  за учебный год</vt:lpstr>
      <vt:lpstr>Международное культурное взаимодействие,  как фактор профессионального роста педагога</vt:lpstr>
      <vt:lpstr>- образовательная школа г. Пекин (КИТАЙ) - Вольдорфская школа, г. Вена (АВСТРИЯ) - Гимназия «Самоцветы», г. Вена (АВСТРИЯ) </vt:lpstr>
      <vt:lpstr>- ЧОУ "Лицей "Надежда, г. Москва  - Школа № 63 -  самая большая в России г. Тюмень   </vt:lpstr>
      <vt:lpstr>Вклад в педагогическую практику:</vt:lpstr>
      <vt:lpstr>Мастер – классы: </vt:lpstr>
      <vt:lpstr>- «Искусственная флористика из фоамирана», г. Верхотурье, 2018 г.       - «Использование декоративной графики», г. Екатеринбург, 2017 г.;      - «Преобразование листа бумаги в объемное изделие», г. Екатеринбург, 2017г.  - «Веселые пингвины» моделирование из бумаги и картона, ЦПКИО, 2019 г. </vt:lpstr>
      <vt:lpstr>- Международная конференция «Педагогика сотрудничества в обучении детей художественному творчеству», г. Москва 2015 г.;     - Областной семинар «Программно - методическое обеспечение деятельности педагога дополнительного образования», г. Екатеринбург, ГАОУ  ДО СО «Дворец молодежи», 2015 г.;  - Областном  семинар -  практикум со Всероссийским участием «Творчество которое объединяет» г. Верхотурье, 2018 г.; </vt:lpstr>
      <vt:lpstr>Доклады:</vt:lpstr>
      <vt:lpstr>Публикации: </vt:lpstr>
      <vt:lpstr>Работа эксперта: </vt:lpstr>
      <vt:lpstr>Повышение квалификации:</vt:lpstr>
      <vt:lpstr>Оценка эффективности деятельности</vt:lpstr>
      <vt:lpstr>Моя профессиональная деятельность отмечена:  </vt:lpstr>
      <vt:lpstr>Перспектива:</vt:lpstr>
      <vt:lpstr>Благодарю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Аналитический отчет за период  2010 – 2015годы</dc:title>
  <dc:creator>iRU</dc:creator>
  <cp:lastModifiedBy>Светлана</cp:lastModifiedBy>
  <cp:revision>206</cp:revision>
  <dcterms:created xsi:type="dcterms:W3CDTF">2015-05-08T06:25:43Z</dcterms:created>
  <dcterms:modified xsi:type="dcterms:W3CDTF">2021-06-12T11:35:15Z</dcterms:modified>
</cp:coreProperties>
</file>