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8" r:id="rId1"/>
  </p:sldMasterIdLst>
  <p:sldIdLst>
    <p:sldId id="256" r:id="rId2"/>
    <p:sldId id="259" r:id="rId3"/>
    <p:sldId id="262" r:id="rId4"/>
    <p:sldId id="263" r:id="rId5"/>
    <p:sldId id="264" r:id="rId6"/>
    <p:sldId id="265" r:id="rId7"/>
    <p:sldId id="269" r:id="rId8"/>
    <p:sldId id="267" r:id="rId9"/>
    <p:sldId id="268" r:id="rId10"/>
    <p:sldId id="272" r:id="rId11"/>
    <p:sldId id="275" r:id="rId12"/>
    <p:sldId id="261" r:id="rId13"/>
    <p:sldId id="27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57" d="100"/>
          <a:sy n="57" d="100"/>
        </p:scale>
        <p:origin x="72" y="3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17098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4593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3905053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4688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124014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509916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38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1382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4903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8661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F9F0C5-380F-41C2-899A-BAC0F0927E1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11852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28705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13754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7265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88123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7613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12/24/2020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86596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  <p:sldLayoutId id="2147483681" r:id="rId13"/>
    <p:sldLayoutId id="2147483682" r:id="rId14"/>
    <p:sldLayoutId id="2147483683" r:id="rId15"/>
    <p:sldLayoutId id="214748368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0B40D0-71EF-4E04-8F21-E66A039CA6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i="1" dirty="0">
                <a:solidFill>
                  <a:schemeClr val="accent4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МКОУ  Детский сад «Солнышко» </a:t>
            </a:r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967F1DD3-F063-4FE9-A19C-A06B6F23014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0" y="2135188"/>
            <a:ext cx="8596313" cy="4557712"/>
          </a:xfrm>
        </p:spPr>
        <p:txBody>
          <a:bodyPr/>
          <a:lstStyle/>
          <a:p>
            <a:pPr marL="0" indent="0">
              <a:buNone/>
            </a:pPr>
            <a:r>
              <a:rPr lang="ru-RU" sz="48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</a:t>
            </a:r>
            <a:r>
              <a:rPr lang="ru-RU" sz="3600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Мастер-класс</a:t>
            </a:r>
            <a:endParaRPr lang="ru-RU" sz="48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ru-RU" sz="5400" b="1" i="1" dirty="0">
                <a:solidFill>
                  <a:schemeClr val="accent4"/>
                </a:solidFill>
              </a:rPr>
              <a:t>«ЛЕПБУК</a:t>
            </a:r>
            <a:r>
              <a:rPr lang="ru-RU" sz="3600" dirty="0">
                <a:solidFill>
                  <a:srgbClr val="7030A0"/>
                </a:solidFill>
              </a:rPr>
              <a:t>  «          </a:t>
            </a:r>
          </a:p>
          <a:p>
            <a:pPr marL="0" indent="0" algn="ctr">
              <a:buNone/>
            </a:pPr>
            <a:r>
              <a:rPr lang="ru-RU" sz="3600" dirty="0">
                <a:solidFill>
                  <a:srgbClr val="7030A0"/>
                </a:solidFill>
              </a:rPr>
              <a:t> </a:t>
            </a:r>
            <a:r>
              <a:rPr lang="ru-RU" sz="4000" i="1" dirty="0">
                <a:solidFill>
                  <a:srgbClr val="7030A0"/>
                </a:solidFill>
              </a:rPr>
              <a:t>как инновационный  подход в работе с детьми дошкольного возраста</a:t>
            </a:r>
          </a:p>
          <a:p>
            <a:pPr marL="0" indent="0">
              <a:buNone/>
            </a:pPr>
            <a:endParaRPr lang="ru-RU" sz="1600" i="1" dirty="0">
              <a:solidFill>
                <a:srgbClr val="7030A0"/>
              </a:solidFill>
            </a:endParaRPr>
          </a:p>
          <a:p>
            <a:pPr marL="0" indent="0">
              <a:buNone/>
            </a:pPr>
            <a:r>
              <a:rPr lang="ru-RU" sz="1600" i="1" dirty="0">
                <a:solidFill>
                  <a:srgbClr val="7030A0"/>
                </a:solidFill>
              </a:rPr>
              <a:t>                                                     Старший воспитатель </a:t>
            </a:r>
            <a:r>
              <a:rPr lang="ru-RU" sz="1600" i="1" dirty="0" err="1">
                <a:solidFill>
                  <a:srgbClr val="7030A0"/>
                </a:solidFill>
              </a:rPr>
              <a:t>Бортникова</a:t>
            </a:r>
            <a:r>
              <a:rPr lang="ru-RU" sz="1600" i="1" dirty="0">
                <a:solidFill>
                  <a:srgbClr val="7030A0"/>
                </a:solidFill>
              </a:rPr>
              <a:t> Н.П.</a:t>
            </a:r>
          </a:p>
          <a:p>
            <a:endParaRPr lang="ru-RU" sz="36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74568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A869379-C36E-47C7-9846-5D5E8F76B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86268"/>
            <a:ext cx="8596668" cy="7620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4"/>
                </a:solidFill>
              </a:rPr>
              <a:t>                      МАКЕТ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613A9A1-F7E0-43CF-86B7-4669B30965F3}"/>
              </a:ext>
            </a:extLst>
          </p:cNvPr>
          <p:cNvSpPr/>
          <p:nvPr/>
        </p:nvSpPr>
        <p:spPr>
          <a:xfrm>
            <a:off x="254000" y="1253067"/>
            <a:ext cx="8890000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7030A0"/>
                </a:solidFill>
              </a:rPr>
              <a:t>Теперь надо продумать, как в </a:t>
            </a:r>
            <a:r>
              <a:rPr lang="ru-RU" sz="2800" dirty="0" err="1">
                <a:solidFill>
                  <a:srgbClr val="7030A0"/>
                </a:solidFill>
              </a:rPr>
              <a:t>лэпбуке</a:t>
            </a:r>
            <a:r>
              <a:rPr lang="ru-RU" sz="2800" dirty="0">
                <a:solidFill>
                  <a:srgbClr val="7030A0"/>
                </a:solidFill>
              </a:rPr>
              <a:t> будет представлен каждый из пунктов плана. То есть нарисовать макет. Здесь нет границ для фантазии: формы представления могут быть любые. От самого простого, до игр и развивающих заданий. И все это разместить на разных элементах: в кармашках, блокнотиках, мини-книжках, книжках-гармошках, вращающихся кругах, конвертиках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разных форм и т.д.</a:t>
            </a:r>
          </a:p>
          <a:p>
            <a:r>
              <a:rPr lang="ru-RU" sz="2800" dirty="0">
                <a:solidFill>
                  <a:srgbClr val="7030A0"/>
                </a:solidFill>
              </a:rPr>
              <a:t>Нарисуйте  несколько  ориентировочных 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макетов  на  простом  листе 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7FCD955-A417-4F83-86E8-6F74D9822D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2134" y="4724397"/>
            <a:ext cx="3572933" cy="1998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322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09F2F35-30C5-4737-81AB-D54F7A39DC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7702" y="1219200"/>
            <a:ext cx="2493349" cy="3318934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CCA3920-8A92-417C-94EF-2FFDF3C371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>
                <a:solidFill>
                  <a:schemeClr val="accent4"/>
                </a:solidFill>
              </a:rPr>
              <a:t>Какие элементы можно использовать при изготовлении </a:t>
            </a:r>
            <a:r>
              <a:rPr lang="ru-RU" dirty="0" err="1">
                <a:solidFill>
                  <a:schemeClr val="accent4"/>
                </a:solidFill>
              </a:rPr>
              <a:t>лэпбука</a:t>
            </a:r>
            <a:r>
              <a:rPr lang="ru-RU" dirty="0">
                <a:solidFill>
                  <a:schemeClr val="accent4"/>
                </a:solidFill>
              </a:rPr>
              <a:t>.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CEC386-E107-40F6-8F77-655E3CA47D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067" y="1862667"/>
            <a:ext cx="5079999" cy="414866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866E696-3DDC-4B7D-A82A-10462B2B42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58934" y="4845049"/>
            <a:ext cx="5046133" cy="1892300"/>
          </a:xfrm>
          <a:prstGeom prst="rect">
            <a:avLst/>
          </a:prstGeom>
        </p:spPr>
      </p:pic>
      <p:sp>
        <p:nvSpPr>
          <p:cNvPr id="11" name="Прямоугольник 10">
            <a:extLst>
              <a:ext uri="{FF2B5EF4-FFF2-40B4-BE49-F238E27FC236}">
                <a16:creationId xmlns:a16="http://schemas.microsoft.com/office/drawing/2014/main" id="{3C33B0C0-2EBF-4B66-B647-BA7AD3D929E8}"/>
              </a:ext>
            </a:extLst>
          </p:cNvPr>
          <p:cNvSpPr/>
          <p:nvPr/>
        </p:nvSpPr>
        <p:spPr>
          <a:xfrm>
            <a:off x="8167229" y="6282267"/>
            <a:ext cx="27378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Вращающиеся круги</a:t>
            </a: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5837356E-48F4-4067-BD6F-7EB9DA6D1EBB}"/>
              </a:ext>
            </a:extLst>
          </p:cNvPr>
          <p:cNvSpPr/>
          <p:nvPr/>
        </p:nvSpPr>
        <p:spPr>
          <a:xfrm>
            <a:off x="186267" y="1828800"/>
            <a:ext cx="29802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Конверты фигурные</a:t>
            </a:r>
          </a:p>
        </p:txBody>
      </p:sp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2EA9596-6D89-469B-8279-830E2D8F0AE6}"/>
              </a:ext>
            </a:extLst>
          </p:cNvPr>
          <p:cNvSpPr/>
          <p:nvPr/>
        </p:nvSpPr>
        <p:spPr>
          <a:xfrm>
            <a:off x="3403600" y="1828800"/>
            <a:ext cx="252306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Книжка-гармошка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7A674BDD-727A-4D73-9362-62EA1D479C7C}"/>
              </a:ext>
            </a:extLst>
          </p:cNvPr>
          <p:cNvSpPr/>
          <p:nvPr/>
        </p:nvSpPr>
        <p:spPr>
          <a:xfrm>
            <a:off x="9059333" y="2912533"/>
            <a:ext cx="23198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Конверты обыкновенные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9404ACDE-5EC0-4A81-892E-14354B3D80C4}"/>
              </a:ext>
            </a:extLst>
          </p:cNvPr>
          <p:cNvSpPr/>
          <p:nvPr/>
        </p:nvSpPr>
        <p:spPr>
          <a:xfrm>
            <a:off x="5706533" y="1947334"/>
            <a:ext cx="24045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Книжки простые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8170E40B-13C7-4E05-8164-1E83A23DCA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71065" y="2319866"/>
            <a:ext cx="2912535" cy="243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9055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A9EDC440-091A-4A41-95CC-BACC3F6CBBA9}"/>
              </a:ext>
            </a:extLst>
          </p:cNvPr>
          <p:cNvSpPr/>
          <p:nvPr/>
        </p:nvSpPr>
        <p:spPr>
          <a:xfrm>
            <a:off x="457200" y="660400"/>
            <a:ext cx="97663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7030A0"/>
                </a:solidFill>
              </a:rPr>
              <a:t> Уважаемые коллеги! Давайте с вами  вместе попробуем  изготовить </a:t>
            </a:r>
            <a:r>
              <a:rPr lang="ru-RU" sz="2400" dirty="0" err="1">
                <a:solidFill>
                  <a:srgbClr val="7030A0"/>
                </a:solidFill>
              </a:rPr>
              <a:t>лепбук</a:t>
            </a:r>
            <a:r>
              <a:rPr lang="ru-RU" sz="2400" dirty="0">
                <a:solidFill>
                  <a:srgbClr val="7030A0"/>
                </a:solidFill>
              </a:rPr>
              <a:t> и сделать  </a:t>
            </a:r>
            <a:r>
              <a:rPr lang="ru-RU" sz="2400" dirty="0" err="1">
                <a:solidFill>
                  <a:srgbClr val="7030A0"/>
                </a:solidFill>
              </a:rPr>
              <a:t>призентацию</a:t>
            </a:r>
            <a:r>
              <a:rPr lang="ru-RU" sz="2400" dirty="0">
                <a:solidFill>
                  <a:srgbClr val="7030A0"/>
                </a:solidFill>
              </a:rPr>
              <a:t>.</a:t>
            </a:r>
          </a:p>
          <a:p>
            <a:r>
              <a:rPr lang="ru-RU" sz="2400" dirty="0">
                <a:solidFill>
                  <a:srgbClr val="7030A0"/>
                </a:solidFill>
              </a:rPr>
              <a:t>-Тема </a:t>
            </a:r>
            <a:r>
              <a:rPr lang="ru-RU" sz="2400" dirty="0" err="1">
                <a:solidFill>
                  <a:srgbClr val="7030A0"/>
                </a:solidFill>
              </a:rPr>
              <a:t>лепбука</a:t>
            </a:r>
            <a:r>
              <a:rPr lang="ru-RU" sz="2400" dirty="0">
                <a:solidFill>
                  <a:srgbClr val="7030A0"/>
                </a:solidFill>
              </a:rPr>
              <a:t> «Зима» .</a:t>
            </a:r>
          </a:p>
          <a:p>
            <a:endParaRPr lang="ru-RU" sz="24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32329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E4955C-0A2A-4332-9B0E-1184EE42EC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4"/>
                </a:solidFill>
              </a:rPr>
              <a:t>Спасибо за внимание!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60B3231-F37F-4108-A75C-852A2BEAF5F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423333" y="4063999"/>
            <a:ext cx="1083734" cy="186267"/>
          </a:xfrm>
        </p:spPr>
        <p:txBody>
          <a:bodyPr>
            <a:normAutofit fontScale="40000" lnSpcReduction="20000"/>
          </a:bodyPr>
          <a:lstStyle/>
          <a:p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190069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B1FDE801-7386-4158-8804-C5B3E9F077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04433" y="355600"/>
            <a:ext cx="8596668" cy="1663700"/>
          </a:xfrm>
        </p:spPr>
        <p:txBody>
          <a:bodyPr>
            <a:normAutofit/>
          </a:bodyPr>
          <a:lstStyle/>
          <a:p>
            <a:r>
              <a:rPr lang="ru-RU" sz="4400" dirty="0">
                <a:solidFill>
                  <a:srgbClr val="7030A0"/>
                </a:solidFill>
              </a:rPr>
              <a:t>         </a:t>
            </a:r>
            <a:r>
              <a:rPr lang="ru-RU" sz="4000" dirty="0">
                <a:solidFill>
                  <a:srgbClr val="7030A0"/>
                </a:solidFill>
              </a:rPr>
              <a:t>Что такое </a:t>
            </a:r>
            <a:r>
              <a:rPr lang="ru-RU" sz="4000" dirty="0">
                <a:solidFill>
                  <a:schemeClr val="accent4"/>
                </a:solidFill>
              </a:rPr>
              <a:t>ЛЕПБУК?</a:t>
            </a:r>
            <a:br>
              <a:rPr lang="ru-RU" sz="4000" dirty="0">
                <a:solidFill>
                  <a:schemeClr val="accent4"/>
                </a:solidFill>
              </a:rPr>
            </a:br>
            <a:r>
              <a:rPr lang="ru-RU" sz="4400" dirty="0">
                <a:solidFill>
                  <a:schemeClr val="accent4"/>
                </a:solidFill>
              </a:rPr>
              <a:t> </a:t>
            </a: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45C9775E-0DD0-4D42-8A88-C1A904BDF0EE}"/>
              </a:ext>
            </a:extLst>
          </p:cNvPr>
          <p:cNvSpPr/>
          <p:nvPr/>
        </p:nvSpPr>
        <p:spPr>
          <a:xfrm>
            <a:off x="346142" y="1168400"/>
            <a:ext cx="10779058" cy="2556933"/>
          </a:xfrm>
          <a:prstGeom prst="rect">
            <a:avLst/>
          </a:prstGeom>
          <a:ln w="38100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err="1">
                <a:solidFill>
                  <a:schemeClr val="accent4"/>
                </a:solidFill>
              </a:rPr>
              <a:t>Лепбук</a:t>
            </a:r>
            <a:r>
              <a:rPr lang="ru-RU" sz="3200" dirty="0">
                <a:solidFill>
                  <a:schemeClr val="accent4"/>
                </a:solidFill>
              </a:rPr>
              <a:t> (</a:t>
            </a:r>
            <a:r>
              <a:rPr lang="en-US" sz="3200" dirty="0">
                <a:solidFill>
                  <a:schemeClr val="accent4"/>
                </a:solidFill>
              </a:rPr>
              <a:t>lapbook)-</a:t>
            </a:r>
            <a:r>
              <a:rPr lang="ru-RU" sz="2800" dirty="0">
                <a:solidFill>
                  <a:srgbClr val="7030A0"/>
                </a:solidFill>
              </a:rPr>
              <a:t>в дословном переводе с английского языка означает «книга на коленях» или  как еще его  называют тематическая папка или интерактивная папка с кармашками, окошками, мини-книжками и всевозможными вкладками, в которую собран материал на определенную тему, которую мы хотим проработать</a:t>
            </a: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4FDC2B0-C24D-4FAA-A5AC-D7478BBD45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6611" y="3984527"/>
            <a:ext cx="3524223" cy="2640818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31E2CA4-5550-4611-A09C-9D071806BF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4221" y="3976592"/>
            <a:ext cx="5582479" cy="2623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985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0792DB-339F-4A96-ADBC-C3D600077F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6899" y="228599"/>
            <a:ext cx="11036301" cy="3276601"/>
          </a:xfrm>
        </p:spPr>
        <p:txBody>
          <a:bodyPr>
            <a:noAutofit/>
          </a:bodyPr>
          <a:lstStyle/>
          <a:p>
            <a:r>
              <a:rPr lang="ru-RU" sz="2800" dirty="0" err="1">
                <a:solidFill>
                  <a:srgbClr val="FF0000"/>
                </a:solidFill>
              </a:rPr>
              <a:t>Лепбук</a:t>
            </a:r>
            <a:r>
              <a:rPr lang="ru-RU" sz="2800" dirty="0">
                <a:solidFill>
                  <a:srgbClr val="FF0000"/>
                </a:solidFill>
              </a:rPr>
              <a:t> </a:t>
            </a:r>
            <a:r>
              <a:rPr lang="ru-RU" sz="2800" dirty="0">
                <a:solidFill>
                  <a:srgbClr val="7030A0"/>
                </a:solidFill>
              </a:rPr>
              <a:t>сравнительно новое средство обучения. Он может вместить огромное количество материала, а именно: карточек, иллюстраций, дидактических игр, художественного слова, а также обязательно включает в себя различные творческие задания. Эта папка, которую педагог собирает, склеивает ее отдельные части в единое целое, креативно оформляет, используя всевозможные цвета и формы.</a:t>
            </a:r>
            <a:br>
              <a:rPr lang="ru-RU" sz="2800" dirty="0">
                <a:solidFill>
                  <a:srgbClr val="7030A0"/>
                </a:solidFill>
              </a:rPr>
            </a:br>
            <a:endParaRPr lang="ru-RU" sz="2800" dirty="0">
              <a:solidFill>
                <a:srgbClr val="7030A0"/>
              </a:solidFill>
            </a:endParaRPr>
          </a:p>
        </p:txBody>
      </p:sp>
      <p:pic>
        <p:nvPicPr>
          <p:cNvPr id="14" name="Объект 13">
            <a:extLst>
              <a:ext uri="{FF2B5EF4-FFF2-40B4-BE49-F238E27FC236}">
                <a16:creationId xmlns:a16="http://schemas.microsoft.com/office/drawing/2014/main" id="{F5DCDDFB-D5EC-4871-8DF0-059E1F79A5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7617" y="3454400"/>
            <a:ext cx="2375297" cy="3167063"/>
          </a:xfr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B679B570-295A-4033-8C85-30ED917149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5898061" y="3918261"/>
            <a:ext cx="3202853" cy="240214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F7A3CD48-34C8-40F8-9EAB-B7D3302249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66533" y="3505201"/>
            <a:ext cx="2743200" cy="260552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3C58A555-F819-4327-8A15-C1011B2D21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76265" y="3475564"/>
            <a:ext cx="2523067" cy="251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0515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629090B-624E-4206-BA82-7312255F5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4800" y="253999"/>
            <a:ext cx="9804400" cy="6383867"/>
          </a:xfrm>
        </p:spPr>
        <p:txBody>
          <a:bodyPr>
            <a:noAutofit/>
          </a:bodyPr>
          <a:lstStyle/>
          <a:p>
            <a:r>
              <a:rPr lang="ru-RU" sz="2800" b="1" i="1" dirty="0" err="1">
                <a:solidFill>
                  <a:schemeClr val="accent4"/>
                </a:solidFill>
              </a:rPr>
              <a:t>Лэпбук</a:t>
            </a:r>
            <a:r>
              <a:rPr lang="ru-RU" sz="2800" b="1" i="1" dirty="0">
                <a:solidFill>
                  <a:schemeClr val="accent4"/>
                </a:solidFill>
              </a:rPr>
              <a:t> отвечает требованиям ФГОС ДО к предметно-развивающей среде. </a:t>
            </a:r>
            <a:br>
              <a:rPr lang="ru-RU" sz="2400" i="1" dirty="0">
                <a:solidFill>
                  <a:srgbClr val="7030A0"/>
                </a:solidFill>
              </a:rPr>
            </a:br>
            <a:r>
              <a:rPr lang="ru-RU" sz="2400" i="1" dirty="0">
                <a:solidFill>
                  <a:srgbClr val="7030A0"/>
                </a:solidFill>
              </a:rPr>
              <a:t>По своей структуре и содержанию, доступен, детям дошкольного возраста.</a:t>
            </a:r>
            <a:br>
              <a:rPr lang="ru-RU" sz="2400" i="1" dirty="0">
                <a:solidFill>
                  <a:srgbClr val="7030A0"/>
                </a:solidFill>
              </a:rPr>
            </a:br>
            <a:r>
              <a:rPr lang="ru-RU" sz="2400" i="1" dirty="0">
                <a:solidFill>
                  <a:srgbClr val="7030A0"/>
                </a:solidFill>
              </a:rPr>
              <a:t>Обеспечивает игровую, познавательную, исследовательскую и творческую активность всех воспитанников.</a:t>
            </a:r>
            <a:br>
              <a:rPr lang="ru-RU" sz="2400" i="1" dirty="0">
                <a:solidFill>
                  <a:srgbClr val="7030A0"/>
                </a:solidFill>
              </a:rPr>
            </a:br>
            <a:r>
              <a:rPr lang="ru-RU" sz="2400" i="1" dirty="0">
                <a:solidFill>
                  <a:srgbClr val="7030A0"/>
                </a:solidFill>
              </a:rPr>
              <a:t>Он помогает ребенку лучше понять и запомнить материал.</a:t>
            </a:r>
            <a:br>
              <a:rPr lang="ru-RU" sz="2400" i="1" dirty="0">
                <a:solidFill>
                  <a:srgbClr val="7030A0"/>
                </a:solidFill>
              </a:rPr>
            </a:br>
            <a:r>
              <a:rPr lang="ru-RU" sz="2400" i="1" dirty="0">
                <a:solidFill>
                  <a:srgbClr val="7030A0"/>
                </a:solidFill>
              </a:rPr>
              <a:t>Это отличный способ для повторения пройденного, поможет закрепить, систематизировать изученный материал.</a:t>
            </a:r>
            <a:br>
              <a:rPr lang="ru-RU" sz="2400" i="1" dirty="0">
                <a:solidFill>
                  <a:srgbClr val="7030A0"/>
                </a:solidFill>
              </a:rPr>
            </a:br>
            <a:r>
              <a:rPr lang="ru-RU" sz="2400" i="1" dirty="0">
                <a:solidFill>
                  <a:srgbClr val="7030A0"/>
                </a:solidFill>
              </a:rPr>
              <a:t>Интересный вид совместной деятельности взрослого и ребенка.</a:t>
            </a:r>
            <a:br>
              <a:rPr lang="ru-RU" sz="2400" i="1" dirty="0">
                <a:solidFill>
                  <a:srgbClr val="7030A0"/>
                </a:solidFill>
              </a:rPr>
            </a:br>
            <a:r>
              <a:rPr lang="ru-RU" sz="2400" i="1" dirty="0" err="1">
                <a:solidFill>
                  <a:srgbClr val="7030A0"/>
                </a:solidFill>
              </a:rPr>
              <a:t>Лэпбук</a:t>
            </a:r>
            <a:r>
              <a:rPr lang="ru-RU" sz="2400" i="1" dirty="0">
                <a:solidFill>
                  <a:srgbClr val="7030A0"/>
                </a:solidFill>
              </a:rPr>
              <a:t>  хорошо подходит для индивидуальных занятий и занятий группами, а также для многократного применения. </a:t>
            </a:r>
            <a:br>
              <a:rPr lang="ru-RU" sz="2400" i="1" dirty="0">
                <a:solidFill>
                  <a:srgbClr val="7030A0"/>
                </a:solidFill>
              </a:rPr>
            </a:br>
            <a:endParaRPr lang="ru-RU" sz="2400" i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4105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46CA964-9D3F-4E07-BC40-52010C2C5D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254000"/>
            <a:ext cx="8596668" cy="1219200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chemeClr val="accent4"/>
                </a:solidFill>
              </a:rPr>
              <a:t>       </a:t>
            </a:r>
            <a:r>
              <a:rPr lang="ru-RU" sz="2800" dirty="0">
                <a:solidFill>
                  <a:schemeClr val="accent4"/>
                </a:solidFill>
              </a:rPr>
              <a:t>Разновидности тематических папок </a:t>
            </a:r>
            <a:br>
              <a:rPr lang="ru-RU" sz="3200" dirty="0"/>
            </a:br>
            <a:r>
              <a:rPr lang="ru-RU" sz="3200" dirty="0"/>
              <a:t>            </a:t>
            </a:r>
            <a:r>
              <a:rPr lang="ru-RU" sz="2400" i="1" dirty="0">
                <a:solidFill>
                  <a:srgbClr val="7030A0"/>
                </a:solidFill>
              </a:rPr>
              <a:t>В зависимости от назначения: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FD05327-8758-4323-AF6E-2D1C2F6FE2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308100"/>
            <a:ext cx="8936566" cy="5410199"/>
          </a:xfrm>
        </p:spPr>
        <p:txBody>
          <a:bodyPr>
            <a:normAutofit/>
          </a:bodyPr>
          <a:lstStyle/>
          <a:p>
            <a:r>
              <a:rPr lang="ru-RU" sz="2000" dirty="0">
                <a:solidFill>
                  <a:srgbClr val="7030A0"/>
                </a:solidFill>
              </a:rPr>
              <a:t>учебные;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игровые;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поздравительные,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праздничные; 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автобиографические (папка-отчет о каком-то важном событии в жизни ребенка)  </a:t>
            </a:r>
            <a:r>
              <a:rPr lang="ru-RU" sz="2000" dirty="0" err="1">
                <a:solidFill>
                  <a:srgbClr val="7030A0"/>
                </a:solidFill>
              </a:rPr>
              <a:t>и.т.д</a:t>
            </a:r>
            <a:r>
              <a:rPr lang="ru-RU" sz="2000" dirty="0">
                <a:solidFill>
                  <a:srgbClr val="7030A0"/>
                </a:solidFill>
              </a:rPr>
              <a:t>.</a:t>
            </a:r>
          </a:p>
          <a:p>
            <a:pPr marL="0" indent="0">
              <a:buNone/>
            </a:pPr>
            <a:r>
              <a:rPr lang="ru-RU" sz="2000" i="1" dirty="0">
                <a:solidFill>
                  <a:srgbClr val="7030A0"/>
                </a:solidFill>
              </a:rPr>
              <a:t>В зависимости от формы:</a:t>
            </a:r>
          </a:p>
          <a:p>
            <a:r>
              <a:rPr lang="ru-RU" sz="2000" dirty="0">
                <a:solidFill>
                  <a:srgbClr val="7030A0"/>
                </a:solidFill>
              </a:rPr>
              <a:t>стандартная книжка с двумя разворотами;</a:t>
            </a:r>
          </a:p>
          <a:p>
            <a:r>
              <a:rPr lang="ru-RU" sz="2000" dirty="0">
                <a:solidFill>
                  <a:srgbClr val="7030A0"/>
                </a:solidFill>
              </a:rPr>
              <a:t> папка с 3-5 разворотами;</a:t>
            </a:r>
          </a:p>
          <a:p>
            <a:r>
              <a:rPr lang="ru-RU" sz="2000" dirty="0">
                <a:solidFill>
                  <a:srgbClr val="7030A0"/>
                </a:solidFill>
              </a:rPr>
              <a:t>книжка-гармошка; фигурная папка.</a:t>
            </a:r>
          </a:p>
          <a:p>
            <a:endParaRPr lang="ru-RU" sz="2000" dirty="0">
              <a:solidFill>
                <a:srgbClr val="7030A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7BD2429-B2EF-495C-8BE2-384DCB420F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9932" y="518582"/>
            <a:ext cx="2954867" cy="22161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A9FAC513-FD2D-4205-A7FC-67C48A2CE1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9566" y="2973915"/>
            <a:ext cx="2988735" cy="224155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8A40232-566B-47CA-8258-1E3FDE5FDB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68599" y="5537200"/>
            <a:ext cx="2311401" cy="13208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08D73C0-66E2-4BCB-AEE3-F57321FE57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30360" y="4605866"/>
            <a:ext cx="2515279" cy="20150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5352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0FAD43-0981-4039-B714-AAB840AC5A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i="1" dirty="0">
                <a:solidFill>
                  <a:schemeClr val="accent4"/>
                </a:solidFill>
                <a:latin typeface="+mn-lt"/>
              </a:rPr>
              <a:t>Для создания </a:t>
            </a:r>
            <a:r>
              <a:rPr lang="ru-RU" i="1" dirty="0" err="1">
                <a:solidFill>
                  <a:schemeClr val="accent4"/>
                </a:solidFill>
                <a:latin typeface="+mn-lt"/>
              </a:rPr>
              <a:t>лэпбука</a:t>
            </a:r>
            <a:r>
              <a:rPr lang="ru-RU" i="1" dirty="0">
                <a:solidFill>
                  <a:schemeClr val="accent4"/>
                </a:solidFill>
                <a:latin typeface="+mn-lt"/>
              </a:rPr>
              <a:t> нам понадобятся такие материалы: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F79FDF8-4549-4C71-AC2E-996A57D0F2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744133"/>
            <a:ext cx="8596668" cy="4842934"/>
          </a:xfrm>
        </p:spPr>
        <p:txBody>
          <a:bodyPr>
            <a:noAutofit/>
          </a:bodyPr>
          <a:lstStyle/>
          <a:p>
            <a:r>
              <a:rPr lang="ru-RU" sz="2400" dirty="0">
                <a:solidFill>
                  <a:srgbClr val="7030A0"/>
                </a:solidFill>
              </a:rPr>
              <a:t> </a:t>
            </a:r>
            <a:r>
              <a:rPr lang="ru-RU" sz="2800" dirty="0">
                <a:solidFill>
                  <a:srgbClr val="7030A0"/>
                </a:solidFill>
              </a:rPr>
              <a:t>картонная папка А4 или плотная бумаги формата А3;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цветная бумага и белая; нитки, ленточки;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ножницы, клей-карандаш, ПВ;, </a:t>
            </a:r>
          </a:p>
          <a:p>
            <a:r>
              <a:rPr lang="ru-RU" sz="2800" dirty="0" err="1">
                <a:solidFill>
                  <a:srgbClr val="7030A0"/>
                </a:solidFill>
              </a:rPr>
              <a:t>скотч,степлер</a:t>
            </a:r>
            <a:r>
              <a:rPr lang="ru-RU" sz="2800" dirty="0">
                <a:solidFill>
                  <a:srgbClr val="7030A0"/>
                </a:solidFill>
              </a:rPr>
              <a:t>, цветные карандаши,</a:t>
            </a:r>
          </a:p>
          <a:p>
            <a:pPr marL="0" indent="0">
              <a:buNone/>
            </a:pPr>
            <a:r>
              <a:rPr lang="ru-RU" sz="2800" dirty="0">
                <a:solidFill>
                  <a:srgbClr val="7030A0"/>
                </a:solidFill>
              </a:rPr>
              <a:t>   фломастеры, и т.д.;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распечатанные шаблоны </a:t>
            </a:r>
            <a:r>
              <a:rPr lang="ru-RU" sz="2800" dirty="0" err="1">
                <a:solidFill>
                  <a:srgbClr val="7030A0"/>
                </a:solidFill>
              </a:rPr>
              <a:t>Лэпбука</a:t>
            </a:r>
            <a:r>
              <a:rPr lang="ru-RU" sz="2800" dirty="0">
                <a:solidFill>
                  <a:srgbClr val="7030A0"/>
                </a:solidFill>
              </a:rPr>
              <a:t>;</a:t>
            </a:r>
          </a:p>
          <a:p>
            <a:r>
              <a:rPr lang="ru-RU" sz="2800" dirty="0">
                <a:solidFill>
                  <a:srgbClr val="7030A0"/>
                </a:solidFill>
              </a:rPr>
              <a:t>   безграничная фантазия.</a:t>
            </a:r>
          </a:p>
          <a:p>
            <a:endParaRPr lang="ru-RU" sz="2400" dirty="0">
              <a:solidFill>
                <a:srgbClr val="7030A0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A1E64BB-69BE-4D77-BED5-3AC779C889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09110" y="3437466"/>
            <a:ext cx="3883376" cy="2912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9550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A97436-8F78-4E2D-9FF8-944C5919E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i="1" dirty="0">
                <a:solidFill>
                  <a:schemeClr val="accent4"/>
                </a:solidFill>
                <a:latin typeface="+mn-lt"/>
              </a:rPr>
              <a:t>Процесс изготовления </a:t>
            </a:r>
            <a:r>
              <a:rPr lang="ru-RU" sz="2800" i="1" dirty="0" err="1">
                <a:solidFill>
                  <a:schemeClr val="accent4"/>
                </a:solidFill>
                <a:latin typeface="+mn-lt"/>
              </a:rPr>
              <a:t>лэпбуков</a:t>
            </a:r>
            <a:r>
              <a:rPr lang="ru-RU" sz="2800" i="1" dirty="0">
                <a:solidFill>
                  <a:schemeClr val="accent4"/>
                </a:solidFill>
                <a:latin typeface="+mn-lt"/>
              </a:rPr>
              <a:t> невероятно захватывающий. Работа проходит в несколько этапов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ABEB463-F56D-42A5-A410-17A3A21A485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2160589"/>
            <a:ext cx="8596668" cy="2411411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/>
          </a:p>
          <a:p>
            <a:r>
              <a:rPr lang="ru-RU" sz="2400" dirty="0">
                <a:solidFill>
                  <a:srgbClr val="7030A0"/>
                </a:solidFill>
              </a:rPr>
              <a:t>	</a:t>
            </a:r>
            <a:r>
              <a:rPr lang="ru-RU" sz="3200" dirty="0">
                <a:solidFill>
                  <a:srgbClr val="7030A0"/>
                </a:solidFill>
              </a:rPr>
              <a:t>выбор темы;</a:t>
            </a:r>
          </a:p>
          <a:p>
            <a:r>
              <a:rPr lang="ru-RU" sz="3200" dirty="0">
                <a:solidFill>
                  <a:srgbClr val="7030A0"/>
                </a:solidFill>
              </a:rPr>
              <a:t>	обдумывание плана;</a:t>
            </a:r>
          </a:p>
          <a:p>
            <a:r>
              <a:rPr lang="ru-RU" sz="3200" dirty="0">
                <a:solidFill>
                  <a:srgbClr val="7030A0"/>
                </a:solidFill>
              </a:rPr>
              <a:t>	разработка макета;</a:t>
            </a:r>
          </a:p>
          <a:p>
            <a:r>
              <a:rPr lang="ru-RU" sz="3200" dirty="0">
                <a:solidFill>
                  <a:srgbClr val="7030A0"/>
                </a:solidFill>
              </a:rPr>
              <a:t>	подбор материала, создание </a:t>
            </a:r>
            <a:r>
              <a:rPr lang="ru-RU" sz="3200" dirty="0" err="1">
                <a:solidFill>
                  <a:srgbClr val="7030A0"/>
                </a:solidFill>
              </a:rPr>
              <a:t>лэпбука</a:t>
            </a:r>
            <a:r>
              <a:rPr lang="ru-RU" sz="3200" dirty="0">
                <a:solidFill>
                  <a:srgbClr val="7030A0"/>
                </a:solidFill>
              </a:rPr>
              <a:t>.</a:t>
            </a:r>
          </a:p>
          <a:p>
            <a:endParaRPr lang="ru-RU" sz="3200" dirty="0">
              <a:solidFill>
                <a:srgbClr val="7030A0"/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334029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D21AA69-AAC5-4BF9-AF4D-9E573FFF3B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200" y="304800"/>
            <a:ext cx="8822267" cy="6163733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schemeClr val="accent4"/>
                </a:solidFill>
              </a:rPr>
              <a:t>   </a:t>
            </a:r>
            <a:r>
              <a:rPr lang="ru-RU" sz="3100" dirty="0">
                <a:solidFill>
                  <a:schemeClr val="accent4"/>
                </a:solidFill>
              </a:rPr>
              <a:t>Тема </a:t>
            </a:r>
            <a:r>
              <a:rPr lang="ru-RU" sz="3100" dirty="0">
                <a:solidFill>
                  <a:srgbClr val="7030A0"/>
                </a:solidFill>
              </a:rPr>
              <a:t>может быть любой, в зависимости от цели создания </a:t>
            </a:r>
            <a:r>
              <a:rPr lang="ru-RU" sz="3100" dirty="0" err="1">
                <a:solidFill>
                  <a:srgbClr val="7030A0"/>
                </a:solidFill>
              </a:rPr>
              <a:t>лэпбука</a:t>
            </a:r>
            <a:r>
              <a:rPr lang="ru-RU" sz="3100" dirty="0">
                <a:solidFill>
                  <a:srgbClr val="7030A0"/>
                </a:solidFill>
              </a:rPr>
              <a:t>. Они могут быть как общие, так и частные. Например, можно сделать общий </a:t>
            </a:r>
            <a:r>
              <a:rPr lang="ru-RU" sz="3100" dirty="0" err="1">
                <a:solidFill>
                  <a:srgbClr val="7030A0"/>
                </a:solidFill>
              </a:rPr>
              <a:t>лэпбук</a:t>
            </a:r>
            <a:r>
              <a:rPr lang="ru-RU" sz="3100" dirty="0">
                <a:solidFill>
                  <a:srgbClr val="7030A0"/>
                </a:solidFill>
              </a:rPr>
              <a:t> на тему «Насекомые». А можно взять какое-нибудь конкретное насекомое и в </a:t>
            </a:r>
            <a:r>
              <a:rPr lang="ru-RU" sz="3100" dirty="0" err="1">
                <a:solidFill>
                  <a:srgbClr val="7030A0"/>
                </a:solidFill>
              </a:rPr>
              <a:t>лэпбуке</a:t>
            </a:r>
            <a:r>
              <a:rPr lang="ru-RU" sz="3100" dirty="0">
                <a:solidFill>
                  <a:srgbClr val="7030A0"/>
                </a:solidFill>
              </a:rPr>
              <a:t> дать подробную информацию о нем. </a:t>
            </a:r>
            <a:br>
              <a:rPr lang="ru-RU" sz="3100" dirty="0">
                <a:solidFill>
                  <a:srgbClr val="7030A0"/>
                </a:solidFill>
              </a:rPr>
            </a:br>
            <a:r>
              <a:rPr lang="ru-RU" sz="3100" i="1" dirty="0">
                <a:solidFill>
                  <a:schemeClr val="accent4"/>
                </a:solidFill>
              </a:rPr>
              <a:t>Тема должна быть:</a:t>
            </a:r>
            <a:br>
              <a:rPr lang="ru-RU" sz="3200" dirty="0">
                <a:solidFill>
                  <a:srgbClr val="7030A0"/>
                </a:solidFill>
              </a:rPr>
            </a:br>
            <a:r>
              <a:rPr lang="ru-RU" sz="2800" i="1" dirty="0">
                <a:solidFill>
                  <a:srgbClr val="7030A0"/>
                </a:solidFill>
              </a:rPr>
              <a:t>интересна ребенку;</a:t>
            </a:r>
            <a:br>
              <a:rPr lang="ru-RU" sz="2800" i="1" dirty="0">
                <a:solidFill>
                  <a:srgbClr val="7030A0"/>
                </a:solidFill>
              </a:rPr>
            </a:br>
            <a:r>
              <a:rPr lang="ru-RU" sz="2800" i="1" dirty="0">
                <a:solidFill>
                  <a:srgbClr val="7030A0"/>
                </a:solidFill>
              </a:rPr>
              <a:t>выполнима (соответствовать возрасту);</a:t>
            </a:r>
            <a:br>
              <a:rPr lang="ru-RU" sz="2800" i="1" dirty="0">
                <a:solidFill>
                  <a:srgbClr val="7030A0"/>
                </a:solidFill>
              </a:rPr>
            </a:br>
            <a:r>
              <a:rPr lang="ru-RU" sz="2800" i="1" dirty="0">
                <a:solidFill>
                  <a:srgbClr val="7030A0"/>
                </a:solidFill>
              </a:rPr>
              <a:t>оригинальна</a:t>
            </a:r>
            <a:r>
              <a:rPr lang="ru-RU" sz="2800" i="1" dirty="0">
                <a:solidFill>
                  <a:schemeClr val="accent4"/>
                </a:solidFill>
              </a:rPr>
              <a:t>.  </a:t>
            </a:r>
            <a:endParaRPr lang="ru-RU" sz="3200" i="1" dirty="0">
              <a:solidFill>
                <a:schemeClr val="accent4"/>
              </a:solidFill>
            </a:endParaRP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63125167-E729-40FA-9778-37A8AA3F71F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41733" y="4286615"/>
            <a:ext cx="3378074" cy="231738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97872C-4B2D-4B50-80AF-9F425528CC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54533" y="1387574"/>
            <a:ext cx="3132668" cy="2348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8494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7CE76C-9CEB-4606-8B7D-1F0E3C263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accent4"/>
                </a:solidFill>
              </a:rPr>
              <a:t>                        ПЛАН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2745922-785C-4BF6-B35F-48AB08E7FF0D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508000" y="1456266"/>
            <a:ext cx="8088313" cy="448733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dirty="0">
                <a:solidFill>
                  <a:srgbClr val="7030A0"/>
                </a:solidFill>
              </a:rPr>
              <a:t> Содержание </a:t>
            </a:r>
            <a:r>
              <a:rPr lang="ru-RU" sz="2800" dirty="0" err="1">
                <a:solidFill>
                  <a:srgbClr val="7030A0"/>
                </a:solidFill>
              </a:rPr>
              <a:t>лэпбука</a:t>
            </a:r>
            <a:r>
              <a:rPr lang="ru-RU" sz="2800" dirty="0">
                <a:solidFill>
                  <a:srgbClr val="7030A0"/>
                </a:solidFill>
              </a:rPr>
              <a:t> будет зависеть от того, реализацию каких задач предполагает образовательная программа по той или иной теме. Работая над определённой темой, необходимо затронуть все образовательные области, поэтому содержание </a:t>
            </a:r>
            <a:r>
              <a:rPr lang="ru-RU" sz="2800" dirty="0" err="1">
                <a:solidFill>
                  <a:srgbClr val="7030A0"/>
                </a:solidFill>
              </a:rPr>
              <a:t>лэпбука</a:t>
            </a:r>
            <a:r>
              <a:rPr lang="ru-RU" sz="2800" dirty="0">
                <a:solidFill>
                  <a:srgbClr val="7030A0"/>
                </a:solidFill>
              </a:rPr>
              <a:t>, должно отражать материал по всем пяти направлениям. Содержание может быть разнообразно, это зависит от возраста детей и задач, поставленных программой и педагогом.</a:t>
            </a:r>
          </a:p>
        </p:txBody>
      </p:sp>
    </p:spTree>
    <p:extLst>
      <p:ext uri="{BB962C8B-B14F-4D97-AF65-F5344CB8AC3E}">
        <p14:creationId xmlns:p14="http://schemas.microsoft.com/office/powerpoint/2010/main" val="188274071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604</TotalTime>
  <Words>507</Words>
  <Application>Microsoft Office PowerPoint</Application>
  <PresentationFormat>Широкоэкранный</PresentationFormat>
  <Paragraphs>51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Times New Roman</vt:lpstr>
      <vt:lpstr>Trebuchet MS</vt:lpstr>
      <vt:lpstr>Wingdings 3</vt:lpstr>
      <vt:lpstr>Аспект</vt:lpstr>
      <vt:lpstr>МКОУ  Детский сад «Солнышко» </vt:lpstr>
      <vt:lpstr>         Что такое ЛЕПБУК?  </vt:lpstr>
      <vt:lpstr>Лепбук сравнительно новое средство обучения. Он может вместить огромное количество материала, а именно: карточек, иллюстраций, дидактических игр, художественного слова, а также обязательно включает в себя различные творческие задания. Эта папка, которую педагог собирает, склеивает ее отдельные части в единое целое, креативно оформляет, используя всевозможные цвета и формы. </vt:lpstr>
      <vt:lpstr>Лэпбук отвечает требованиям ФГОС ДО к предметно-развивающей среде.  По своей структуре и содержанию, доступен, детям дошкольного возраста. Обеспечивает игровую, познавательную, исследовательскую и творческую активность всех воспитанников. Он помогает ребенку лучше понять и запомнить материал. Это отличный способ для повторения пройденного, поможет закрепить, систематизировать изученный материал. Интересный вид совместной деятельности взрослого и ребенка. Лэпбук  хорошо подходит для индивидуальных занятий и занятий группами, а также для многократного применения.  </vt:lpstr>
      <vt:lpstr>       Разновидности тематических папок              В зависимости от назначения: </vt:lpstr>
      <vt:lpstr>Для создания лэпбука нам понадобятся такие материалы:</vt:lpstr>
      <vt:lpstr>Процесс изготовления лэпбуков невероятно захватывающий. Работа проходит в несколько этапов</vt:lpstr>
      <vt:lpstr>   Тема может быть любой, в зависимости от цели создания лэпбука. Они могут быть как общие, так и частные. Например, можно сделать общий лэпбук на тему «Насекомые». А можно взять какое-нибудь конкретное насекомое и в лэпбуке дать подробную информацию о нем.  Тема должна быть: интересна ребенку; выполнима (соответствовать возрасту); оригинальна.  </vt:lpstr>
      <vt:lpstr>                        ПЛАН</vt:lpstr>
      <vt:lpstr>                      МАКЕТ</vt:lpstr>
      <vt:lpstr>Какие элементы можно использовать при изготовлении лэпбука.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Лепбук</dc:title>
  <dc:creator>Я</dc:creator>
  <cp:lastModifiedBy>Я</cp:lastModifiedBy>
  <cp:revision>39</cp:revision>
  <dcterms:created xsi:type="dcterms:W3CDTF">2020-12-22T08:47:21Z</dcterms:created>
  <dcterms:modified xsi:type="dcterms:W3CDTF">2020-12-24T09:01:44Z</dcterms:modified>
</cp:coreProperties>
</file>