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8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5" r:id="rId35"/>
    <p:sldId id="294" r:id="rId36"/>
    <p:sldId id="29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FE7DB-E10C-4F0E-81C5-B85F7A961274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17354-6BB9-47DA-9C43-DBD1DBBA3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26FA1-44B9-4332-A190-2690E7BABA62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369A2-D4BD-4E9D-8CAF-2B1DC82A9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815290" cy="3314723"/>
          </a:xfrm>
        </p:spPr>
        <p:txBody>
          <a:bodyPr/>
          <a:lstStyle/>
          <a:p>
            <a:r>
              <a:rPr lang="ru-RU" sz="2000" dirty="0" smtClean="0"/>
              <a:t>ГБУ ДО ДТ «Измайловский»</a:t>
            </a:r>
            <a:br>
              <a:rPr lang="ru-RU" sz="2000" dirty="0" smtClean="0"/>
            </a:br>
            <a:r>
              <a:rPr lang="ru-RU" sz="2000" dirty="0" smtClean="0"/>
              <a:t>Этнокультурный Центр «</a:t>
            </a:r>
            <a:r>
              <a:rPr lang="ru-RU" sz="2000" dirty="0" err="1" smtClean="0"/>
              <a:t>Китежград</a:t>
            </a:r>
            <a:r>
              <a:rPr lang="ru-RU" sz="2000" dirty="0" smtClean="0"/>
              <a:t>»</a:t>
            </a:r>
            <a:br>
              <a:rPr lang="ru-RU" sz="2000" dirty="0" smtClean="0"/>
            </a:br>
            <a:r>
              <a:rPr lang="ru-RU" dirty="0" smtClean="0"/>
              <a:t>ПРАЗДНИК УРОЖАЯ МАИСА</a:t>
            </a:r>
            <a:br>
              <a:rPr lang="ru-RU" dirty="0" smtClean="0"/>
            </a:br>
            <a:r>
              <a:rPr lang="ru-RU" sz="3200" dirty="0" smtClean="0"/>
              <a:t>или «Пир </a:t>
            </a:r>
            <a:r>
              <a:rPr lang="ru-RU" sz="3200" dirty="0" err="1" smtClean="0"/>
              <a:t>Мондамина</a:t>
            </a:r>
            <a:r>
              <a:rPr lang="ru-RU" sz="3200" dirty="0" smtClean="0"/>
              <a:t>»</a:t>
            </a:r>
            <a:br>
              <a:rPr lang="ru-RU" sz="3200" dirty="0" smtClean="0"/>
            </a:br>
            <a:r>
              <a:rPr lang="ru-RU" sz="3200" dirty="0" smtClean="0"/>
              <a:t>(по мотивам «Песни о </a:t>
            </a:r>
            <a:r>
              <a:rPr lang="ru-RU" sz="3200" dirty="0" err="1" smtClean="0"/>
              <a:t>Гайавате</a:t>
            </a:r>
            <a:r>
              <a:rPr lang="ru-RU" sz="3200" dirty="0" smtClean="0"/>
              <a:t>» Г.Лонгфелло)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Методическая разработка педагога ИЗО Этнокультурного Центра «</a:t>
            </a:r>
            <a:r>
              <a:rPr lang="ru-RU" dirty="0" err="1" smtClean="0"/>
              <a:t>Китежград</a:t>
            </a:r>
            <a:r>
              <a:rPr lang="ru-RU" dirty="0" smtClean="0"/>
              <a:t>» ДДТ «Измайловский» М.А.Никольской</a:t>
            </a:r>
          </a:p>
          <a:p>
            <a:r>
              <a:rPr lang="ru-RU" sz="2400" dirty="0" smtClean="0"/>
              <a:t>С-Петербург-2020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Подготовка рабочего стола</a:t>
            </a:r>
            <a:endParaRPr lang="ru-RU" sz="3200" dirty="0"/>
          </a:p>
        </p:txBody>
      </p:sp>
      <p:pic>
        <p:nvPicPr>
          <p:cNvPr id="4" name="Содержимое 3" descr="PC2550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9164" y="1214422"/>
            <a:ext cx="6936890" cy="520266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186766" cy="121444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Набор предметов:</a:t>
            </a:r>
            <a:br>
              <a:rPr lang="ru-RU" sz="3200" dirty="0" smtClean="0"/>
            </a:br>
            <a:r>
              <a:rPr lang="ru-RU" sz="2700" dirty="0" smtClean="0"/>
              <a:t>1</a:t>
            </a:r>
            <a:r>
              <a:rPr lang="ru-RU" sz="3100" dirty="0" smtClean="0"/>
              <a:t>.продукты питания: </a:t>
            </a:r>
            <a:br>
              <a:rPr lang="ru-RU" sz="3100" dirty="0" smtClean="0"/>
            </a:br>
            <a:r>
              <a:rPr lang="ru-RU" sz="2700" dirty="0" smtClean="0"/>
              <a:t>злаки, бобовые, овощи, фрукты (продукты питания только те, которые были у индейцев)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pic>
        <p:nvPicPr>
          <p:cNvPr id="4" name="Содержимое 3" descr="PC2550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600200"/>
            <a:ext cx="8001056" cy="504351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22553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Набор предметов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 2. природные материалы:</a:t>
            </a:r>
            <a:br>
              <a:rPr lang="ru-RU" sz="2700" dirty="0" smtClean="0"/>
            </a:br>
            <a:r>
              <a:rPr lang="ru-RU" sz="2700" dirty="0" smtClean="0"/>
              <a:t>палочки, косточки, камешки, ракушки</a:t>
            </a:r>
            <a:endParaRPr lang="ru-RU" sz="2700" dirty="0"/>
          </a:p>
        </p:txBody>
      </p:sp>
      <p:pic>
        <p:nvPicPr>
          <p:cNvPr id="4" name="Содержимое 3" descr="PC25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600200"/>
            <a:ext cx="7643866" cy="4829196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296974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Набор предметов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200" dirty="0" smtClean="0"/>
              <a:t>3. музыкальные инструменты (окарины, </a:t>
            </a:r>
            <a:r>
              <a:rPr lang="ru-RU" sz="2200" dirty="0" err="1" smtClean="0"/>
              <a:t>там-тамы</a:t>
            </a:r>
            <a:r>
              <a:rPr lang="ru-RU" sz="2200" dirty="0" smtClean="0"/>
              <a:t>, маракасы)</a:t>
            </a:r>
            <a:br>
              <a:rPr lang="ru-RU" sz="2200" dirty="0" smtClean="0"/>
            </a:br>
            <a:r>
              <a:rPr lang="ru-RU" sz="2200" dirty="0" smtClean="0"/>
              <a:t>4. текстиль (шерстяные нити, тесьма, обрезки тканей)</a:t>
            </a:r>
            <a:br>
              <a:rPr lang="ru-RU" sz="2200" dirty="0" smtClean="0"/>
            </a:br>
            <a:r>
              <a:rPr lang="ru-RU" sz="2200" dirty="0" smtClean="0"/>
              <a:t>5. прочее (</a:t>
            </a:r>
            <a:r>
              <a:rPr lang="ru-RU" sz="2200" dirty="0" err="1" smtClean="0"/>
              <a:t>плёнка-самоклейка</a:t>
            </a:r>
            <a:r>
              <a:rPr lang="ru-RU" sz="2200" dirty="0" smtClean="0"/>
              <a:t>, ножницы, клей ПВА, картонки для амулетов)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pic>
        <p:nvPicPr>
          <p:cNvPr id="4" name="Содержимое 3" descr="PC2550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600200"/>
            <a:ext cx="7643865" cy="50435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93978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Образ </a:t>
            </a:r>
            <a:r>
              <a:rPr lang="ru-RU" sz="3600" dirty="0" err="1" smtClean="0"/>
              <a:t>скво</a:t>
            </a:r>
            <a:r>
              <a:rPr lang="ru-RU" sz="3600" dirty="0" smtClean="0"/>
              <a:t> -хозяйки вигвама</a:t>
            </a:r>
            <a:br>
              <a:rPr lang="ru-RU" sz="3600" dirty="0" smtClean="0"/>
            </a:br>
            <a:r>
              <a:rPr lang="ru-RU" sz="3100" dirty="0" smtClean="0"/>
              <a:t>(подбор костюма, грима, аксессуаров)</a:t>
            </a:r>
            <a:endParaRPr lang="ru-RU" sz="3100" dirty="0"/>
          </a:p>
        </p:txBody>
      </p:sp>
      <p:pic>
        <p:nvPicPr>
          <p:cNvPr id="4" name="Содержимое 3" descr="PC2551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257248"/>
            <a:ext cx="7215237" cy="54391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 встрече гостей готова!</a:t>
            </a:r>
            <a:endParaRPr lang="ru-RU" sz="3600" dirty="0"/>
          </a:p>
        </p:txBody>
      </p:sp>
      <p:pic>
        <p:nvPicPr>
          <p:cNvPr id="7" name="Содержимое 6" descr="PC25509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03645" y="1285860"/>
            <a:ext cx="3643337" cy="4857784"/>
          </a:xfrm>
        </p:spPr>
      </p:pic>
      <p:pic>
        <p:nvPicPr>
          <p:cNvPr id="8" name="Содержимое 7" descr="PC25503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34509" y="1285860"/>
            <a:ext cx="3630227" cy="48403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 вот и гости – </a:t>
            </a:r>
            <a:r>
              <a:rPr lang="ru-RU" dirty="0" smtClean="0"/>
              <a:t>дети бледнолицых</a:t>
            </a:r>
            <a:endParaRPr lang="ru-RU" dirty="0"/>
          </a:p>
        </p:txBody>
      </p:sp>
      <p:pic>
        <p:nvPicPr>
          <p:cNvPr id="8" name="Содержимое 7" descr="IMG_30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14422"/>
            <a:ext cx="8348381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«Располагайтесь поудобнее. Я вам расскажу о нашем народе и научу делать амулеты!»</a:t>
            </a:r>
            <a:endParaRPr lang="ru-RU" sz="2800" dirty="0"/>
          </a:p>
        </p:txBody>
      </p:sp>
      <p:pic>
        <p:nvPicPr>
          <p:cNvPr id="9" name="Содержимое 8" descr="IMG_29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600200"/>
            <a:ext cx="8001055" cy="50435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«Это маис. Угощайся, бледнолицый друг!»</a:t>
            </a:r>
            <a:endParaRPr lang="ru-RU" sz="3200" dirty="0"/>
          </a:p>
        </p:txBody>
      </p:sp>
      <p:pic>
        <p:nvPicPr>
          <p:cNvPr id="4" name="Содержимое 3" descr="IMG_30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13174" y="1357298"/>
            <a:ext cx="7473601" cy="4982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«А теперь за работу!»</a:t>
            </a:r>
            <a:endParaRPr lang="ru-RU" dirty="0"/>
          </a:p>
        </p:txBody>
      </p:sp>
      <p:pic>
        <p:nvPicPr>
          <p:cNvPr id="7" name="Содержимое 6" descr="IMG_29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43789"/>
            <a:ext cx="8215369" cy="538166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5511816"/>
          </a:xfrm>
        </p:spPr>
        <p:txBody>
          <a:bodyPr>
            <a:noAutofit/>
          </a:bodyPr>
          <a:lstStyle/>
          <a:p>
            <a:r>
              <a:rPr lang="ru-RU" sz="3200" dirty="0" smtClean="0"/>
              <a:t>Цели и задачи: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Создание условий для творческого осмысления культуры индейцев Доколумбовой Америки,</a:t>
            </a:r>
            <a:br>
              <a:rPr lang="ru-RU" sz="2800" dirty="0" smtClean="0"/>
            </a:br>
            <a:r>
              <a:rPr lang="ru-RU" sz="2800" dirty="0" smtClean="0"/>
              <a:t>погружение в мир индейцев, знакомство с их этнокультурными ценностями</a:t>
            </a:r>
            <a:br>
              <a:rPr lang="ru-RU" sz="2800" dirty="0" smtClean="0"/>
            </a:br>
            <a:r>
              <a:rPr lang="ru-RU" sz="2800" dirty="0" smtClean="0"/>
              <a:t>создание работы на тему «Праздник урожая маиса»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Номинация – «разные материалы»</a:t>
            </a:r>
            <a:br>
              <a:rPr lang="ru-RU" sz="2800" dirty="0" smtClean="0"/>
            </a:br>
            <a:r>
              <a:rPr lang="ru-RU" sz="2800" dirty="0" smtClean="0"/>
              <a:t>возрастная категория – 10-12 лет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Бледнолицые дети под чутким руководством </a:t>
            </a:r>
            <a:r>
              <a:rPr lang="ru-RU" sz="2800" dirty="0" smtClean="0"/>
              <a:t>хозяйки вигвама </a:t>
            </a:r>
            <a:r>
              <a:rPr lang="ru-RU" sz="2800" dirty="0" smtClean="0"/>
              <a:t>изготавливают новогодние амулеты, используя всё, что лежит на столе.</a:t>
            </a:r>
            <a:endParaRPr lang="ru-RU" sz="2800" dirty="0"/>
          </a:p>
        </p:txBody>
      </p:sp>
      <p:pic>
        <p:nvPicPr>
          <p:cNvPr id="4" name="Содержимое 3" descr="PC2550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398571"/>
            <a:ext cx="6945893" cy="520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Пока кипит работа, </a:t>
            </a:r>
            <a:r>
              <a:rPr lang="ru-RU" sz="3200" dirty="0" err="1" smtClean="0"/>
              <a:t>скво</a:t>
            </a:r>
            <a:r>
              <a:rPr lang="ru-RU" sz="3200" dirty="0" smtClean="0"/>
              <a:t> играет индейские мелодии на окарине.</a:t>
            </a:r>
            <a:endParaRPr lang="ru-RU" sz="3200" dirty="0"/>
          </a:p>
        </p:txBody>
      </p:sp>
      <p:pic>
        <p:nvPicPr>
          <p:cNvPr id="7" name="Содержимое 6" descr="PC25506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3781" y="2214554"/>
            <a:ext cx="5631421" cy="4223566"/>
          </a:xfrm>
        </p:spPr>
      </p:pic>
      <p:pic>
        <p:nvPicPr>
          <p:cNvPr id="8" name="Содержимое 7" descr="IMG_303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57818" y="1714488"/>
            <a:ext cx="3643306" cy="250032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01122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И вот результат – чудесные амулеты готовы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7" name="Содержимое 6" descr="PC2552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398572"/>
            <a:ext cx="6643733" cy="4982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86834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Они защитят от болезней, неприятностей и двоек!</a:t>
            </a:r>
            <a:endParaRPr lang="ru-RU" sz="3600" dirty="0"/>
          </a:p>
        </p:txBody>
      </p:sp>
      <p:pic>
        <p:nvPicPr>
          <p:cNvPr id="4" name="Содержимое 3" descr="PC2551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81544" y="1227108"/>
            <a:ext cx="7405232" cy="5345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III</a:t>
            </a:r>
            <a:r>
              <a:rPr lang="ru-RU" sz="2800" dirty="0" smtClean="0"/>
              <a:t> этап – создание композиции «Праздник урожая маиса»</a:t>
            </a:r>
            <a:br>
              <a:rPr lang="ru-RU" sz="2800" dirty="0" smtClean="0"/>
            </a:br>
            <a:r>
              <a:rPr lang="ru-RU" sz="2400" dirty="0" smtClean="0"/>
              <a:t>Вспоминаем амулеты. Читаем «</a:t>
            </a:r>
            <a:r>
              <a:rPr lang="ru-RU" sz="2400" dirty="0" err="1" smtClean="0"/>
              <a:t>Гайавату</a:t>
            </a:r>
            <a:r>
              <a:rPr lang="ru-RU" sz="2400" dirty="0" smtClean="0"/>
              <a:t>».</a:t>
            </a:r>
            <a:endParaRPr lang="ru-RU" sz="2400" dirty="0"/>
          </a:p>
        </p:txBody>
      </p:sp>
      <p:pic>
        <p:nvPicPr>
          <p:cNvPr id="4" name="Содержимое 3" descr="P40483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Подготовка рабочего стола.</a:t>
            </a:r>
            <a:br>
              <a:rPr lang="ru-RU" sz="3200" dirty="0" smtClean="0"/>
            </a:br>
            <a:r>
              <a:rPr lang="ru-RU" sz="3200" dirty="0" smtClean="0"/>
              <a:t>Материалы – те же (злаки, бобовые, тесьма, клей) </a:t>
            </a:r>
            <a:endParaRPr lang="ru-RU" sz="3200" dirty="0"/>
          </a:p>
        </p:txBody>
      </p:sp>
      <p:pic>
        <p:nvPicPr>
          <p:cNvPr id="4" name="Содержимое 3" descr="P40483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571612"/>
            <a:ext cx="7072362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Главное действующее лицо – маис. Это кукуруза</a:t>
            </a:r>
            <a:r>
              <a:rPr lang="ru-RU" sz="3200" dirty="0"/>
              <a:t> </a:t>
            </a:r>
            <a:r>
              <a:rPr lang="ru-RU" sz="3200" dirty="0" smtClean="0"/>
              <a:t>молотая и в зёрнах. В роли маисовых зёрен – горох.</a:t>
            </a:r>
            <a:endParaRPr lang="ru-RU" sz="3200" dirty="0"/>
          </a:p>
        </p:txBody>
      </p:sp>
      <p:pic>
        <p:nvPicPr>
          <p:cNvPr id="4" name="Содержимое 3" descr="P40483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600200"/>
            <a:ext cx="7358114" cy="49720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А ещё нужны ракушки, перья и самоклеящаяся плёнка.</a:t>
            </a:r>
            <a:endParaRPr lang="ru-RU" sz="3200" dirty="0"/>
          </a:p>
        </p:txBody>
      </p:sp>
      <p:pic>
        <p:nvPicPr>
          <p:cNvPr id="4" name="Содержимое 3" descr="P40483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Вырезаем из картона фигурки индейцев</a:t>
            </a:r>
            <a:endParaRPr lang="ru-RU" sz="3600" dirty="0"/>
          </a:p>
        </p:txBody>
      </p:sp>
      <p:pic>
        <p:nvPicPr>
          <p:cNvPr id="4" name="Содержимое 3" descr="1-P40483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 обклеиваем их перьями, злаками, тесьмой</a:t>
            </a:r>
            <a:endParaRPr lang="ru-RU" dirty="0"/>
          </a:p>
        </p:txBody>
      </p:sp>
      <p:pic>
        <p:nvPicPr>
          <p:cNvPr id="7" name="Содержимое 6" descr="5-P402828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928802"/>
            <a:ext cx="4352956" cy="3429024"/>
          </a:xfrm>
        </p:spPr>
      </p:pic>
      <p:pic>
        <p:nvPicPr>
          <p:cNvPr id="8" name="Содержимое 7" descr="4-P402828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199" y="1928802"/>
            <a:ext cx="4407971" cy="34488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Работа проходила в три этапа: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1-посещение МАЭ РАН «Кунсткамера» (экскурсия по экспозиции американских индейцев)</a:t>
            </a:r>
            <a:br>
              <a:rPr lang="ru-RU" sz="2800" dirty="0" smtClean="0"/>
            </a:br>
            <a:r>
              <a:rPr lang="ru-RU" sz="2800" dirty="0" smtClean="0"/>
              <a:t>2 – проведение интерактивного предновогоднего праздника 25 декабря (что совпадает с Солнцеворотом) – одно занятие</a:t>
            </a:r>
            <a:br>
              <a:rPr lang="ru-RU" sz="2800" dirty="0" smtClean="0"/>
            </a:br>
            <a:r>
              <a:rPr lang="ru-RU" sz="2800" dirty="0" smtClean="0"/>
              <a:t>3 – работа над композицией «Праздник урожая маиса» (по мотивам «Песни о </a:t>
            </a:r>
            <a:r>
              <a:rPr lang="ru-RU" sz="2800" dirty="0" err="1" smtClean="0"/>
              <a:t>Гайавате</a:t>
            </a:r>
            <a:r>
              <a:rPr lang="ru-RU" sz="2800" dirty="0" smtClean="0"/>
              <a:t>» Г.Лонгфелло) – четыре занятия</a:t>
            </a:r>
            <a:endParaRPr lang="ru-RU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8259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 работой</a:t>
            </a:r>
            <a:endParaRPr lang="ru-RU" sz="2800" dirty="0"/>
          </a:p>
        </p:txBody>
      </p:sp>
      <p:pic>
        <p:nvPicPr>
          <p:cNvPr id="7" name="Содержимое 6" descr="2-P40282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857232"/>
            <a:ext cx="8215369" cy="57864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858180" cy="58259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 работой</a:t>
            </a:r>
            <a:endParaRPr lang="ru-RU" sz="2800" dirty="0"/>
          </a:p>
        </p:txBody>
      </p:sp>
      <p:pic>
        <p:nvPicPr>
          <p:cNvPr id="4" name="Содержимое 3" descr="3-P40282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857232"/>
            <a:ext cx="7429552" cy="5572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Густой слой клея ПВА и индейцы скоро будут готовы.</a:t>
            </a:r>
            <a:endParaRPr lang="ru-RU" sz="2800" dirty="0"/>
          </a:p>
        </p:txBody>
      </p:sp>
      <p:pic>
        <p:nvPicPr>
          <p:cNvPr id="7" name="Содержимое 6" descr="6-P402828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5219" y="2357430"/>
            <a:ext cx="4333905" cy="3171826"/>
          </a:xfrm>
        </p:spPr>
      </p:pic>
      <p:pic>
        <p:nvPicPr>
          <p:cNvPr id="8" name="Содержимое 7" descr="9-P402829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1" y="2348706"/>
            <a:ext cx="4278860" cy="31519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Каждый находит место для своего персонажа в общей композиции.</a:t>
            </a:r>
            <a:endParaRPr lang="ru-RU" sz="2800" dirty="0"/>
          </a:p>
        </p:txBody>
      </p:sp>
      <p:pic>
        <p:nvPicPr>
          <p:cNvPr id="5" name="Содержимое 4" descr="11-P402827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2637" y="2348706"/>
            <a:ext cx="4393163" cy="3366310"/>
          </a:xfrm>
        </p:spPr>
      </p:pic>
      <p:pic>
        <p:nvPicPr>
          <p:cNvPr id="6" name="Содержимое 5" descr="13-P402828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199" y="2348706"/>
            <a:ext cx="4488413" cy="33663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Может быть так…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  Или так…</a:t>
            </a:r>
            <a:endParaRPr lang="ru-RU" sz="3200" dirty="0"/>
          </a:p>
        </p:txBody>
      </p:sp>
      <p:pic>
        <p:nvPicPr>
          <p:cNvPr id="7" name="Содержимое 6" descr="1-P402829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7829" y="2071678"/>
            <a:ext cx="4407971" cy="3305978"/>
          </a:xfrm>
        </p:spPr>
      </p:pic>
      <p:pic>
        <p:nvPicPr>
          <p:cNvPr id="8" name="Содержимое 7" descr="2-P402829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199" y="2071678"/>
            <a:ext cx="4407971" cy="33059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225536"/>
          </a:xfrm>
        </p:spPr>
        <p:txBody>
          <a:bodyPr>
            <a:no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«И не </a:t>
            </a:r>
            <a:r>
              <a:rPr lang="ru-RU" sz="1800" dirty="0" err="1" smtClean="0"/>
              <a:t>кончилося</a:t>
            </a:r>
            <a:r>
              <a:rPr lang="ru-RU" sz="1800" dirty="0" smtClean="0"/>
              <a:t> лето, как в своём уборе пышном</a:t>
            </a:r>
            <a:br>
              <a:rPr lang="ru-RU" sz="1800" dirty="0" smtClean="0"/>
            </a:br>
            <a:r>
              <a:rPr lang="ru-RU" sz="1800" dirty="0" smtClean="0"/>
              <a:t>Встал высокий , стройный маис.</a:t>
            </a:r>
            <a:br>
              <a:rPr lang="ru-RU" sz="1800" dirty="0" smtClean="0"/>
            </a:br>
            <a:r>
              <a:rPr lang="ru-RU" sz="1800" dirty="0" smtClean="0"/>
              <a:t>И воскликнул </a:t>
            </a:r>
            <a:r>
              <a:rPr lang="ru-RU" sz="1800" dirty="0" err="1" smtClean="0"/>
              <a:t>Гайавата</a:t>
            </a:r>
            <a:r>
              <a:rPr lang="ru-RU" sz="1800" dirty="0" smtClean="0"/>
              <a:t> в восхищении: «</a:t>
            </a:r>
            <a:r>
              <a:rPr lang="ru-RU" sz="1800" dirty="0" err="1" smtClean="0"/>
              <a:t>Мондамин</a:t>
            </a:r>
            <a:r>
              <a:rPr lang="ru-RU" sz="1800" dirty="0" smtClean="0"/>
              <a:t>!</a:t>
            </a:r>
            <a:br>
              <a:rPr lang="ru-RU" sz="1800" dirty="0" smtClean="0"/>
            </a:br>
            <a:r>
              <a:rPr lang="ru-RU" sz="1800" dirty="0" smtClean="0"/>
              <a:t>Это друг людей </a:t>
            </a:r>
            <a:r>
              <a:rPr lang="ru-RU" sz="1800" dirty="0" err="1" smtClean="0"/>
              <a:t>Мондамин</a:t>
            </a:r>
            <a:r>
              <a:rPr lang="ru-RU" sz="1800" dirty="0" smtClean="0"/>
              <a:t>!»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P40283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600200"/>
            <a:ext cx="6929485" cy="506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08266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А поздней, когда под осень, пожелтел созревший маис, </a:t>
            </a:r>
            <a:br>
              <a:rPr lang="ru-RU" sz="2400" dirty="0" smtClean="0"/>
            </a:br>
            <a:r>
              <a:rPr lang="ru-RU" sz="2400" dirty="0" smtClean="0"/>
              <a:t>Он собрал его початки, снял одежды и впервые</a:t>
            </a:r>
            <a:br>
              <a:rPr lang="ru-RU" sz="2400" dirty="0" smtClean="0"/>
            </a:br>
            <a:r>
              <a:rPr lang="ru-RU" sz="2400" dirty="0" smtClean="0"/>
              <a:t>«Пир </a:t>
            </a:r>
            <a:r>
              <a:rPr lang="ru-RU" sz="2400" dirty="0" err="1" smtClean="0"/>
              <a:t>Мондамина</a:t>
            </a:r>
            <a:r>
              <a:rPr lang="ru-RU" sz="2400" dirty="0" smtClean="0"/>
              <a:t>» устроил,</a:t>
            </a:r>
            <a:br>
              <a:rPr lang="ru-RU" sz="2400" dirty="0" smtClean="0"/>
            </a:br>
            <a:r>
              <a:rPr lang="ru-RU" sz="2400" dirty="0" smtClean="0"/>
              <a:t>Показал всему народу новый дар Владыки Жизни!</a:t>
            </a:r>
            <a:endParaRPr lang="ru-RU" sz="2400" dirty="0"/>
          </a:p>
        </p:txBody>
      </p:sp>
      <p:pic>
        <p:nvPicPr>
          <p:cNvPr id="4" name="Содержимое 3" descr="10-P40483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I</a:t>
            </a:r>
            <a:r>
              <a:rPr lang="ru-RU" sz="3200" dirty="0" smtClean="0"/>
              <a:t> этап – посещение экспозиции североамериканских индейцев в МАЭ РАН «Кунсткамера» </a:t>
            </a:r>
            <a:endParaRPr lang="ru-RU" sz="3200" dirty="0"/>
          </a:p>
        </p:txBody>
      </p:sp>
      <p:pic>
        <p:nvPicPr>
          <p:cNvPr id="6" name="Содержимое 5" descr="PB15402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7" name="Содержимое 6" descr="PB15406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Знакомство с внешним обликом индейцев</a:t>
            </a:r>
            <a:endParaRPr lang="ru-RU" sz="3200" dirty="0"/>
          </a:p>
        </p:txBody>
      </p:sp>
      <p:pic>
        <p:nvPicPr>
          <p:cNvPr id="5" name="Содержимое 4" descr="PB15401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8" name="Содержимое 7" descr="PB15404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86808" cy="185738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Знакомство с материальной культурой и культом маиса</a:t>
            </a:r>
            <a:br>
              <a:rPr lang="ru-RU" sz="3200" dirty="0" smtClean="0"/>
            </a:br>
            <a:r>
              <a:rPr lang="ru-RU" sz="2700" dirty="0" smtClean="0"/>
              <a:t>жертвенное святилище   и  «Танец урожая» (рисунок индейца</a:t>
            </a:r>
            <a:br>
              <a:rPr lang="ru-RU" sz="2700" dirty="0" smtClean="0"/>
            </a:br>
            <a:r>
              <a:rPr lang="ru-RU" sz="2700" dirty="0" smtClean="0"/>
              <a:t>                            племени </a:t>
            </a:r>
            <a:r>
              <a:rPr lang="ru-RU" sz="2700" dirty="0" err="1" smtClean="0"/>
              <a:t>хопи</a:t>
            </a:r>
            <a:endParaRPr lang="ru-RU" sz="2700" dirty="0"/>
          </a:p>
        </p:txBody>
      </p:sp>
      <p:pic>
        <p:nvPicPr>
          <p:cNvPr id="5" name="Содержимое 4" descr="PB15405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7886" y="2348706"/>
            <a:ext cx="4297913" cy="3223434"/>
          </a:xfrm>
        </p:spPr>
      </p:pic>
      <p:pic>
        <p:nvPicPr>
          <p:cNvPr id="6" name="Содержимое 5" descr="PB15406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297912" cy="322343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II </a:t>
            </a:r>
            <a:r>
              <a:rPr lang="ru-RU" dirty="0" smtClean="0"/>
              <a:t>этап – проведение интерактивного праздника «В вигваме у </a:t>
            </a:r>
            <a:r>
              <a:rPr lang="ru-RU" dirty="0" err="1" smtClean="0"/>
              <a:t>скво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sz="3600" dirty="0" smtClean="0"/>
              <a:t>подготовка мастерской</a:t>
            </a:r>
            <a:endParaRPr lang="ru-RU" sz="3600" dirty="0"/>
          </a:p>
        </p:txBody>
      </p:sp>
      <p:pic>
        <p:nvPicPr>
          <p:cNvPr id="8" name="Содержимое 7" descr="PC2550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3" y="1698498"/>
            <a:ext cx="7286675" cy="501320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Использование ранее созданных детских работ на тему «Песни о </a:t>
            </a:r>
            <a:r>
              <a:rPr lang="ru-RU" sz="3600" dirty="0" err="1" smtClean="0"/>
              <a:t>Гайавате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pic>
        <p:nvPicPr>
          <p:cNvPr id="7" name="Содержимое 6" descr="PC25503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3" y="1600200"/>
            <a:ext cx="3621897" cy="4829196"/>
          </a:xfrm>
        </p:spPr>
      </p:pic>
      <p:pic>
        <p:nvPicPr>
          <p:cNvPr id="8" name="Содержимое 7" descr="PC25504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600199"/>
            <a:ext cx="3649860" cy="486648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Использование ранее созданных детских работ на тему «Песни о </a:t>
            </a:r>
            <a:r>
              <a:rPr lang="ru-RU" sz="3200" dirty="0" err="1" smtClean="0"/>
              <a:t>Гайавате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pic>
        <p:nvPicPr>
          <p:cNvPr id="7" name="Содержимое 6" descr="PC2550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398569"/>
            <a:ext cx="7858179" cy="5316579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292</Words>
  <Application>Microsoft Office PowerPoint</Application>
  <PresentationFormat>Экран (4:3)</PresentationFormat>
  <Paragraphs>38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ГБУ ДО ДТ «Измайловский» Этнокультурный Центр «Китежград» ПРАЗДНИК УРОЖАЯ МАИСА или «Пир Мондамина» (по мотивам «Песни о Гайавате» Г.Лонгфелло)</vt:lpstr>
      <vt:lpstr>Цели и задачи: Создание условий для творческого осмысления культуры индейцев Доколумбовой Америки, погружение в мир индейцев, знакомство с их этнокультурными ценностями создание работы на тему «Праздник урожая маиса»  Номинация – «разные материалы» возрастная категория – 10-12 лет  </vt:lpstr>
      <vt:lpstr>Работа проходила в три этапа: 1-посещение МАЭ РАН «Кунсткамера» (экскурсия по экспозиции американских индейцев) 2 – проведение интерактивного предновогоднего праздника 25 декабря (что совпадает с Солнцеворотом) – одно занятие 3 – работа над композицией «Праздник урожая маиса» (по мотивам «Песни о Гайавате» Г.Лонгфелло) – четыре занятия</vt:lpstr>
      <vt:lpstr>I этап – посещение экспозиции североамериканских индейцев в МАЭ РАН «Кунсткамера» </vt:lpstr>
      <vt:lpstr>Знакомство с внешним обликом индейцев</vt:lpstr>
      <vt:lpstr>Знакомство с материальной культурой и культом маиса жертвенное святилище   и  «Танец урожая» (рисунок индейца                             племени хопи</vt:lpstr>
      <vt:lpstr>II этап – проведение интерактивного праздника «В вигваме у скво» подготовка мастерской</vt:lpstr>
      <vt:lpstr>Использование ранее созданных детских работ на тему «Песни о Гайавате»</vt:lpstr>
      <vt:lpstr>Использование ранее созданных детских работ на тему «Песни о Гайавате»</vt:lpstr>
      <vt:lpstr>Подготовка рабочего стола</vt:lpstr>
      <vt:lpstr>Набор предметов: 1.продукты питания:  злаки, бобовые, овощи, фрукты (продукты питания только те, которые были у индейцев) </vt:lpstr>
      <vt:lpstr>Набор предметов  2. природные материалы: палочки, косточки, камешки, ракушки</vt:lpstr>
      <vt:lpstr>Набор предметов 3. музыкальные инструменты (окарины, там-тамы, маракасы) 4. текстиль (шерстяные нити, тесьма, обрезки тканей) 5. прочее (плёнка-самоклейка, ножницы, клей ПВА, картонки для амулетов) </vt:lpstr>
      <vt:lpstr>Образ скво -хозяйки вигвама (подбор костюма, грима, аксессуаров)</vt:lpstr>
      <vt:lpstr>К встрече гостей готова!</vt:lpstr>
      <vt:lpstr>А вот и гости – дети бледнолицых</vt:lpstr>
      <vt:lpstr>«Располагайтесь поудобнее. Я вам расскажу о нашем народе и научу делать амулеты!»</vt:lpstr>
      <vt:lpstr>«Это маис. Угощайся, бледнолицый друг!»</vt:lpstr>
      <vt:lpstr>«А теперь за работу!»</vt:lpstr>
      <vt:lpstr>Бледнолицые дети под чутким руководством хозяйки вигвама изготавливают новогодние амулеты, используя всё, что лежит на столе.</vt:lpstr>
      <vt:lpstr>Пока кипит работа, скво играет индейские мелодии на окарине.</vt:lpstr>
      <vt:lpstr>И вот результат – чудесные амулеты готовы!</vt:lpstr>
      <vt:lpstr>Они защитят от болезней, неприятностей и двоек!</vt:lpstr>
      <vt:lpstr>III этап – создание композиции «Праздник урожая маиса» Вспоминаем амулеты. Читаем «Гайавату».</vt:lpstr>
      <vt:lpstr>Подготовка рабочего стола. Материалы – те же (злаки, бобовые, тесьма, клей) </vt:lpstr>
      <vt:lpstr>Главное действующее лицо – маис. Это кукуруза молотая и в зёрнах. В роли маисовых зёрен – горох.</vt:lpstr>
      <vt:lpstr>А ещё нужны ракушки, перья и самоклеящаяся плёнка.</vt:lpstr>
      <vt:lpstr>Вырезаем из картона фигурки индейцев</vt:lpstr>
      <vt:lpstr>И обклеиваем их перьями, злаками, тесьмой</vt:lpstr>
      <vt:lpstr>За работой</vt:lpstr>
      <vt:lpstr>За работой</vt:lpstr>
      <vt:lpstr>Густой слой клея ПВА и индейцы скоро будут готовы.</vt:lpstr>
      <vt:lpstr>Каждый находит место для своего персонажа в общей композиции.</vt:lpstr>
      <vt:lpstr>Может быть так…    Или так…</vt:lpstr>
      <vt:lpstr> «И не кончилося лето, как в своём уборе пышном Встал высокий , стройный маис. И воскликнул Гайавата в восхищении: «Мондамин! Это друг людей Мондамин!» </vt:lpstr>
      <vt:lpstr>А поздней, когда под осень, пожелтел созревший маис,  Он собрал его початки, снял одежды и впервые «Пир Мондамина» устроил, Показал всему народу новый дар Владыки Жизни!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УРОЖАЯ МАИСА</dc:title>
  <dc:creator>Admin</dc:creator>
  <cp:lastModifiedBy>Марианна</cp:lastModifiedBy>
  <cp:revision>27</cp:revision>
  <dcterms:created xsi:type="dcterms:W3CDTF">2015-04-06T09:20:45Z</dcterms:created>
  <dcterms:modified xsi:type="dcterms:W3CDTF">2020-12-07T00:48:14Z</dcterms:modified>
</cp:coreProperties>
</file>