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58" r:id="rId7"/>
    <p:sldId id="263" r:id="rId8"/>
    <p:sldId id="266" r:id="rId9"/>
    <p:sldId id="265" r:id="rId10"/>
    <p:sldId id="275" r:id="rId11"/>
    <p:sldId id="278" r:id="rId12"/>
    <p:sldId id="276" r:id="rId13"/>
    <p:sldId id="320" r:id="rId14"/>
    <p:sldId id="280" r:id="rId15"/>
    <p:sldId id="281" r:id="rId16"/>
    <p:sldId id="289" r:id="rId17"/>
    <p:sldId id="290" r:id="rId18"/>
    <p:sldId id="293" r:id="rId19"/>
    <p:sldId id="282" r:id="rId20"/>
    <p:sldId id="283" r:id="rId21"/>
    <p:sldId id="284" r:id="rId22"/>
    <p:sldId id="287" r:id="rId23"/>
    <p:sldId id="288" r:id="rId24"/>
    <p:sldId id="291" r:id="rId25"/>
    <p:sldId id="297" r:id="rId26"/>
    <p:sldId id="295" r:id="rId27"/>
    <p:sldId id="296" r:id="rId28"/>
    <p:sldId id="299" r:id="rId29"/>
    <p:sldId id="301" r:id="rId30"/>
    <p:sldId id="302" r:id="rId31"/>
    <p:sldId id="303" r:id="rId32"/>
    <p:sldId id="307" r:id="rId33"/>
    <p:sldId id="304" r:id="rId34"/>
    <p:sldId id="305" r:id="rId35"/>
    <p:sldId id="308" r:id="rId36"/>
    <p:sldId id="310" r:id="rId37"/>
    <p:sldId id="313" r:id="rId38"/>
    <p:sldId id="314" r:id="rId39"/>
    <p:sldId id="316" r:id="rId40"/>
    <p:sldId id="317" r:id="rId41"/>
    <p:sldId id="318" r:id="rId42"/>
    <p:sldId id="31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655" autoAdjust="0"/>
  </p:normalViewPr>
  <p:slideViewPr>
    <p:cSldViewPr>
      <p:cViewPr>
        <p:scale>
          <a:sx n="73" d="100"/>
          <a:sy n="73" d="100"/>
        </p:scale>
        <p:origin x="-7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BD313-CE7F-4616-A7B2-A0ED0CBDF541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AA63C-08D6-40EC-84C5-23D0AB5D2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228601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ГБУ ДО ДТ «Измайловский»</a:t>
            </a:r>
            <a:br>
              <a:rPr lang="ru-RU" sz="2400" dirty="0" smtClean="0"/>
            </a:br>
            <a:r>
              <a:rPr lang="ru-RU" sz="2400" dirty="0" smtClean="0"/>
              <a:t> Этнокультурный Центр «</a:t>
            </a:r>
            <a:r>
              <a:rPr lang="ru-RU" sz="2400" dirty="0" err="1" smtClean="0"/>
              <a:t>Китежград</a:t>
            </a:r>
            <a:r>
              <a:rPr lang="ru-RU" sz="2400" dirty="0" smtClean="0"/>
              <a:t>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4800" b="1" dirty="0" smtClean="0"/>
              <a:t>«Тайны страны пирамид»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00800" cy="271464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Методическая разработка по изучению культуры Египта в Этнокультурном Центре «</a:t>
            </a:r>
            <a:r>
              <a:rPr lang="ru-RU" dirty="0" err="1" smtClean="0">
                <a:solidFill>
                  <a:schemeClr val="tx1"/>
                </a:solidFill>
              </a:rPr>
              <a:t>Китежград</a:t>
            </a:r>
            <a:r>
              <a:rPr lang="ru-RU" dirty="0" smtClean="0">
                <a:solidFill>
                  <a:schemeClr val="tx1"/>
                </a:solidFill>
              </a:rPr>
              <a:t>» ДДТ «Измайловский»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педагога ИЗО Никольской М.А.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С-Петербург-2020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Тема «Легенды великого Нила»</a:t>
            </a:r>
            <a:br>
              <a:rPr lang="ru-RU" sz="3600" dirty="0" smtClean="0"/>
            </a:br>
            <a:r>
              <a:rPr lang="ru-RU" sz="2700" dirty="0" smtClean="0"/>
              <a:t>Струтинская Варя, 9 лет, «Прогулка по Нилу»</a:t>
            </a:r>
            <a:endParaRPr lang="ru-RU" sz="2700" dirty="0"/>
          </a:p>
        </p:txBody>
      </p:sp>
      <p:pic>
        <p:nvPicPr>
          <p:cNvPr id="7" name="Содержимое 6" descr="DSC025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428736"/>
            <a:ext cx="6800914" cy="510068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Боги страны пирамид</a:t>
            </a:r>
            <a:br>
              <a:rPr lang="ru-RU" sz="4000" dirty="0" smtClean="0"/>
            </a:br>
            <a:r>
              <a:rPr lang="ru-RU" sz="4000" dirty="0" smtClean="0"/>
              <a:t>Культ богини </a:t>
            </a:r>
            <a:r>
              <a:rPr lang="ru-RU" sz="4000" dirty="0" err="1" smtClean="0"/>
              <a:t>Сохмет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00166" y="1535113"/>
            <a:ext cx="2997222" cy="639762"/>
          </a:xfrm>
        </p:spPr>
        <p:txBody>
          <a:bodyPr>
            <a:normAutofit fontScale="92500"/>
          </a:bodyPr>
          <a:lstStyle/>
          <a:p>
            <a:r>
              <a:rPr lang="ru-RU" b="0" dirty="0" err="1" smtClean="0"/>
              <a:t>Лукшина</a:t>
            </a:r>
            <a:r>
              <a:rPr lang="ru-RU" b="0" dirty="0" smtClean="0"/>
              <a:t> Маша, 11 лет</a:t>
            </a:r>
            <a:endParaRPr lang="ru-RU" b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00563" y="1535113"/>
            <a:ext cx="4186238" cy="639762"/>
          </a:xfrm>
        </p:spPr>
        <p:txBody>
          <a:bodyPr/>
          <a:lstStyle/>
          <a:p>
            <a:r>
              <a:rPr lang="ru-RU" b="0" dirty="0" smtClean="0"/>
              <a:t>«Праздник в честь </a:t>
            </a:r>
            <a:r>
              <a:rPr lang="ru-RU" b="0" dirty="0" err="1" smtClean="0"/>
              <a:t>Сохмет</a:t>
            </a:r>
            <a:r>
              <a:rPr lang="ru-RU" b="0" dirty="0" smtClean="0"/>
              <a:t>»</a:t>
            </a:r>
            <a:endParaRPr lang="ru-RU" b="0" dirty="0"/>
          </a:p>
        </p:txBody>
      </p:sp>
      <p:pic>
        <p:nvPicPr>
          <p:cNvPr id="8" name="Содержимое 7" descr="DSC02650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857752" y="2285992"/>
            <a:ext cx="2963466" cy="3951288"/>
          </a:xfrm>
        </p:spPr>
      </p:pic>
      <p:pic>
        <p:nvPicPr>
          <p:cNvPr id="10" name="Содержимое 9" descr="10-Сохмет-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500166" y="2285992"/>
            <a:ext cx="2795143" cy="3951288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Культ Анубиса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57299"/>
            <a:ext cx="4040188" cy="428627"/>
          </a:xfrm>
        </p:spPr>
        <p:txBody>
          <a:bodyPr>
            <a:normAutofit lnSpcReduction="10000"/>
          </a:bodyPr>
          <a:lstStyle/>
          <a:p>
            <a:r>
              <a:rPr lang="ru-RU" b="0" dirty="0" smtClean="0"/>
              <a:t>               Павлова Катя, 11 л.</a:t>
            </a:r>
            <a:endParaRPr lang="ru-RU" b="0" dirty="0"/>
          </a:p>
        </p:txBody>
      </p:sp>
      <p:pic>
        <p:nvPicPr>
          <p:cNvPr id="7" name="Содержимое 6" descr="Еги00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500165" y="2143114"/>
            <a:ext cx="2809103" cy="421484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357299"/>
            <a:ext cx="4041775" cy="428627"/>
          </a:xfrm>
        </p:spPr>
        <p:txBody>
          <a:bodyPr>
            <a:normAutofit lnSpcReduction="10000"/>
          </a:bodyPr>
          <a:lstStyle/>
          <a:p>
            <a:r>
              <a:rPr lang="ru-RU" b="0" dirty="0" smtClean="0"/>
              <a:t>   Громов Костя, 10 л.</a:t>
            </a:r>
            <a:endParaRPr lang="ru-RU" b="0" dirty="0"/>
          </a:p>
        </p:txBody>
      </p:sp>
      <p:pic>
        <p:nvPicPr>
          <p:cNvPr id="8" name="Содержимое 7" descr="Еги00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82101" y="2143116"/>
            <a:ext cx="2809101" cy="4214841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5715016"/>
            <a:ext cx="5486400" cy="428628"/>
          </a:xfrm>
        </p:spPr>
        <p:txBody>
          <a:bodyPr/>
          <a:lstStyle/>
          <a:p>
            <a:r>
              <a:rPr lang="ru-RU" dirty="0" smtClean="0"/>
              <a:t>Гуринов Рома, 9 лет  «Солнечная ладья Ра»</a:t>
            </a:r>
            <a:endParaRPr lang="ru-RU" dirty="0"/>
          </a:p>
        </p:txBody>
      </p:sp>
      <p:pic>
        <p:nvPicPr>
          <p:cNvPr id="5" name="Рисунок 4" descr="DSC0914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786" y="286526"/>
            <a:ext cx="7358114" cy="551858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143644"/>
            <a:ext cx="5486400" cy="500066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          Культ Солнца – бога Ра</a:t>
            </a:r>
            <a:endParaRPr lang="ru-RU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 «Легенда об Осирисе»</a:t>
            </a:r>
            <a:br>
              <a:rPr lang="ru-RU" dirty="0" smtClean="0"/>
            </a:br>
            <a:r>
              <a:rPr lang="ru-RU" sz="2700" dirty="0" smtClean="0"/>
              <a:t>Носова Наташа, 11 л., «Рождение Осириса и Исиды»</a:t>
            </a:r>
            <a:br>
              <a:rPr lang="ru-RU" sz="2700" dirty="0" smtClean="0"/>
            </a:br>
            <a:r>
              <a:rPr lang="ru-RU" sz="2700" dirty="0" err="1" smtClean="0"/>
              <a:t>Дворщенко</a:t>
            </a:r>
            <a:r>
              <a:rPr lang="ru-RU" sz="2700" dirty="0" smtClean="0"/>
              <a:t> Лиза, 10 л., «</a:t>
            </a:r>
            <a:r>
              <a:rPr lang="ru-RU" sz="2700" dirty="0"/>
              <a:t>С</a:t>
            </a:r>
            <a:r>
              <a:rPr lang="ru-RU" sz="2700" dirty="0" smtClean="0"/>
              <a:t>имвол бога Ра»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Еги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68271" y="1600200"/>
            <a:ext cx="3016457" cy="4525963"/>
          </a:xfrm>
        </p:spPr>
      </p:pic>
      <p:pic>
        <p:nvPicPr>
          <p:cNvPr id="8" name="Содержимое 7" descr="DSC0266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2288" y="5357826"/>
            <a:ext cx="5486400" cy="3571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" name="Рисунок 7" descr="Еги00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0308" r="10308"/>
          <a:stretch>
            <a:fillRect/>
          </a:stretch>
        </p:blipFill>
        <p:spPr>
          <a:xfrm>
            <a:off x="785785" y="464322"/>
            <a:ext cx="7500991" cy="5393570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571604" y="5929330"/>
            <a:ext cx="5707084" cy="428628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«Легенда об Осирисе», коллективная работа</a:t>
            </a: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Autofit/>
          </a:bodyPr>
          <a:lstStyle/>
          <a:p>
            <a:r>
              <a:rPr lang="en-US" sz="3600" dirty="0" smtClean="0"/>
              <a:t>II </a:t>
            </a:r>
            <a:r>
              <a:rPr lang="ru-RU" sz="3600" dirty="0" smtClean="0"/>
              <a:t>этап</a:t>
            </a:r>
            <a:br>
              <a:rPr lang="ru-RU" sz="3600" dirty="0" smtClean="0"/>
            </a:br>
            <a:r>
              <a:rPr lang="ru-RU" sz="3600" dirty="0" smtClean="0"/>
              <a:t>Образовательное путешествие по городу</a:t>
            </a:r>
            <a:br>
              <a:rPr lang="ru-RU" sz="3600" dirty="0" smtClean="0"/>
            </a:br>
            <a:r>
              <a:rPr lang="ru-RU" sz="3600" dirty="0" smtClean="0"/>
              <a:t>«Сфинксы на Неве»</a:t>
            </a:r>
            <a:endParaRPr lang="ru-RU" sz="3600" dirty="0"/>
          </a:p>
        </p:txBody>
      </p:sp>
      <p:pic>
        <p:nvPicPr>
          <p:cNvPr id="7" name="Содержимое 6" descr="P92813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418" r="9418"/>
          <a:stretch>
            <a:fillRect/>
          </a:stretch>
        </p:blipFill>
        <p:spPr>
          <a:xfrm>
            <a:off x="928662" y="1596838"/>
            <a:ext cx="7215238" cy="483255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Попробуем сравнить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928671"/>
            <a:ext cx="4040188" cy="642941"/>
          </a:xfrm>
        </p:spPr>
        <p:txBody>
          <a:bodyPr>
            <a:normAutofit/>
          </a:bodyPr>
          <a:lstStyle/>
          <a:p>
            <a:r>
              <a:rPr lang="ru-RU" b="0" dirty="0" smtClean="0"/>
              <a:t>             Это сфинкс в Египте…</a:t>
            </a:r>
            <a:endParaRPr lang="ru-RU" b="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000109"/>
            <a:ext cx="4041775" cy="571504"/>
          </a:xfrm>
        </p:spPr>
        <p:txBody>
          <a:bodyPr>
            <a:normAutofit/>
          </a:bodyPr>
          <a:lstStyle/>
          <a:p>
            <a:r>
              <a:rPr lang="ru-RU" b="0" dirty="0" smtClean="0"/>
              <a:t>   А это наш петербургский!</a:t>
            </a:r>
            <a:endParaRPr lang="ru-RU" b="0" dirty="0"/>
          </a:p>
        </p:txBody>
      </p:sp>
      <p:pic>
        <p:nvPicPr>
          <p:cNvPr id="9" name="Содержимое 6" descr="_MG_438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172195" y="1928802"/>
            <a:ext cx="3085123" cy="4429156"/>
          </a:xfrm>
        </p:spPr>
      </p:pic>
      <p:pic>
        <p:nvPicPr>
          <p:cNvPr id="10" name="Содержимое 7" descr="P928133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1046" y="1928802"/>
            <a:ext cx="3422063" cy="4482642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Ещё одно сравнение</a:t>
            </a:r>
            <a:endParaRPr lang="ru-RU" sz="32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071547"/>
            <a:ext cx="4040188" cy="642941"/>
          </a:xfrm>
        </p:spPr>
        <p:txBody>
          <a:bodyPr>
            <a:normAutofit/>
          </a:bodyPr>
          <a:lstStyle/>
          <a:p>
            <a:r>
              <a:rPr lang="ru-RU" b="0" dirty="0" smtClean="0"/>
              <a:t>    </a:t>
            </a:r>
            <a:r>
              <a:rPr lang="ru-RU" b="0" dirty="0" smtClean="0"/>
              <a:t>Наш </a:t>
            </a:r>
            <a:r>
              <a:rPr lang="ru-RU" b="0" dirty="0" smtClean="0"/>
              <a:t>петербургский…</a:t>
            </a:r>
            <a:endParaRPr lang="ru-RU" b="0" dirty="0"/>
          </a:p>
        </p:txBody>
      </p:sp>
      <p:pic>
        <p:nvPicPr>
          <p:cNvPr id="12" name="Содержимое 11" descr="P928129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28662" y="1857364"/>
            <a:ext cx="3429024" cy="4572032"/>
          </a:xfrm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5025" y="1214422"/>
            <a:ext cx="4041775" cy="500066"/>
          </a:xfrm>
        </p:spPr>
        <p:txBody>
          <a:bodyPr>
            <a:normAutofit/>
          </a:bodyPr>
          <a:lstStyle/>
          <a:p>
            <a:r>
              <a:rPr lang="ru-RU" b="0" dirty="0" smtClean="0"/>
              <a:t>     А это мой собственный!</a:t>
            </a:r>
            <a:endParaRPr lang="ru-RU" b="0" dirty="0"/>
          </a:p>
        </p:txBody>
      </p:sp>
      <p:pic>
        <p:nvPicPr>
          <p:cNvPr id="13" name="Содержимое 12" descr="DSC0262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928802"/>
            <a:ext cx="3361331" cy="4481774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sz="3600" dirty="0"/>
              <a:t>О</a:t>
            </a:r>
            <a:r>
              <a:rPr lang="ru-RU" sz="3600" dirty="0" smtClean="0"/>
              <a:t>бразовательное путешествие в музей</a:t>
            </a:r>
            <a:br>
              <a:rPr lang="ru-RU" sz="3600" dirty="0" smtClean="0"/>
            </a:br>
            <a:r>
              <a:rPr lang="ru-RU" sz="3100" dirty="0" smtClean="0"/>
              <a:t>«Идём в Эрмитаж!»</a:t>
            </a:r>
            <a:endParaRPr lang="ru-RU" sz="3100" dirty="0"/>
          </a:p>
        </p:txBody>
      </p:sp>
      <p:pic>
        <p:nvPicPr>
          <p:cNvPr id="7" name="Содержимое 6" descr="DSC000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225151"/>
            <a:ext cx="7572428" cy="5298717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ЦЕЛИ И ЗАДАЧИ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</p:spPr>
        <p:txBody>
          <a:bodyPr>
            <a:noAutofit/>
          </a:bodyPr>
          <a:lstStyle/>
          <a:p>
            <a:r>
              <a:rPr lang="ru-RU" dirty="0" smtClean="0"/>
              <a:t>Создание условий для раскрытия и развития  творческого потенциала детей в области изобразительного творчества</a:t>
            </a:r>
          </a:p>
          <a:p>
            <a:r>
              <a:rPr lang="ru-RU" dirty="0" smtClean="0"/>
              <a:t>Приобщение к мировой художественной культуре (в данном случае – к культуре Древнего Египта)</a:t>
            </a:r>
          </a:p>
          <a:p>
            <a:r>
              <a:rPr lang="ru-RU" dirty="0" smtClean="0"/>
              <a:t>Воспитание потребности общения с образцами древних цивилизаций</a:t>
            </a:r>
          </a:p>
          <a:p>
            <a:r>
              <a:rPr lang="ru-RU" dirty="0" smtClean="0"/>
              <a:t>Повышение мастерства художественного творчества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PA22231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52" y="612774"/>
            <a:ext cx="6572296" cy="4745051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285852" y="5643578"/>
            <a:ext cx="6643734" cy="528622"/>
          </a:xfrm>
        </p:spPr>
        <p:txBody>
          <a:bodyPr>
            <a:noAutofit/>
          </a:bodyPr>
          <a:lstStyle/>
          <a:p>
            <a:r>
              <a:rPr lang="ru-RU" sz="2400" dirty="0" smtClean="0"/>
              <a:t>Встреча с подлинниками материальной культуры</a:t>
            </a:r>
            <a:endParaRPr lang="ru-RU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Интерактивное занятие</a:t>
            </a:r>
            <a:endParaRPr lang="ru-RU" dirty="0"/>
          </a:p>
        </p:txBody>
      </p:sp>
      <p:pic>
        <p:nvPicPr>
          <p:cNvPr id="7" name="Содержимое 6" descr="PA2223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30580" y="1807859"/>
            <a:ext cx="3291840" cy="4110644"/>
          </a:xfrm>
        </p:spPr>
      </p:pic>
      <p:pic>
        <p:nvPicPr>
          <p:cNvPr id="8" name="Содержимое 7" descr="PA22236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29645" y="1772530"/>
            <a:ext cx="3075709" cy="4181302"/>
          </a:xfrm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467544" y="980729"/>
            <a:ext cx="7848872" cy="72008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9600" b="0" dirty="0" smtClean="0"/>
              <a:t>Каждый заполняет свой маршрутный лист</a:t>
            </a:r>
          </a:p>
          <a:p>
            <a:pPr algn="ctr"/>
            <a:r>
              <a:rPr lang="ru-RU" sz="9600" b="0" dirty="0" smtClean="0"/>
              <a:t> и старается быть первым. </a:t>
            </a:r>
          </a:p>
          <a:p>
            <a:endParaRPr lang="ru-RU" b="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err="1" smtClean="0"/>
              <a:t>Навершие</a:t>
            </a:r>
            <a:r>
              <a:rPr lang="ru-RU" b="0" dirty="0" smtClean="0"/>
              <a:t> гробницы жреца </a:t>
            </a:r>
            <a:r>
              <a:rPr lang="ru-RU" b="0" dirty="0" err="1" smtClean="0"/>
              <a:t>Рер</a:t>
            </a:r>
            <a:r>
              <a:rPr lang="ru-RU" b="0" dirty="0" smtClean="0"/>
              <a:t>. Известняк. Абидос.</a:t>
            </a:r>
            <a:r>
              <a:rPr lang="en-US" b="0" dirty="0" smtClean="0"/>
              <a:t> VII</a:t>
            </a:r>
            <a:r>
              <a:rPr lang="ru-RU" b="0" dirty="0" smtClean="0"/>
              <a:t> в. до н.э.</a:t>
            </a:r>
            <a:endParaRPr lang="ru-RU" b="0" dirty="0"/>
          </a:p>
        </p:txBody>
      </p:sp>
      <p:pic>
        <p:nvPicPr>
          <p:cNvPr id="10" name="Рисунок 9" descr="PA22234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792288" y="5572140"/>
            <a:ext cx="5486400" cy="60006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   Похоже, у нас есть идея!</a:t>
            </a:r>
            <a:endParaRPr lang="ru-RU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7157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Мы хотим увидеть Египет, как на ладони!</a:t>
            </a:r>
            <a:endParaRPr lang="ru-RU" sz="3200" dirty="0"/>
          </a:p>
        </p:txBody>
      </p:sp>
      <p:pic>
        <p:nvPicPr>
          <p:cNvPr id="8" name="Содержимое 7" descr="PA22234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9" name="Содержимое 8" descr="PA22240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III </a:t>
            </a:r>
            <a:r>
              <a:rPr lang="ru-RU" dirty="0" smtClean="0"/>
              <a:t>этап – работа в студии</a:t>
            </a:r>
            <a:br>
              <a:rPr lang="ru-RU" dirty="0" smtClean="0"/>
            </a:br>
            <a:r>
              <a:rPr lang="ru-RU" dirty="0" smtClean="0"/>
              <a:t>Создание пирамиды</a:t>
            </a:r>
            <a:endParaRPr lang="ru-RU" dirty="0"/>
          </a:p>
        </p:txBody>
      </p:sp>
      <p:pic>
        <p:nvPicPr>
          <p:cNvPr id="7" name="Содержимое 6" descr="P41888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332308"/>
            <a:ext cx="7072362" cy="5304272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И вот страна пирамид перед нами!</a:t>
            </a:r>
            <a:br>
              <a:rPr lang="ru-RU" sz="3200" dirty="0" smtClean="0"/>
            </a:br>
            <a:r>
              <a:rPr lang="ru-RU" sz="3200" dirty="0" smtClean="0"/>
              <a:t>Боги живут на западном берегу Нила</a:t>
            </a:r>
            <a:endParaRPr lang="ru-RU" sz="3200" dirty="0"/>
          </a:p>
        </p:txBody>
      </p:sp>
      <p:pic>
        <p:nvPicPr>
          <p:cNvPr id="4" name="Содержимое 3" descr="DSC015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3" y="1285860"/>
            <a:ext cx="6722576" cy="5041932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5852" y="5000636"/>
            <a:ext cx="6286544" cy="428628"/>
          </a:xfrm>
        </p:spPr>
        <p:txBody>
          <a:bodyPr>
            <a:noAutofit/>
          </a:bodyPr>
          <a:lstStyle/>
          <a:p>
            <a:r>
              <a:rPr lang="ru-RU" sz="2400" dirty="0" smtClean="0"/>
              <a:t>             </a:t>
            </a:r>
            <a:endParaRPr lang="ru-RU" sz="2800" b="0" dirty="0"/>
          </a:p>
        </p:txBody>
      </p:sp>
      <p:pic>
        <p:nvPicPr>
          <p:cNvPr id="8" name="Рисунок 7" descr="DSC0152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000100" y="5085184"/>
            <a:ext cx="7072362" cy="1344212"/>
          </a:xfrm>
        </p:spPr>
        <p:txBody>
          <a:bodyPr>
            <a:noAutofit/>
          </a:bodyPr>
          <a:lstStyle/>
          <a:p>
            <a:r>
              <a:rPr lang="ru-RU" sz="2400" dirty="0" smtClean="0"/>
              <a:t>Фигурки вырезали из картона, раскрасили гуашью и фломастерами и поставили на </a:t>
            </a:r>
            <a:r>
              <a:rPr lang="ru-RU" sz="2400" dirty="0" err="1" smtClean="0"/>
              <a:t>оргалитовую</a:t>
            </a:r>
            <a:r>
              <a:rPr lang="ru-RU" sz="2400" dirty="0" smtClean="0"/>
              <a:t> основу, облитую клеем ПВА и присыпанную песком</a:t>
            </a:r>
            <a:endParaRPr lang="ru-RU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IV</a:t>
            </a:r>
            <a:r>
              <a:rPr lang="ru-RU" dirty="0" smtClean="0"/>
              <a:t> этап</a:t>
            </a:r>
            <a:br>
              <a:rPr lang="ru-RU" dirty="0" smtClean="0"/>
            </a:br>
            <a:r>
              <a:rPr lang="ru-RU" sz="3600" dirty="0" smtClean="0"/>
              <a:t>Праздник в стране пирамид на берегах Нила</a:t>
            </a:r>
            <a:endParaRPr lang="ru-RU" sz="3600" dirty="0"/>
          </a:p>
        </p:txBody>
      </p:sp>
      <p:pic>
        <p:nvPicPr>
          <p:cNvPr id="7" name="Содержимое 6" descr="DSC003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3" y="1600200"/>
            <a:ext cx="7215238" cy="4686320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57166"/>
            <a:ext cx="3008313" cy="857256"/>
          </a:xfrm>
        </p:spPr>
        <p:txBody>
          <a:bodyPr>
            <a:noAutofit/>
          </a:bodyPr>
          <a:lstStyle/>
          <a:p>
            <a:r>
              <a:rPr lang="ru-RU" sz="3200" b="0" dirty="0" smtClean="0"/>
              <a:t>Но вначале – испытание!</a:t>
            </a:r>
            <a:endParaRPr lang="ru-RU" sz="3200" b="0" dirty="0"/>
          </a:p>
        </p:txBody>
      </p:sp>
      <p:pic>
        <p:nvPicPr>
          <p:cNvPr id="7" name="Содержимое 6" descr="DSC004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 smtClean="0"/>
              <a:t>«Первооткрыватели» входят в студию в полной темноте и вдруг загорается фонарик, освещающий только  лицо сфинкса  и  изображение Тутанхамона.</a:t>
            </a:r>
          </a:p>
          <a:p>
            <a:r>
              <a:rPr lang="ru-RU" sz="2000" dirty="0" smtClean="0"/>
              <a:t>Сфинкс приветствует путешественников и задаёт им трудные вопросы, на которые они (Хвала богу Ра!) сообща отвечают. Сфинкс призывает Ра и свет зажигается.</a:t>
            </a:r>
            <a:endParaRPr lang="ru-RU" sz="2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Обитатели страны пирамид приветствуют детей</a:t>
            </a:r>
            <a:br>
              <a:rPr lang="ru-RU" sz="3200" dirty="0" smtClean="0"/>
            </a:br>
            <a:r>
              <a:rPr lang="ru-RU" sz="3200" dirty="0" smtClean="0"/>
              <a:t>и советуют посетить школу писцов.</a:t>
            </a:r>
            <a:endParaRPr lang="ru-RU" sz="3200" dirty="0"/>
          </a:p>
        </p:txBody>
      </p:sp>
      <p:pic>
        <p:nvPicPr>
          <p:cNvPr id="7" name="Содержимое 6" descr="DSC004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Образовательные задачи: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186766" cy="5786454"/>
          </a:xfrm>
        </p:spPr>
        <p:txBody>
          <a:bodyPr>
            <a:noAutofit/>
          </a:bodyPr>
          <a:lstStyle/>
          <a:p>
            <a:pPr lvl="0"/>
            <a:r>
              <a:rPr lang="ru-RU" sz="2400" dirty="0"/>
              <a:t>приблизить детей к пониманию  культуры как целостного </a:t>
            </a:r>
            <a:r>
              <a:rPr lang="ru-RU" sz="2400" dirty="0" smtClean="0"/>
              <a:t>явления </a:t>
            </a:r>
            <a:r>
              <a:rPr lang="ru-RU" sz="2400" dirty="0"/>
              <a:t>через погружение в </a:t>
            </a:r>
            <a:r>
              <a:rPr lang="ru-RU" sz="2400" dirty="0" smtClean="0"/>
              <a:t> художественные, литературные </a:t>
            </a:r>
            <a:r>
              <a:rPr lang="ru-RU" sz="2400" dirty="0"/>
              <a:t>и этнографические </a:t>
            </a:r>
            <a:r>
              <a:rPr lang="ru-RU" sz="2400" dirty="0" smtClean="0"/>
              <a:t>источники египетской цивилизации</a:t>
            </a:r>
            <a:endParaRPr lang="ru-RU" sz="2400" dirty="0"/>
          </a:p>
          <a:p>
            <a:r>
              <a:rPr lang="ru-RU" sz="2400" dirty="0"/>
              <a:t>формировать представления о роли, смыслах и символике </a:t>
            </a:r>
            <a:r>
              <a:rPr lang="ru-RU" sz="2400" dirty="0" smtClean="0"/>
              <a:t>культуры</a:t>
            </a:r>
          </a:p>
          <a:p>
            <a:pPr lvl="0"/>
            <a:r>
              <a:rPr lang="ru-RU" sz="2400" dirty="0"/>
              <a:t>привить необходимость общения с литературой по культуре, искусству и этнографии;</a:t>
            </a:r>
          </a:p>
          <a:p>
            <a:r>
              <a:rPr lang="ru-RU" sz="2400" dirty="0"/>
              <a:t>умение работать с различными материалами</a:t>
            </a:r>
          </a:p>
          <a:p>
            <a:pPr lvl="0"/>
            <a:r>
              <a:rPr lang="x-none" sz="2400"/>
              <a:t>формировать умения и навыки, необходимы</a:t>
            </a:r>
            <a:r>
              <a:rPr lang="ru-RU" sz="2400" dirty="0"/>
              <a:t>е</a:t>
            </a:r>
            <a:r>
              <a:rPr lang="x-none" sz="2400"/>
              <a:t> для реализации творческого процесса в изобразительной деятельности</a:t>
            </a:r>
            <a:r>
              <a:rPr lang="ru-RU" sz="2400" dirty="0"/>
              <a:t> и </a:t>
            </a:r>
            <a:r>
              <a:rPr lang="x-none" sz="2400"/>
              <a:t>для самовыражения себя в изобразительном творчестве;</a:t>
            </a:r>
            <a:endParaRPr lang="ru-RU" sz="2400" dirty="0"/>
          </a:p>
          <a:p>
            <a:pPr lvl="0"/>
            <a:r>
              <a:rPr lang="x-none" sz="2400"/>
              <a:t>формирование специальных знаний по предмету </a:t>
            </a:r>
            <a:endParaRPr lang="ru-RU" sz="2400" dirty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41372"/>
          </a:xfrm>
        </p:spPr>
        <p:txBody>
          <a:bodyPr>
            <a:normAutofit/>
          </a:bodyPr>
          <a:lstStyle/>
          <a:p>
            <a:r>
              <a:rPr lang="ru-RU" sz="3600" b="0" dirty="0" smtClean="0"/>
              <a:t>Первая тайна</a:t>
            </a:r>
            <a:endParaRPr lang="ru-RU" sz="3600" b="0" dirty="0"/>
          </a:p>
        </p:txBody>
      </p:sp>
      <p:pic>
        <p:nvPicPr>
          <p:cNvPr id="5" name="Содержимое 4" descr="DSC004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2800" dirty="0" smtClean="0"/>
          </a:p>
          <a:p>
            <a:r>
              <a:rPr lang="ru-RU" sz="2800" dirty="0" smtClean="0"/>
              <a:t>Светозарный бог Ра дарует жизнь и открывает тайну первого иероглифа. </a:t>
            </a:r>
          </a:p>
          <a:p>
            <a:r>
              <a:rPr lang="ru-RU" sz="2800" dirty="0" smtClean="0"/>
              <a:t>Это Солнце!</a:t>
            </a:r>
            <a:endParaRPr lang="ru-RU" sz="2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01122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Теперь вторая тайна. Это – росток! А теперь попробуйте сами догадаться, что это за иероглифы.</a:t>
            </a:r>
            <a:endParaRPr lang="ru-RU" sz="3200" dirty="0"/>
          </a:p>
        </p:txBody>
      </p:sp>
      <p:pic>
        <p:nvPicPr>
          <p:cNvPr id="8" name="Содержимое 7" descr="DSC0039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15" name="Содержимое 14" descr="P418889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Малышам явно понравилось.</a:t>
            </a:r>
            <a:endParaRPr lang="ru-RU" sz="3600" dirty="0"/>
          </a:p>
        </p:txBody>
      </p:sp>
      <p:pic>
        <p:nvPicPr>
          <p:cNvPr id="4" name="Содержимое 3" descr="DSC004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3" y="1428736"/>
            <a:ext cx="7215238" cy="500066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Ещё одна загадка. Найдены старинные тексты на папирусах и нужно их расшифровать</a:t>
            </a:r>
            <a:endParaRPr lang="ru-RU" sz="3600" dirty="0"/>
          </a:p>
        </p:txBody>
      </p:sp>
      <p:pic>
        <p:nvPicPr>
          <p:cNvPr id="5" name="Содержимое 4" descr="DSC0042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78829" y="2071678"/>
            <a:ext cx="4407971" cy="3305978"/>
          </a:xfrm>
        </p:spPr>
      </p:pic>
      <p:pic>
        <p:nvPicPr>
          <p:cNvPr id="8" name="Содержимое 7" descr="1-Иероглифы (детские работы)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75665" y="1600200"/>
            <a:ext cx="3201669" cy="4525963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Но детям удаётся справиться со сложными текстами благодаря расшифровкам Шампольона, и они переходят на следующий уровень.</a:t>
            </a:r>
            <a:endParaRPr lang="ru-RU" sz="2800" dirty="0"/>
          </a:p>
        </p:txBody>
      </p:sp>
      <p:pic>
        <p:nvPicPr>
          <p:cNvPr id="10" name="Содержимое 9" descr="DSC003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600200"/>
            <a:ext cx="7088769" cy="4900634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401080" cy="11521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 </a:t>
            </a:r>
            <a:r>
              <a:rPr lang="ru-RU" dirty="0" smtClean="0"/>
              <a:t>этап</a:t>
            </a:r>
            <a:br>
              <a:rPr lang="ru-RU" dirty="0" smtClean="0"/>
            </a:br>
            <a:r>
              <a:rPr lang="ru-RU" dirty="0" smtClean="0"/>
              <a:t>Создание пирамиды Хеопса</a:t>
            </a:r>
            <a:endParaRPr lang="ru-RU" sz="3600" dirty="0"/>
          </a:p>
        </p:txBody>
      </p:sp>
      <p:pic>
        <p:nvPicPr>
          <p:cNvPr id="4" name="Содержимое 3" descr="DSC015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Роспись стен пирамиды</a:t>
            </a:r>
            <a:endParaRPr lang="ru-RU" sz="3600" dirty="0"/>
          </a:p>
        </p:txBody>
      </p:sp>
      <p:pic>
        <p:nvPicPr>
          <p:cNvPr id="4" name="Содержимое 3" descr="DSC015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45631" y="1357298"/>
            <a:ext cx="6667546" cy="500066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Ладья бога Ра проплывает над Египтом</a:t>
            </a:r>
            <a:endParaRPr lang="ru-RU" sz="3600" dirty="0"/>
          </a:p>
        </p:txBody>
      </p:sp>
      <p:pic>
        <p:nvPicPr>
          <p:cNvPr id="4" name="Содержимое 3" descr="DSC03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45631" y="1285860"/>
            <a:ext cx="6762797" cy="5072098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Вот такая получилась пирамида!</a:t>
            </a:r>
            <a:endParaRPr lang="ru-RU" sz="3600" dirty="0"/>
          </a:p>
        </p:txBody>
      </p:sp>
      <p:pic>
        <p:nvPicPr>
          <p:cNvPr id="7" name="Содержимое 6" descr="DSC030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51839" y="1450184"/>
            <a:ext cx="3734409" cy="4979212"/>
          </a:xfrm>
        </p:spPr>
      </p:pic>
      <p:pic>
        <p:nvPicPr>
          <p:cNvPr id="8" name="Содержимое 7" descr="DSC0302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57751" y="1450184"/>
            <a:ext cx="3680831" cy="4907774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Стены пирамиды испещрены иероглифами, которые рассказывают легенду о воскрешении Осириса</a:t>
            </a:r>
            <a:endParaRPr lang="ru-RU" sz="2800" dirty="0"/>
          </a:p>
        </p:txBody>
      </p:sp>
      <p:pic>
        <p:nvPicPr>
          <p:cNvPr id="7" name="Содержимое 6" descr="P418889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450184"/>
            <a:ext cx="3643338" cy="4857784"/>
          </a:xfrm>
        </p:spPr>
      </p:pic>
      <p:pic>
        <p:nvPicPr>
          <p:cNvPr id="8" name="Содержимое 7" descr="P418889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41666" y="1428736"/>
            <a:ext cx="3643338" cy="4857784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Развивающие задачи: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186766" cy="5786454"/>
          </a:xfrm>
        </p:spPr>
        <p:txBody>
          <a:bodyPr>
            <a:noAutofit/>
          </a:bodyPr>
          <a:lstStyle/>
          <a:p>
            <a:r>
              <a:rPr lang="ru-RU" sz="2800" dirty="0"/>
              <a:t>развитие познавательно-творческой </a:t>
            </a:r>
            <a:r>
              <a:rPr lang="ru-RU" sz="2800" dirty="0" smtClean="0"/>
              <a:t>активности</a:t>
            </a:r>
          </a:p>
          <a:p>
            <a:pPr lvl="0"/>
            <a:r>
              <a:rPr lang="x-none" sz="2800"/>
              <a:t>развитие умения воплощать свое целостное представление о мире в осмысленной деятельности;</a:t>
            </a:r>
            <a:endParaRPr lang="ru-RU" sz="2800" dirty="0"/>
          </a:p>
          <a:p>
            <a:pPr lvl="0"/>
            <a:r>
              <a:rPr lang="x-none" sz="2800"/>
              <a:t>расширение представлений об окружающем мире;</a:t>
            </a:r>
            <a:endParaRPr lang="ru-RU" sz="2800" dirty="0"/>
          </a:p>
          <a:p>
            <a:pPr lvl="0"/>
            <a:r>
              <a:rPr lang="x-none" sz="2800"/>
              <a:t>развитие умения анализировать произведения искусства, давать оценку своей работы.</a:t>
            </a:r>
            <a:endParaRPr lang="ru-RU" sz="2800" dirty="0"/>
          </a:p>
          <a:p>
            <a:pPr lvl="0"/>
            <a:r>
              <a:rPr lang="x-none" sz="2800"/>
              <a:t>развитие способности реализовать себя в деятельности;</a:t>
            </a:r>
            <a:endParaRPr lang="ru-RU" sz="2800" dirty="0"/>
          </a:p>
          <a:p>
            <a:endParaRPr lang="ru-RU" sz="28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VI </a:t>
            </a:r>
            <a:r>
              <a:rPr lang="ru-RU" sz="3600" dirty="0" smtClean="0"/>
              <a:t>этап – выставочный</a:t>
            </a:r>
            <a:br>
              <a:rPr lang="ru-RU" sz="3600" dirty="0" smtClean="0"/>
            </a:br>
            <a:r>
              <a:rPr lang="ru-RU" sz="3100" dirty="0" smtClean="0"/>
              <a:t>На городской выставке «Я открываю мир» </a:t>
            </a:r>
            <a:br>
              <a:rPr lang="ru-RU" sz="3100" dirty="0" smtClean="0"/>
            </a:br>
            <a:r>
              <a:rPr lang="ru-RU" sz="3100" dirty="0" smtClean="0"/>
              <a:t>в петербургском Союзе художников</a:t>
            </a:r>
            <a:endParaRPr lang="ru-RU" sz="3100" dirty="0"/>
          </a:p>
        </p:txBody>
      </p:sp>
      <p:pic>
        <p:nvPicPr>
          <p:cNvPr id="11" name="Содержимое 10" descr="DSC092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1" y="1628800"/>
            <a:ext cx="6455069" cy="4645414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На Всероссийской выставке «Вначале было слово»</a:t>
            </a:r>
            <a:br>
              <a:rPr lang="ru-RU" sz="2800" dirty="0" smtClean="0"/>
            </a:br>
            <a:r>
              <a:rPr lang="ru-RU" sz="2800" dirty="0" smtClean="0"/>
              <a:t> в Государственном музее истории религии в Петербурге</a:t>
            </a:r>
            <a:endParaRPr lang="ru-RU" sz="2800" dirty="0"/>
          </a:p>
        </p:txBody>
      </p:sp>
      <p:pic>
        <p:nvPicPr>
          <p:cNvPr id="4" name="Содержимое 3" descr="DSC038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45631" y="1285860"/>
            <a:ext cx="6762797" cy="5072098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Дипломы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28596" y="1142984"/>
            <a:ext cx="3829048" cy="1000133"/>
          </a:xfrm>
        </p:spPr>
        <p:txBody>
          <a:bodyPr>
            <a:noAutofit/>
          </a:bodyPr>
          <a:lstStyle/>
          <a:p>
            <a:r>
              <a:rPr lang="ru-RU" sz="1800" b="0" dirty="0" smtClean="0"/>
              <a:t>Из ГМИР – специальный диплом коллегии жюри </a:t>
            </a:r>
            <a:r>
              <a:rPr lang="en-US" sz="1800" b="0" dirty="0" smtClean="0"/>
              <a:t>VI </a:t>
            </a:r>
            <a:r>
              <a:rPr lang="ru-RU" sz="1800" b="0" dirty="0" smtClean="0"/>
              <a:t>международного конкурса детских работ «Вначале было слово»</a:t>
            </a:r>
            <a:endParaRPr lang="ru-RU" sz="1800" b="0" dirty="0"/>
          </a:p>
        </p:txBody>
      </p:sp>
      <p:pic>
        <p:nvPicPr>
          <p:cNvPr id="9" name="Содержимое 8" descr="Никольская_СпецДипл_ГМИР-2014-(Египетская пирамида).t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83122" y="2174875"/>
            <a:ext cx="2788344" cy="3951288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071546"/>
            <a:ext cx="4041775" cy="928695"/>
          </a:xfrm>
        </p:spPr>
        <p:txBody>
          <a:bodyPr>
            <a:normAutofit/>
          </a:bodyPr>
          <a:lstStyle/>
          <a:p>
            <a:r>
              <a:rPr lang="ru-RU" sz="1800" b="0" dirty="0" smtClean="0"/>
              <a:t>Из Союза художников – диплом лауреата городской выставки «Я открываю мир»</a:t>
            </a:r>
            <a:endParaRPr lang="ru-RU" sz="1800" b="0" dirty="0"/>
          </a:p>
        </p:txBody>
      </p:sp>
      <p:pic>
        <p:nvPicPr>
          <p:cNvPr id="10" name="Содержимое 9" descr="Д лаур-Я откр мир-СХ-2013-Коллект(Тайна египет.пирамиды)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56623" y="2174875"/>
            <a:ext cx="2818578" cy="395128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Воспитательные задачи: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186766" cy="5786454"/>
          </a:xfrm>
        </p:spPr>
        <p:txBody>
          <a:bodyPr>
            <a:noAutofit/>
          </a:bodyPr>
          <a:lstStyle/>
          <a:p>
            <a:endParaRPr lang="ru-RU" sz="2800" dirty="0"/>
          </a:p>
          <a:p>
            <a:pPr lvl="0"/>
            <a:r>
              <a:rPr lang="x-none" sz="2800"/>
              <a:t>приобщение детей к непреходящим общечеловеческим </a:t>
            </a:r>
            <a:r>
              <a:rPr lang="x-none" sz="2800" smtClean="0"/>
              <a:t>ценностям</a:t>
            </a:r>
            <a:r>
              <a:rPr lang="ru-RU" sz="2800" dirty="0" smtClean="0"/>
              <a:t>, воспитание бережного отношения к шедеврам мировой культуры и искусства</a:t>
            </a:r>
            <a:r>
              <a:rPr lang="x-none" sz="2800" smtClean="0"/>
              <a:t>;</a:t>
            </a:r>
            <a:endParaRPr lang="ru-RU" sz="2800" dirty="0"/>
          </a:p>
          <a:p>
            <a:pPr lvl="0"/>
            <a:r>
              <a:rPr lang="x-none" sz="2800"/>
              <a:t>формирование художественного </a:t>
            </a:r>
            <a:r>
              <a:rPr lang="x-none" sz="2800" smtClean="0"/>
              <a:t>вкуса </a:t>
            </a:r>
            <a:r>
              <a:rPr lang="ru-RU" sz="2800" dirty="0" smtClean="0"/>
              <a:t>и </a:t>
            </a:r>
            <a:r>
              <a:rPr lang="x-none" sz="2800" smtClean="0"/>
              <a:t>эстетического переживания, </a:t>
            </a:r>
            <a:r>
              <a:rPr lang="x-none" sz="2800"/>
              <a:t>способности видеть, чувствовать красоту и гармонию и эстетически ее </a:t>
            </a:r>
            <a:r>
              <a:rPr lang="x-none" sz="2800" smtClean="0"/>
              <a:t>оценивать;</a:t>
            </a:r>
            <a:endParaRPr lang="ru-RU" sz="2800" dirty="0"/>
          </a:p>
          <a:p>
            <a:pPr lvl="0"/>
            <a:r>
              <a:rPr lang="ru-RU" sz="2800" dirty="0" smtClean="0"/>
              <a:t>Ф</a:t>
            </a:r>
            <a:r>
              <a:rPr lang="x-none" sz="2800" smtClean="0"/>
              <a:t>ормирование внимания </a:t>
            </a:r>
            <a:r>
              <a:rPr lang="x-none" sz="2800"/>
              <a:t>и уважения к </a:t>
            </a:r>
            <a:r>
              <a:rPr lang="x-none" sz="2800" smtClean="0"/>
              <a:t>другой </a:t>
            </a:r>
            <a:r>
              <a:rPr lang="x-none" sz="2800"/>
              <a:t>культуре</a:t>
            </a:r>
            <a:r>
              <a:rPr lang="ru-RU" sz="2800" dirty="0"/>
              <a:t>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492922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Изучение культуры Древнего Египта </a:t>
            </a:r>
            <a:br>
              <a:rPr lang="ru-RU" sz="2800" dirty="0" smtClean="0"/>
            </a:br>
            <a:r>
              <a:rPr lang="ru-RU" sz="2800" dirty="0" smtClean="0"/>
              <a:t>предусмотрено на пятом году обучения </a:t>
            </a:r>
            <a:br>
              <a:rPr lang="ru-RU" sz="2800" dirty="0" smtClean="0"/>
            </a:br>
            <a:r>
              <a:rPr lang="ru-RU" sz="2800" dirty="0" smtClean="0"/>
              <a:t>в ЭЦ «</a:t>
            </a:r>
            <a:r>
              <a:rPr lang="ru-RU" sz="2800" dirty="0" err="1" smtClean="0"/>
              <a:t>Китежград</a:t>
            </a:r>
            <a:r>
              <a:rPr lang="ru-RU" sz="2800" dirty="0" smtClean="0"/>
              <a:t>» ДДТ «Измайловский»,</a:t>
            </a:r>
            <a:br>
              <a:rPr lang="ru-RU" sz="2800" dirty="0" smtClean="0"/>
            </a:br>
            <a:r>
              <a:rPr lang="ru-RU" sz="2800" dirty="0" smtClean="0"/>
              <a:t> рассчитано на учеников пятого класса 11-12 лет </a:t>
            </a:r>
            <a:br>
              <a:rPr lang="ru-RU" sz="2800" dirty="0" smtClean="0"/>
            </a:br>
            <a:r>
              <a:rPr lang="ru-RU" sz="2800" dirty="0" smtClean="0"/>
              <a:t>и ведётся в течение одной учебной четверти</a:t>
            </a:r>
            <a:br>
              <a:rPr lang="ru-RU" sz="2800" dirty="0" smtClean="0"/>
            </a:br>
            <a:r>
              <a:rPr lang="ru-RU" sz="2800" dirty="0" smtClean="0"/>
              <a:t>в группе 10 человек 6 учебных часов 2 раза в неделю.                                                                                                           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Работа ведётся в несколько этапов:</a:t>
            </a:r>
            <a:br>
              <a:rPr lang="ru-RU" sz="2800" dirty="0" smtClean="0"/>
            </a:br>
            <a:r>
              <a:rPr lang="ru-RU" sz="2800" dirty="0" smtClean="0"/>
              <a:t>1. подготовительный (в студии)</a:t>
            </a:r>
            <a:br>
              <a:rPr lang="ru-RU" sz="2800" dirty="0" smtClean="0"/>
            </a:br>
            <a:r>
              <a:rPr lang="ru-RU" sz="2800" dirty="0" smtClean="0"/>
              <a:t>2. образовательное путешествие в музей </a:t>
            </a:r>
            <a:br>
              <a:rPr lang="ru-RU" sz="2800" dirty="0" smtClean="0"/>
            </a:br>
            <a:r>
              <a:rPr lang="ru-RU" sz="2800" dirty="0" smtClean="0"/>
              <a:t>3. поиск идеи и начало работы</a:t>
            </a:r>
            <a:br>
              <a:rPr lang="ru-RU" sz="2800" dirty="0" smtClean="0"/>
            </a:br>
            <a:r>
              <a:rPr lang="ru-RU" sz="2800" dirty="0" smtClean="0"/>
              <a:t>4. интерактивный праздник</a:t>
            </a:r>
            <a:br>
              <a:rPr lang="ru-RU" sz="2800" dirty="0" smtClean="0"/>
            </a:br>
            <a:r>
              <a:rPr lang="ru-RU" sz="2800" dirty="0" smtClean="0"/>
              <a:t>5. заключительная часть (доработка)</a:t>
            </a:r>
            <a:br>
              <a:rPr lang="ru-RU" sz="2800" dirty="0" smtClean="0"/>
            </a:br>
            <a:r>
              <a:rPr lang="ru-RU" sz="2800" dirty="0" smtClean="0"/>
              <a:t>6. выставочно-экспозиционный этап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635795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/>
              <a:t>                                ОЖИДАЕМЫЕ РЕЗУЛЬТАТЫ </a:t>
            </a:r>
            <a:br>
              <a:rPr lang="ru-RU" sz="2800" b="1" dirty="0" smtClean="0"/>
            </a:br>
            <a:r>
              <a:rPr lang="ru-RU" sz="2800" b="1" dirty="0" smtClean="0"/>
              <a:t>                   </a:t>
            </a:r>
            <a:r>
              <a:rPr lang="ru-RU" sz="2700" dirty="0" smtClean="0"/>
              <a:t>По </a:t>
            </a:r>
            <a:r>
              <a:rPr lang="ru-RU" sz="2700" dirty="0"/>
              <a:t>окончании </a:t>
            </a:r>
            <a:r>
              <a:rPr lang="ru-RU" sz="2700" dirty="0" smtClean="0"/>
              <a:t>занятий </a:t>
            </a:r>
            <a:r>
              <a:rPr lang="ru-RU" sz="2700" dirty="0"/>
              <a:t>обучающийся </a:t>
            </a:r>
            <a:br>
              <a:rPr lang="ru-RU" sz="2700" dirty="0"/>
            </a:br>
            <a:r>
              <a:rPr lang="ru-RU" sz="2700" b="1" dirty="0"/>
              <a:t>будет знать</a:t>
            </a:r>
            <a:r>
              <a:rPr lang="ru-RU" sz="2700" b="1" dirty="0" smtClean="0"/>
              <a:t>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/>
              <a:t> </a:t>
            </a:r>
            <a:r>
              <a:rPr lang="ru-RU" sz="2700" dirty="0" smtClean="0"/>
              <a:t>- об </a:t>
            </a:r>
            <a:r>
              <a:rPr lang="ru-RU" sz="2700" dirty="0"/>
              <a:t>особенностях и отличительных признаках культуры и искусства </a:t>
            </a:r>
            <a:r>
              <a:rPr lang="ru-RU" sz="2700" dirty="0" smtClean="0"/>
              <a:t> Древнего Египта 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 </a:t>
            </a:r>
            <a:r>
              <a:rPr lang="ru-RU" sz="2700" dirty="0" smtClean="0"/>
              <a:t>- об </a:t>
            </a:r>
            <a:r>
              <a:rPr lang="ru-RU" sz="2700" dirty="0"/>
              <a:t>основных мифологических героях Древнего </a:t>
            </a:r>
            <a:r>
              <a:rPr lang="ru-RU" sz="2700" dirty="0" smtClean="0"/>
              <a:t>Египта</a:t>
            </a:r>
            <a:br>
              <a:rPr lang="ru-RU" sz="2700" dirty="0" smtClean="0"/>
            </a:br>
            <a:r>
              <a:rPr lang="ru-RU" sz="2700" b="1" dirty="0" smtClean="0"/>
              <a:t>будет </a:t>
            </a:r>
            <a:r>
              <a:rPr lang="ru-RU" sz="2700" b="1" dirty="0"/>
              <a:t>уметь: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>- строить </a:t>
            </a:r>
            <a:r>
              <a:rPr lang="ru-RU" sz="2700" dirty="0"/>
              <a:t>динамичные композиции</a:t>
            </a:r>
            <a:r>
              <a:rPr lang="ru-RU" sz="2700" dirty="0" smtClean="0"/>
              <a:t>;</a:t>
            </a:r>
            <a:br>
              <a:rPr lang="ru-RU" sz="2700" dirty="0" smtClean="0"/>
            </a:br>
            <a:r>
              <a:rPr lang="ru-RU" sz="2700" dirty="0" smtClean="0"/>
              <a:t>-</a:t>
            </a:r>
            <a:r>
              <a:rPr lang="ru-RU" sz="2800" dirty="0" smtClean="0"/>
              <a:t> </a:t>
            </a:r>
            <a:r>
              <a:rPr lang="ru-RU" sz="2800" dirty="0"/>
              <a:t>распознавать стилистические особенности предметов материальной культуры Древнего </a:t>
            </a:r>
            <a:r>
              <a:rPr lang="ru-RU" sz="2800" dirty="0" smtClean="0"/>
              <a:t>Египта</a:t>
            </a:r>
            <a:br>
              <a:rPr lang="ru-RU" sz="2800" dirty="0" smtClean="0"/>
            </a:br>
            <a:r>
              <a:rPr lang="ru-RU" sz="2800" dirty="0" smtClean="0"/>
              <a:t>-</a:t>
            </a:r>
            <a:r>
              <a:rPr lang="ru-RU" sz="2400" dirty="0" smtClean="0"/>
              <a:t> </a:t>
            </a:r>
            <a:r>
              <a:rPr lang="ru-RU" sz="2700" dirty="0"/>
              <a:t>свободно владеть линией </a:t>
            </a:r>
            <a:r>
              <a:rPr lang="ru-RU" sz="2700" dirty="0" smtClean="0"/>
              <a:t>и приёмами </a:t>
            </a:r>
            <a:r>
              <a:rPr lang="ru-RU" sz="2700" dirty="0"/>
              <a:t>работы с колерами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- определять </a:t>
            </a:r>
            <a:r>
              <a:rPr lang="ru-RU" sz="2700" dirty="0"/>
              <a:t>и применять </a:t>
            </a:r>
            <a:r>
              <a:rPr lang="ru-RU" sz="2700" dirty="0" smtClean="0"/>
              <a:t>символы</a:t>
            </a:r>
            <a:br>
              <a:rPr lang="ru-RU" sz="2700" dirty="0" smtClean="0"/>
            </a:br>
            <a:r>
              <a:rPr lang="ru-RU" sz="2400" dirty="0" smtClean="0"/>
              <a:t> </a:t>
            </a:r>
            <a:r>
              <a:rPr lang="ru-RU" sz="2700" b="1" dirty="0"/>
              <a:t>будет иметь </a:t>
            </a:r>
            <a:r>
              <a:rPr lang="ru-RU" sz="2700" b="1" dirty="0" smtClean="0"/>
              <a:t>представление: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- </a:t>
            </a:r>
            <a:r>
              <a:rPr lang="ru-RU" sz="2700" dirty="0"/>
              <a:t>об этнокультурных традициях и особенностях мифологии </a:t>
            </a:r>
            <a:r>
              <a:rPr lang="ru-RU" sz="2700" dirty="0" smtClean="0"/>
              <a:t>Древнего Египта</a:t>
            </a:r>
            <a:br>
              <a:rPr lang="ru-RU" sz="2700" dirty="0" smtClean="0"/>
            </a:br>
            <a:r>
              <a:rPr lang="ru-RU" sz="2700" dirty="0" smtClean="0"/>
              <a:t>- </a:t>
            </a:r>
            <a:r>
              <a:rPr lang="ru-RU" sz="2700" dirty="0"/>
              <a:t>о приемах и техниках изобразительного </a:t>
            </a:r>
            <a:r>
              <a:rPr lang="ru-RU" sz="2700" dirty="0" smtClean="0"/>
              <a:t>творчества,</a:t>
            </a:r>
            <a:br>
              <a:rPr lang="ru-RU" sz="2700" dirty="0" smtClean="0"/>
            </a:br>
            <a:r>
              <a:rPr lang="ru-RU" sz="2700" dirty="0"/>
              <a:t> об основах египетской иероглифики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</a:t>
            </a:r>
            <a:r>
              <a:rPr lang="ru-RU" sz="3200" dirty="0" smtClean="0"/>
              <a:t> этап – подготовительный </a:t>
            </a:r>
            <a:br>
              <a:rPr lang="ru-RU" sz="3200" dirty="0" smtClean="0"/>
            </a:br>
            <a:r>
              <a:rPr lang="ru-RU" sz="3200" dirty="0" smtClean="0"/>
              <a:t>Тема «Древняя земля </a:t>
            </a:r>
            <a:r>
              <a:rPr lang="ru-RU" sz="3200" dirty="0" err="1" smtClean="0"/>
              <a:t>Та-Кемет</a:t>
            </a:r>
            <a:r>
              <a:rPr lang="ru-RU" sz="3200" dirty="0" smtClean="0"/>
              <a:t>»</a:t>
            </a:r>
            <a:br>
              <a:rPr lang="ru-RU" sz="3200" dirty="0" smtClean="0"/>
            </a:br>
            <a:r>
              <a:rPr lang="ru-RU" sz="3200" dirty="0" smtClean="0"/>
              <a:t>знакомство с культурой Древнего Египта в студии по видеофильмам, наглядным пособиям, иллюстрациям, фото </a:t>
            </a:r>
            <a:endParaRPr lang="ru-RU" sz="3200" dirty="0"/>
          </a:p>
        </p:txBody>
      </p:sp>
      <p:pic>
        <p:nvPicPr>
          <p:cNvPr id="4" name="Содержимое 3" descr="_MG_43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3784" y="3071813"/>
            <a:ext cx="6096431" cy="3429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100" dirty="0" smtClean="0"/>
              <a:t>По окончании </a:t>
            </a:r>
            <a:r>
              <a:rPr lang="ru-RU" sz="3100" dirty="0" smtClean="0"/>
              <a:t>занятия </a:t>
            </a:r>
            <a:r>
              <a:rPr lang="ru-RU" sz="3100" dirty="0" smtClean="0"/>
              <a:t>проводится игра-тест на выявление уровня знаний и навыков учащихся</a:t>
            </a:r>
            <a:br>
              <a:rPr lang="ru-RU" sz="3100" dirty="0" smtClean="0"/>
            </a:br>
            <a:r>
              <a:rPr lang="ru-RU" sz="3100" dirty="0" smtClean="0"/>
              <a:t> в игровой форме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7" name="Содержимое 6" descr="DSC043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700808"/>
            <a:ext cx="6034617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627</Words>
  <Application>Microsoft Office PowerPoint</Application>
  <PresentationFormat>Экран (4:3)</PresentationFormat>
  <Paragraphs>84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ГБУ ДО ДТ «Измайловский»  Этнокультурный Центр «Китежград»  «Тайны страны пирамид»</vt:lpstr>
      <vt:lpstr>ЦЕЛИ И ЗАДАЧИ</vt:lpstr>
      <vt:lpstr>Образовательные задачи:</vt:lpstr>
      <vt:lpstr>Развивающие задачи:</vt:lpstr>
      <vt:lpstr>Воспитательные задачи:</vt:lpstr>
      <vt:lpstr>Изучение культуры Древнего Египта  предусмотрено на пятом году обучения  в ЭЦ «Китежград» ДДТ «Измайловский»,  рассчитано на учеников пятого класса 11-12 лет  и ведётся в течение одной учебной четверти в группе 10 человек 6 учебных часов 2 раза в неделю.                                                                                                             Работа ведётся в несколько этапов: 1. подготовительный (в студии) 2. образовательное путешествие в музей  3. поиск идеи и начало работы 4. интерактивный праздник 5. заключительная часть (доработка) 6. выставочно-экспозиционный этап</vt:lpstr>
      <vt:lpstr>                                ОЖИДАЕМЫЕ РЕЗУЛЬТАТЫ                     По окончании занятий обучающийся  будет знать:  - об особенностях и отличительных признаках культуры и искусства  Древнего Египта   - об основных мифологических героях Древнего Египта будет уметь: - строить динамичные композиции; - распознавать стилистические особенности предметов материальной культуры Древнего Египта - свободно владеть линией и приёмами работы с колерами  - определять и применять символы  будет иметь представление:  - об этнокультурных традициях и особенностях мифологии Древнего Египта - о приемах и техниках изобразительного творчества,  об основах египетской иероглифики   </vt:lpstr>
      <vt:lpstr>I этап – подготовительный  Тема «Древняя земля Та-Кемет» знакомство с культурой Древнего Египта в студии по видеофильмам, наглядным пособиям, иллюстрациям, фото </vt:lpstr>
      <vt:lpstr> По окончании занятия проводится игра-тест на выявление уровня знаний и навыков учащихся  в игровой форме </vt:lpstr>
      <vt:lpstr>Тема «Легенды великого Нила» Струтинская Варя, 9 лет, «Прогулка по Нилу»</vt:lpstr>
      <vt:lpstr>Боги страны пирамид Культ богини Сохмет</vt:lpstr>
      <vt:lpstr>Культ Анубиса</vt:lpstr>
      <vt:lpstr>Гуринов Рома, 9 лет  «Солнечная ладья Ра»</vt:lpstr>
      <vt:lpstr>Тема «Легенда об Осирисе» Носова Наташа, 11 л., «Рождение Осириса и Исиды» Дворщенко Лиза, 10 л., «Символ бога Ра» </vt:lpstr>
      <vt:lpstr>Слайд 15</vt:lpstr>
      <vt:lpstr>II этап Образовательное путешествие по городу «Сфинксы на Неве»</vt:lpstr>
      <vt:lpstr>Попробуем сравнить</vt:lpstr>
      <vt:lpstr>Ещё одно сравнение</vt:lpstr>
      <vt:lpstr>  Образовательное путешествие в музей «Идём в Эрмитаж!»</vt:lpstr>
      <vt:lpstr>Слайд 20</vt:lpstr>
      <vt:lpstr>Интерактивное занятие</vt:lpstr>
      <vt:lpstr>Навершие гробницы жреца Рер. Известняк. Абидос. VII в. до н.э.</vt:lpstr>
      <vt:lpstr>Мы хотим увидеть Египет, как на ладони!</vt:lpstr>
      <vt:lpstr>III этап – работа в студии Создание пирамиды</vt:lpstr>
      <vt:lpstr>И вот страна пирамид перед нами! Боги живут на западном берегу Нила</vt:lpstr>
      <vt:lpstr>             </vt:lpstr>
      <vt:lpstr>IV этап Праздник в стране пирамид на берегах Нила</vt:lpstr>
      <vt:lpstr>Но вначале – испытание!</vt:lpstr>
      <vt:lpstr>Обитатели страны пирамид приветствуют детей и советуют посетить школу писцов.</vt:lpstr>
      <vt:lpstr>Первая тайна</vt:lpstr>
      <vt:lpstr>Теперь вторая тайна. Это – росток! А теперь попробуйте сами догадаться, что это за иероглифы.</vt:lpstr>
      <vt:lpstr>Малышам явно понравилось.</vt:lpstr>
      <vt:lpstr>Ещё одна загадка. Найдены старинные тексты на папирусах и нужно их расшифровать</vt:lpstr>
      <vt:lpstr>Но детям удаётся справиться со сложными текстами благодаря расшифровкам Шампольона, и они переходят на следующий уровень.</vt:lpstr>
      <vt:lpstr>V этап Создание пирамиды Хеопса</vt:lpstr>
      <vt:lpstr>Роспись стен пирамиды</vt:lpstr>
      <vt:lpstr>Ладья бога Ра проплывает над Египтом</vt:lpstr>
      <vt:lpstr>Вот такая получилась пирамида!</vt:lpstr>
      <vt:lpstr>Стены пирамиды испещрены иероглифами, которые рассказывают легенду о воскрешении Осириса</vt:lpstr>
      <vt:lpstr>VI этап – выставочный На городской выставке «Я открываю мир»  в петербургском Союзе художников</vt:lpstr>
      <vt:lpstr>На Всероссийской выставке «Вначале было слово»  в Государственном музее истории религии в Петербурге</vt:lpstr>
      <vt:lpstr>Дипломы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«Тайна страны пирамид»</dc:title>
  <dc:creator>Admin</dc:creator>
  <cp:lastModifiedBy>Марианна</cp:lastModifiedBy>
  <cp:revision>81</cp:revision>
  <dcterms:created xsi:type="dcterms:W3CDTF">2015-04-20T12:55:10Z</dcterms:created>
  <dcterms:modified xsi:type="dcterms:W3CDTF">2020-12-07T00:28:19Z</dcterms:modified>
</cp:coreProperties>
</file>