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7" r:id="rId6"/>
    <p:sldId id="261" r:id="rId7"/>
    <p:sldId id="262" r:id="rId8"/>
    <p:sldId id="268" r:id="rId9"/>
    <p:sldId id="264" r:id="rId10"/>
    <p:sldId id="269" r:id="rId11"/>
    <p:sldId id="271" r:id="rId12"/>
    <p:sldId id="283" r:id="rId13"/>
    <p:sldId id="272" r:id="rId14"/>
    <p:sldId id="273" r:id="rId15"/>
    <p:sldId id="289" r:id="rId16"/>
    <p:sldId id="274" r:id="rId17"/>
    <p:sldId id="290" r:id="rId18"/>
    <p:sldId id="276" r:id="rId19"/>
    <p:sldId id="277" r:id="rId20"/>
    <p:sldId id="278" r:id="rId21"/>
    <p:sldId id="279" r:id="rId22"/>
    <p:sldId id="287" r:id="rId23"/>
    <p:sldId id="280" r:id="rId24"/>
    <p:sldId id="282" r:id="rId25"/>
    <p:sldId id="285" r:id="rId26"/>
    <p:sldId id="288" r:id="rId27"/>
    <p:sldId id="291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A2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2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195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83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089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42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55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333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2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836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660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54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664BF-ABF5-4C71-9E00-38D7E5E28E3E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1EC1C-AC6A-492F-99FF-D01925BAC2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763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58983" y="222467"/>
            <a:ext cx="88174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Муниципальное казенное дошкольное образовательное учреждение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Коноваловский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детский сад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ПРЕДМЕТНО- ПРОСТРАНСТВЕННАЯ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РАЗВИВАЮЩАЯ ОБРАЗОВАТЕЛЬНАЯ СРЕДА В СООТВЕТСТВИИ С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ФГОС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СТАРШАЯ ГРУППА 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83401" y="5130482"/>
            <a:ext cx="5426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Воспитатель Егорова Л.П</a:t>
            </a:r>
            <a:r>
              <a:rPr lang="ru-RU" sz="2400" dirty="0" smtClean="0"/>
              <a:t>                      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833951" y="6302171"/>
            <a:ext cx="3171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Коновалово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2020 г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523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32"/>
    </mc:Choice>
    <mc:Fallback>
      <p:transition spd="slow" advTm="823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0014"/>
            <a:ext cx="10515600" cy="1325563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23" y="3475254"/>
            <a:ext cx="4865917" cy="3324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360" y="151304"/>
            <a:ext cx="6520119" cy="4890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" y="130468"/>
            <a:ext cx="5165423" cy="3370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956877" y="4937760"/>
            <a:ext cx="51596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Приходите в группу к нам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Все тут есть, что нужно вам.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Здесь уютно и светло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По-домашнему тепло.</a:t>
            </a:r>
          </a:p>
        </p:txBody>
      </p:sp>
    </p:spTree>
    <p:extLst>
      <p:ext uri="{BB962C8B-B14F-4D97-AF65-F5344CB8AC3E}">
        <p14:creationId xmlns:p14="http://schemas.microsoft.com/office/powerpoint/2010/main" val="1855284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02"/>
    </mc:Choice>
    <mc:Fallback>
      <p:transition spd="slow" advTm="840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1945" y="278028"/>
            <a:ext cx="7733211" cy="767353"/>
          </a:xfrm>
        </p:spPr>
        <p:txBody>
          <a:bodyPr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+mn-cs"/>
              </a:rPr>
              <a:t>Социально-коммуникативное развитие: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+mn-cs"/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43184" y="693894"/>
            <a:ext cx="4958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Центр труда, уголок дежурств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5790" y="1945726"/>
            <a:ext cx="4455042" cy="3341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317" y="3287655"/>
            <a:ext cx="4618787" cy="3464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135" y="661704"/>
            <a:ext cx="4561932" cy="3421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65842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29"/>
    </mc:Choice>
    <mc:Fallback>
      <p:transition spd="slow" advTm="782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046" y="0"/>
            <a:ext cx="9681754" cy="673119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равственное —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" y="535959"/>
            <a:ext cx="4821922" cy="3616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262" y="3224555"/>
            <a:ext cx="4844593" cy="3633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926941" y="944867"/>
            <a:ext cx="51075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велика моя земля,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широки просторы!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Озера, реки и поля,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Леса, и степь, и горы.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Раскинулась моя страна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севера до юга: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 одном краю весна,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другом – снега и вьюга.</a:t>
            </a:r>
          </a:p>
        </p:txBody>
      </p:sp>
    </p:spTree>
    <p:extLst>
      <p:ext uri="{BB962C8B-B14F-4D97-AF65-F5344CB8AC3E}">
        <p14:creationId xmlns:p14="http://schemas.microsoft.com/office/powerpoint/2010/main" val="1725079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724"/>
    </mc:Choice>
    <mc:Fallback>
      <p:transition spd="slow" advTm="9724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8" y="1541416"/>
            <a:ext cx="5614959" cy="4211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27417" y="365125"/>
            <a:ext cx="2941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Центр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ПДД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74965"/>
            <a:ext cx="5826034" cy="4369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061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07"/>
    </mc:Choice>
    <mc:Fallback>
      <p:transition spd="slow" advTm="410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457" y="792281"/>
            <a:ext cx="5582478" cy="4186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38200" y="182880"/>
            <a:ext cx="8736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Центр активности (центр сюжетно-ролевых игр)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24814" y="1528847"/>
            <a:ext cx="5723085" cy="4292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096000" y="5154299"/>
            <a:ext cx="38274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Заболит у вас </a:t>
            </a: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</a:rPr>
              <a:t>рука,</a:t>
            </a:r>
            <a:endParaRPr lang="ru-RU" sz="2800" dirty="0">
              <a:solidFill>
                <a:srgbClr val="FFFFFF"/>
              </a:solidFill>
              <a:latin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Вам помогут доктора</a:t>
            </a:r>
            <a:r>
              <a:rPr lang="ru-RU" sz="2800" dirty="0">
                <a:solidFill>
                  <a:srgbClr val="FFFFFF"/>
                </a:solidFill>
                <a:latin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0598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86"/>
    </mc:Choice>
    <mc:Fallback>
      <p:transition spd="slow" advTm="7286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72143" y="4063436"/>
            <a:ext cx="7169331" cy="1976549"/>
          </a:xfrm>
        </p:spPr>
        <p:txBody>
          <a:bodyPr/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Очень любим мы играть,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И сюжеты развивать.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Долго думать и не надо.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«Ты сегодня будешь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</a:rPr>
              <a:t>мамой»</a:t>
            </a:r>
            <a:endParaRPr lang="ru-RU" dirty="0">
              <a:solidFill>
                <a:schemeClr val="bg1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45" y="2116183"/>
            <a:ext cx="5502639" cy="4126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49" y="190864"/>
            <a:ext cx="4892040" cy="366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600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31"/>
    </mc:Choice>
    <mc:Fallback>
      <p:transition spd="slow" advTm="683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30566" y="780269"/>
            <a:ext cx="4781640" cy="3586229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7964" y="1231478"/>
            <a:ext cx="3779004" cy="50386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690" y="365124"/>
            <a:ext cx="3579972" cy="478164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793709" y="4964204"/>
            <a:ext cx="434122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  <a:latin typeface="Times New Roman" pitchFamily="18" charset="0"/>
              </a:rPr>
              <a:t>В магазин бегут ребята,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  <a:latin typeface="Times New Roman" pitchFamily="18" charset="0"/>
              </a:rPr>
              <a:t>За продуктами спешат.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  <a:latin typeface="Times New Roman" pitchFamily="18" charset="0"/>
              </a:rPr>
              <a:t>Нужно сделать им покупки,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FFFFFF"/>
                </a:solidFill>
                <a:latin typeface="Times New Roman" pitchFamily="18" charset="0"/>
              </a:rPr>
              <a:t>Нужно сдачу посчита</a:t>
            </a:r>
            <a:r>
              <a:rPr lang="ru-RU" sz="2800" dirty="0">
                <a:solidFill>
                  <a:srgbClr val="FFFFFF"/>
                </a:solidFill>
                <a:latin typeface="Times New Roman" pitchFamily="18" charset="0"/>
              </a:rPr>
              <a:t>ть!</a:t>
            </a:r>
          </a:p>
        </p:txBody>
      </p:sp>
    </p:spTree>
    <p:extLst>
      <p:ext uri="{BB962C8B-B14F-4D97-AF65-F5344CB8AC3E}">
        <p14:creationId xmlns:p14="http://schemas.microsoft.com/office/powerpoint/2010/main" val="757275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10"/>
    </mc:Choice>
    <mc:Fallback>
      <p:transition spd="slow" advTm="801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75" y="219046"/>
            <a:ext cx="8516983" cy="1344688"/>
          </a:xfrm>
        </p:spPr>
        <p:txBody>
          <a:bodyPr>
            <a:normAutofit fontScale="90000"/>
          </a:bodyPr>
          <a:lstStyle/>
          <a:p>
            <a:pPr lvl="0">
              <a:spcBef>
                <a:spcPts val="1000"/>
              </a:spcBef>
            </a:pPr>
            <a:r>
              <a:rPr lang="ru-RU" sz="4000" b="1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Познавательное развитие:</a:t>
            </a:r>
            <a:br>
              <a:rPr lang="ru-RU" sz="4000" b="1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Центр «Мы познаём мир» </a:t>
            </a:r>
            <a: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0432" y="1259932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природе столько красоты –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Вглядись, и ты поймешь,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Зачем росистые кусты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Окутывает дрожь.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Куда, журча, ручей бежит,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Прозрачнее стекла,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чем под вечер, в поле ржи,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Поют перепела...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станет сердцу твоему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Понятна птичья речь –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ты научишься тому,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это все беречь.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357" y="3571899"/>
            <a:ext cx="4097383" cy="3073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86781" y="1910160"/>
            <a:ext cx="4924513" cy="369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7974696" y="219046"/>
            <a:ext cx="3918704" cy="320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66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33"/>
    </mc:Choice>
    <mc:Fallback>
      <p:transition spd="slow" advTm="14933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" y="0"/>
            <a:ext cx="1228344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0972" y="195944"/>
            <a:ext cx="839941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177" y="136209"/>
            <a:ext cx="4813002" cy="2708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10" y="3429000"/>
            <a:ext cx="4198839" cy="3149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89" y="117282"/>
            <a:ext cx="4198839" cy="31468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1098" y="2922896"/>
            <a:ext cx="2861806" cy="381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5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21"/>
    </mc:Choice>
    <mc:Fallback>
      <p:transition spd="slow" advTm="352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76439" y="750989"/>
            <a:ext cx="4352925" cy="3264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0101" y="204740"/>
            <a:ext cx="875168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Центр конструктивной деятельности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9" y="2645994"/>
            <a:ext cx="4693524" cy="3520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75627" y="1424863"/>
            <a:ext cx="4193656" cy="314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49292" y="1388284"/>
            <a:ext cx="3901025" cy="2925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09496"/>
            <a:ext cx="4492845" cy="3369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662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95"/>
    </mc:Choice>
    <mc:Fallback>
      <p:transition spd="slow" advTm="689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4873" y="1064124"/>
            <a:ext cx="11140441" cy="415498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Развивающая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предметно-пространственная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среда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определенное пространство,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организационно оформленное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и предметно насыщенное, приспособленное для удовлетворения потребностей ребенка в познании,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общении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, труде, физическом и духовном развитии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в целом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. Современное понимание развивающей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предметно -пространственной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среды включает в себя обеспечение </a:t>
            </a:r>
          </a:p>
          <a:p>
            <a:pPr algn="just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активной жизнедеятельности ребенка, становления его субъективной позиции, развитие творческих проявлений всеми доступными, побуждающих к самовыражению средствами.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75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45"/>
    </mc:Choice>
    <mc:Fallback>
      <p:transition spd="slow" advTm="10345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3378" y="1733512"/>
            <a:ext cx="5189629" cy="3892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71437" y="246939"/>
            <a:ext cx="7132320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математического развития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25745" y="1733512"/>
            <a:ext cx="5189632" cy="3892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61062" y="2186970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– наука.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нужная она.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нее не обойдутся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директор и ни я.</a:t>
            </a:r>
          </a:p>
        </p:txBody>
      </p:sp>
    </p:spTree>
    <p:extLst>
      <p:ext uri="{BB962C8B-B14F-4D97-AF65-F5344CB8AC3E}">
        <p14:creationId xmlns:p14="http://schemas.microsoft.com/office/powerpoint/2010/main" val="331889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79"/>
    </mc:Choice>
    <mc:Fallback>
      <p:transition spd="slow" advTm="8079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5056" y="1634433"/>
            <a:ext cx="5610915" cy="4208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22514" y="195524"/>
            <a:ext cx="694859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Центр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экспериментирования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576" y="227042"/>
            <a:ext cx="4666783" cy="3409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090" y="3653278"/>
            <a:ext cx="5852582" cy="328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742327" y="691537"/>
            <a:ext cx="61134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всё – эксперименты –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моменты!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Всё, всё, всё хотим узнать!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всё зарисовать!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наш опыт получился,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времени он длился?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Удивляемся всему:</a:t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Как? Зачем? И почему?</a:t>
            </a:r>
          </a:p>
        </p:txBody>
      </p:sp>
    </p:spTree>
    <p:extLst>
      <p:ext uri="{BB962C8B-B14F-4D97-AF65-F5344CB8AC3E}">
        <p14:creationId xmlns:p14="http://schemas.microsoft.com/office/powerpoint/2010/main" val="139563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55"/>
    </mc:Choice>
    <mc:Fallback>
      <p:transition spd="slow" advTm="12155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948" y="1605760"/>
            <a:ext cx="6128000" cy="344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238" y="669331"/>
            <a:ext cx="4325659" cy="5770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7668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89"/>
    </mc:Choice>
    <mc:Fallback>
      <p:transition spd="slow" advTm="4189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739" y="1947684"/>
            <a:ext cx="5239658" cy="3929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22806"/>
            <a:ext cx="1233133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развитие:</a:t>
            </a:r>
          </a:p>
          <a:p>
            <a:pPr lvl="0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 речевого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          Центр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«Здравствуй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, книжка!»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ru-RU" dirty="0">
              <a:solidFill>
                <a:srgbClr val="3E3E3E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3E3E3E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7582" y="1187268"/>
            <a:ext cx="5087799" cy="3815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697582" y="5003117"/>
            <a:ext cx="52382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Книга — лучший друг ты мой,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так радостно с тобой!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люблю тебя читать,</a:t>
            </a:r>
            <a:b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Думать, мыслить и мечтать! </a:t>
            </a:r>
          </a:p>
        </p:txBody>
      </p:sp>
    </p:spTree>
    <p:extLst>
      <p:ext uri="{BB962C8B-B14F-4D97-AF65-F5344CB8AC3E}">
        <p14:creationId xmlns:p14="http://schemas.microsoft.com/office/powerpoint/2010/main" val="3016799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50"/>
    </mc:Choice>
    <mc:Fallback>
      <p:transition spd="slow" advTm="745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6761" y="2096744"/>
            <a:ext cx="5151446" cy="386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1440" y="169817"/>
            <a:ext cx="123182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</a:t>
            </a:r>
          </a:p>
          <a:p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изобразительной деятельности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уголок творчества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7785" y="2065278"/>
            <a:ext cx="5187407" cy="3890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352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63"/>
    </mc:Choice>
    <mc:Fallback>
      <p:transition spd="slow" advTm="6363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212"/>
            <a:ext cx="5801784" cy="4351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784" y="2413463"/>
            <a:ext cx="6026331" cy="4519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767945" y="0"/>
            <a:ext cx="565621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склонилась над столом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сижу, рисую: 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Двухэтажный белый дом,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Речку голубую,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Возле речки-рыбака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клетчатой рубашке,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синем небе облака,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лугу ромашки.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485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73"/>
    </mc:Choice>
    <mc:Fallback>
      <p:transition spd="slow" advTm="927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70"/>
            <a:ext cx="12191999" cy="6887391"/>
          </a:xfrm>
        </p:spPr>
      </p:pic>
      <p:sp>
        <p:nvSpPr>
          <p:cNvPr id="4" name="Прямоугольник 3"/>
          <p:cNvSpPr/>
          <p:nvPr/>
        </p:nvSpPr>
        <p:spPr>
          <a:xfrm>
            <a:off x="1632858" y="744584"/>
            <a:ext cx="9209314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ctr"/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Главной задачей воспитания дошкольников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является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создание 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 детей  чувства  эмоционального комфорта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психологической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защищённости.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детском саду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ребёнку важно чувствовать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себя любимым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 неповторимым. Поэтому важным является и среда , в которой проходит воспитательный процесс</a:t>
            </a:r>
            <a:r>
              <a:rPr lang="ru-RU" sz="3600" b="1" dirty="0">
                <a:solidFill>
                  <a:schemeClr val="bg1"/>
                </a:solidFill>
                <a:latin typeface="Monotype Corsiva" pitchFamily="66" charset="0"/>
                <a:ea typeface="+mj-ea"/>
                <a:cs typeface="+mj-cs"/>
              </a:rPr>
              <a:t>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411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42"/>
    </mc:Choice>
    <mc:Fallback>
      <p:transition spd="slow" advTm="11442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94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220" y="1533935"/>
            <a:ext cx="5299808" cy="51673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47703" y="509452"/>
            <a:ext cx="6087291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75"/>
    </mc:Choice>
    <mc:Fallback>
      <p:transition spd="slow" advTm="297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98618" y="143692"/>
            <a:ext cx="866938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570" algn="ctr"/>
            <a:endParaRPr lang="ru-RU" sz="2800" dirty="0">
              <a:solidFill>
                <a:srgbClr val="212121"/>
              </a:solidFill>
              <a:latin typeface="Times New Roman" panose="02020603050405020304" pitchFamily="18" charset="0"/>
            </a:endParaRPr>
          </a:p>
          <a:p>
            <a:pPr marR="12480"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Развивающая предметно- </a:t>
            </a:r>
          </a:p>
          <a:p>
            <a:pPr marR="12480"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пространственная среда должна быть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:</a:t>
            </a:r>
          </a:p>
          <a:p>
            <a:pPr marR="12480" algn="ctr"/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содержательно-насыщенной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, развивающей;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полифункциональной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трансформируемой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вариативной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доступной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безопасной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здоровьесберегающей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;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эстетически-привлекательной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725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72"/>
    </mc:Choice>
    <mc:Fallback>
      <p:transition spd="slow" advTm="717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1440" y="64085"/>
            <a:ext cx="700929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Насыщенность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среды предполагает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: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endParaRPr lang="ru-RU" sz="2800" b="1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р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азнообразие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материалов,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оборудования, инвентаря в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группе; 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д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олжна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соответствовать возрастным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особенностям и содержанию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программ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</a:rPr>
              <a:t>ы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074" y="3054019"/>
            <a:ext cx="4776549" cy="35824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297" y="154794"/>
            <a:ext cx="4951029" cy="371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80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96"/>
    </mc:Choice>
    <mc:Fallback>
      <p:transition spd="slow" advTm="7296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97" y="481806"/>
            <a:ext cx="11153503" cy="1325563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Полифункциональность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материалов предполагает: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140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озможность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разнообразного использования различных составляющих предметной среды (детская мебель, маты, мягкие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модули, ширмы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и т.д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.);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аличие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не обладающих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жёстко закреплённым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способом употребления полифункциональных предметов (в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т.ч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природные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</a:rPr>
              <a:t>материалы,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пригодных для использования в разных видах детской активности (в том числе в качестве предметов-заместителей в детской игре). </a:t>
            </a:r>
          </a:p>
          <a:p>
            <a:pPr marL="0" indent="0">
              <a:buNone/>
            </a:pP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92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9"/>
    </mc:Choice>
    <mc:Fallback>
      <p:transition spd="slow" advTm="10639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8800"/>
            <a:ext cx="12192000" cy="6876800"/>
          </a:xfrm>
        </p:spPr>
      </p:pic>
      <p:sp>
        <p:nvSpPr>
          <p:cNvPr id="4" name="Прямоугольник 3"/>
          <p:cNvSpPr/>
          <p:nvPr/>
        </p:nvSpPr>
        <p:spPr>
          <a:xfrm>
            <a:off x="91441" y="365125"/>
            <a:ext cx="65003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00" algn="ctr"/>
            <a:r>
              <a:rPr lang="ru-RU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Трансформируемость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пространства обеспечивает возможность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РПП среды в 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зависимости:</a:t>
            </a:r>
          </a:p>
          <a:p>
            <a:pPr marR="1400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14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ситуации;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меняющихся интересов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детей;</a:t>
            </a:r>
            <a:endParaRPr lang="ru-RU" sz="2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возможностей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072" y="3130149"/>
            <a:ext cx="4798423" cy="35988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209" y="502075"/>
            <a:ext cx="5325910" cy="29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67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90"/>
    </mc:Choice>
    <mc:Fallback>
      <p:transition spd="slow" advTm="879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-132505" y="89837"/>
            <a:ext cx="7099822" cy="5375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537" lvl="0" algn="ctr" fontAlgn="base"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lvl="0" indent="-457200" fontAlgn="base">
              <a:spcBef>
                <a:spcPts val="400"/>
              </a:spcBef>
              <a:spcAft>
                <a:spcPct val="0"/>
              </a:spcAft>
              <a:buClr>
                <a:schemeClr val="bg1"/>
              </a:buClr>
              <a:buSzPct val="68000"/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аличие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пространств(для игры, конструирования, уединения и пр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lvl="0" indent="-457200" fontAlgn="base">
              <a:spcBef>
                <a:spcPts val="400"/>
              </a:spcBef>
              <a:spcAft>
                <a:spcPct val="0"/>
              </a:spcAft>
              <a:buClr>
                <a:schemeClr val="bg1"/>
              </a:buClr>
              <a:buSzPct val="68000"/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ериодическую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сменяемость игрового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материала;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lvl="0" indent="-457200" fontAlgn="base">
              <a:spcBef>
                <a:spcPts val="400"/>
              </a:spcBef>
              <a:spcAft>
                <a:spcPct val="0"/>
              </a:spcAft>
              <a:buClr>
                <a:schemeClr val="bg1"/>
              </a:buClr>
              <a:buSzPct val="68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азнообразие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 и игрушек для обеспечения свободного выбора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детьми;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lvl="0" indent="-457200" fontAlgn="base">
              <a:spcBef>
                <a:spcPts val="400"/>
              </a:spcBef>
              <a:spcAft>
                <a:spcPct val="0"/>
              </a:spcAft>
              <a:buClr>
                <a:schemeClr val="bg1"/>
              </a:buClr>
              <a:buSzPct val="68000"/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оявление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новых предметов стимулирующих игровую, двигательную, познавательную и исследовательскую активность детей.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317" y="3113361"/>
            <a:ext cx="4874463" cy="3653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8680" y="-216489"/>
            <a:ext cx="3139712" cy="3814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513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62"/>
    </mc:Choice>
    <mc:Fallback>
      <p:transition spd="slow" advTm="1506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353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35132" y="365125"/>
            <a:ext cx="727118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среды предполагает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 algn="ctr"/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920" lvl="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оступность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воспитанников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помещений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осуществляется образовательная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деятельность;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2500" lvl="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вободный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 к играм, игрушкам, пособиям, обеспечивающим все виды детской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активности;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справность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сохранность материалов и </a:t>
            </a:r>
          </a:p>
          <a:p>
            <a:pPr lvl="0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борудования.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4586" y="1350372"/>
            <a:ext cx="5682343" cy="4261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9388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16"/>
    </mc:Choice>
    <mc:Fallback>
      <p:transition spd="slow" advTm="1131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65117" y="972949"/>
            <a:ext cx="6646817" cy="972231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Безопасность среды: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1" y="1838808"/>
            <a:ext cx="7119258" cy="4338155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оответствие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всех её элементов требованиям по обеспечению надёжности и безопасности их использования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67859" y="1434279"/>
            <a:ext cx="6556706" cy="368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585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73"/>
    </mc:Choice>
    <mc:Fallback>
      <p:transition spd="slow" advTm="747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</TotalTime>
  <Words>514</Words>
  <Application>Microsoft Office PowerPoint</Application>
  <PresentationFormat>Широкоэкранный</PresentationFormat>
  <Paragraphs>89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Monotype Corsiva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Полифункциональность материалов предполагает:</vt:lpstr>
      <vt:lpstr>Презентация PowerPoint</vt:lpstr>
      <vt:lpstr>Презентация PowerPoint</vt:lpstr>
      <vt:lpstr>Презентация PowerPoint</vt:lpstr>
      <vt:lpstr>Безопасность среды:</vt:lpstr>
      <vt:lpstr>Презентация PowerPoint</vt:lpstr>
      <vt:lpstr>Социально-коммуникативное развитие: </vt:lpstr>
      <vt:lpstr>Нравственное — патриотическое воспитание</vt:lpstr>
      <vt:lpstr>Презентация PowerPoint</vt:lpstr>
      <vt:lpstr>                          </vt:lpstr>
      <vt:lpstr>Презентация PowerPoint</vt:lpstr>
      <vt:lpstr>Презентация PowerPoint</vt:lpstr>
      <vt:lpstr>Познавательное развитие:  Центр «Мы познаём мир»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53</cp:revision>
  <dcterms:created xsi:type="dcterms:W3CDTF">2020-03-17T05:58:42Z</dcterms:created>
  <dcterms:modified xsi:type="dcterms:W3CDTF">2020-03-26T03:19:57Z</dcterms:modified>
</cp:coreProperties>
</file>