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97" r:id="rId3"/>
    <p:sldMasterId id="2147483724" r:id="rId4"/>
    <p:sldMasterId id="2147483737" r:id="rId5"/>
    <p:sldMasterId id="2147483750" r:id="rId6"/>
    <p:sldMasterId id="2147483763" r:id="rId7"/>
    <p:sldMasterId id="2147483776" r:id="rId8"/>
    <p:sldMasterId id="2147483789" r:id="rId9"/>
    <p:sldMasterId id="2147483802" r:id="rId10"/>
    <p:sldMasterId id="2147483815" r:id="rId11"/>
    <p:sldMasterId id="2147483828" r:id="rId12"/>
    <p:sldMasterId id="2147483841" r:id="rId13"/>
    <p:sldMasterId id="2147483854" r:id="rId14"/>
  </p:sldMasterIdLst>
  <p:sldIdLst>
    <p:sldId id="256" r:id="rId15"/>
    <p:sldId id="257" r:id="rId16"/>
    <p:sldId id="262" r:id="rId17"/>
    <p:sldId id="260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72" r:id="rId28"/>
    <p:sldId id="273" r:id="rId29"/>
    <p:sldId id="274" r:id="rId30"/>
    <p:sldId id="275" r:id="rId31"/>
    <p:sldId id="276" r:id="rId32"/>
    <p:sldId id="277" r:id="rId33"/>
    <p:sldId id="278" r:id="rId34"/>
    <p:sldId id="279" r:id="rId35"/>
    <p:sldId id="280" r:id="rId36"/>
    <p:sldId id="281" r:id="rId37"/>
    <p:sldId id="282" r:id="rId38"/>
    <p:sldId id="283" r:id="rId39"/>
    <p:sldId id="284" r:id="rId40"/>
    <p:sldId id="285" r:id="rId41"/>
    <p:sldId id="286" r:id="rId42"/>
    <p:sldId id="259" r:id="rId4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260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theme" Target="theme/theme1.xml"/><Relationship Id="rId20" Type="http://schemas.openxmlformats.org/officeDocument/2006/relationships/slide" Target="slides/slide6.xml"/><Relationship Id="rId41" Type="http://schemas.openxmlformats.org/officeDocument/2006/relationships/slide" Target="slides/slide2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4" Type="http://schemas.openxmlformats.org/officeDocument/2006/relationships/image" Target="../media/image6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Relationship Id="rId9" Type="http://schemas.openxmlformats.org/officeDocument/2006/relationships/image" Target="../media/image3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1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вал 13"/>
          <p:cNvSpPr/>
          <p:nvPr userDrawn="1"/>
        </p:nvSpPr>
        <p:spPr>
          <a:xfrm flipV="1">
            <a:off x="1080602" y="980728"/>
            <a:ext cx="7163806" cy="4824535"/>
          </a:xfrm>
          <a:prstGeom prst="ellipse">
            <a:avLst/>
          </a:prstGeom>
          <a:solidFill>
            <a:schemeClr val="tx1">
              <a:alpha val="59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 userDrawn="1"/>
        </p:nvSpPr>
        <p:spPr>
          <a:xfrm>
            <a:off x="1008594" y="908720"/>
            <a:ext cx="7308813" cy="496855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4904579"/>
            <a:ext cx="3121152" cy="1801368"/>
          </a:xfrm>
          <a:prstGeom prst="rect">
            <a:avLst/>
          </a:prstGeom>
        </p:spPr>
      </p:pic>
      <p:sp>
        <p:nvSpPr>
          <p:cNvPr id="6" name="Рамка 5"/>
          <p:cNvSpPr/>
          <p:nvPr userDrawn="1"/>
        </p:nvSpPr>
        <p:spPr>
          <a:xfrm>
            <a:off x="179512" y="188640"/>
            <a:ext cx="8784976" cy="6460797"/>
          </a:xfrm>
          <a:prstGeom prst="frame">
            <a:avLst>
              <a:gd name="adj1" fmla="val 2003"/>
            </a:avLst>
          </a:prstGeom>
          <a:solidFill>
            <a:schemeClr val="tx1"/>
          </a:solidFill>
          <a:ln w="28575">
            <a:solidFill>
              <a:schemeClr val="bg2">
                <a:lumMod val="5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513"/>
            </a:avLst>
          </a:prstGeom>
          <a:blipFill>
            <a:blip r:embed="rId2"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064" name="Picture 16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27" y="5118378"/>
            <a:ext cx="1263353" cy="1388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74724" y="5013176"/>
            <a:ext cx="1340948" cy="1474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89024" y="412080"/>
            <a:ext cx="1172207" cy="1288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7956376" y="6402814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err="1" smtClean="0">
                <a:solidFill>
                  <a:schemeClr val="bg2">
                    <a:lumMod val="50000"/>
                  </a:schemeClr>
                </a:solidFill>
              </a:rPr>
              <a:t>vedvalya</a:t>
            </a:r>
            <a:endParaRPr lang="ru-RU" sz="1600" b="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32707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886200"/>
            <a:ext cx="6400800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95435-1C6A-4EFF-B8D1-E9FDC4D8277B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65C12-DF3B-48C0-AC40-1A4AA6ED46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2067" name="Picture 19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7569455" y="440655"/>
            <a:ext cx="1146215" cy="1260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9326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03B60-6E77-40F3-A455-45AC2B70BD71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CC8FF-D435-4340-9369-CACA359860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7580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59546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01355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72033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 descr="H:\фон для презентации\zastavka3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5445224"/>
            <a:ext cx="2082143" cy="1317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0137663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66832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63495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81417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6051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40966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 bright="-34000" contrast="54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873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6ACC-415E-4EAA-9878-58F05BCB0455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04045-A2C5-495F-91AB-25909C8B38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4837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H:\фон для презентации\znak10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1608" y="4985792"/>
            <a:ext cx="1253331" cy="175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7504465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26348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76888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91371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64909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 descr="H:\фон для презентации\zastavka3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5445224"/>
            <a:ext cx="2082143" cy="1317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3751306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87517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53288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32375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563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914400" y="0"/>
            <a:ext cx="7772400" cy="838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76800" y="1600200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914400" y="3941763"/>
            <a:ext cx="3810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76800" y="3941763"/>
            <a:ext cx="3810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ADB56-3CA4-4514-974B-2A74D5CA03B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99108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43392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 bright="-34000" contrast="54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004101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H:\фон для презентации\znak10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1608" y="4985792"/>
            <a:ext cx="1253331" cy="175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2505610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76582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39496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90253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92175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 descr="H:\фон для презентации\zastavka3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5445224"/>
            <a:ext cx="2082143" cy="1317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4916613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66807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9416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 bright="-34000" contrast="54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78239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38182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61869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96644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 bright="-34000" contrast="54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93373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H:\фон для презентации\znak10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1608" y="4985792"/>
            <a:ext cx="1253331" cy="175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9635561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34994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77336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170372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30897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 descr="H:\фон для презентации\zastavka3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5445224"/>
            <a:ext cx="2082143" cy="1317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361635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H:\фон для презентации\znak10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1608" y="4985792"/>
            <a:ext cx="1253331" cy="175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51018548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660585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442831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57368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868033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156225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 bright="-34000" contrast="54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05889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H:\фон для презентации\znak10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1608" y="4985792"/>
            <a:ext cx="1253331" cy="175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5000821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87403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201512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9387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241242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223477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 descr="H:\фон для презентации\zastavka3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5445224"/>
            <a:ext cx="2082143" cy="1317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6996043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06579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13044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902589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91923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301106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 bright="-34000" contrast="54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97418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H:\фон для презентации\znak10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1608" y="4985792"/>
            <a:ext cx="1253331" cy="175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3976828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88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896046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977575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1639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942629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 descr="H:\фон для презентации\zastavka3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5445224"/>
            <a:ext cx="2082143" cy="1317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2696773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337371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969141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961917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642746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114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2015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6654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 descr="H:\фон для презентации\zastavka3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5445224"/>
            <a:ext cx="2082143" cy="1317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71280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0A1AA-3B15-437B-8299-C08BB15CEC3F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1746C-2B55-4C70-A030-E4012C07D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64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323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8890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1729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593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0772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 bright="-34000" contrast="54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8258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H:\фон для презентации\znak10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1608" y="4985792"/>
            <a:ext cx="1253331" cy="175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872848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0545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1691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624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9D6A2-9946-4814-81F6-0ADB9688BE19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AE03F-714A-48FE-97D5-28E170ECAB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926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3740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 descr="H:\фон для презентации\zastavka3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5445224"/>
            <a:ext cx="2082143" cy="1317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100289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1740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8054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8079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4433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4287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 bright="-34000" contrast="54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4099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H:\фон для презентации\znak10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1608" y="4985792"/>
            <a:ext cx="1253331" cy="175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99806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799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AF945-92FB-420E-8269-F3399F8C6016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326D3-6C4B-4D15-8F36-A6F396CAC7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2090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98985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9193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8128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 descr="H:\фон для презентации\zastavka3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5445224"/>
            <a:ext cx="2082143" cy="1317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18963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96288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7966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9594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89208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91402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 bright="-34000" contrast="54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006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128A0-50FE-49A5-8F54-C50A5DB1E8C7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6ADED-E914-4D9D-9CA8-C658AD4EC4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46651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H:\фон для презентации\znak10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1608" y="4985792"/>
            <a:ext cx="1253331" cy="175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8493105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23392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55398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17364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03343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 descr="H:\фон для презентации\zastavka3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5445224"/>
            <a:ext cx="2082143" cy="1317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5618555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67987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96959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66641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230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0FFC0-30F2-4ACF-8FEC-A3A56243B1BE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AFD3B-14F6-494B-B0E3-34C28BB0D0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70376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10036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 bright="-34000" contrast="54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45833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H:\фон для презентации\znak10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1608" y="4985792"/>
            <a:ext cx="1253331" cy="175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946721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35263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42441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68649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9092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 descr="H:\фон для презентации\zastavka3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5445224"/>
            <a:ext cx="2082143" cy="1317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8477705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3006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508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FD82B-F328-4E8B-A8FE-6B7DDDD9A851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55867-961A-45F1-B2AC-C53EA0D88F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19775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95114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96035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56451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 bright="-34000" contrast="54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5815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H:\фон для презентации\znak10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1608" y="4985792"/>
            <a:ext cx="1253331" cy="175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5164260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7902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23990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49657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49318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 descr="H:\фон для презентации\zastavka3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5445224"/>
            <a:ext cx="2082143" cy="1317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1929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EDF52-9E96-4383-8D6A-A38F20C21FC8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6E871-8EFB-42E5-9342-5EAC097AF7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03226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66532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27148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7839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32281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47161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 bright="-34000" contrast="54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5423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H:\фон для презентации\znak10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1608" y="4985792"/>
            <a:ext cx="1253331" cy="175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669339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87176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26551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872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D1867-121F-4059-A4AB-CD9E6BF4FF3B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2AD00-5FC5-421D-9EB6-33A31542E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80829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75712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 descr="H:\фон для презентации\zastavka3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5445224"/>
            <a:ext cx="2082143" cy="1317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6400398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05766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18929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67768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50074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65624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 bright="-34000" contrast="54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15385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H:\фон для презентации\znak10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1608" y="4985792"/>
            <a:ext cx="1253331" cy="1755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7868324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021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image" Target="../media/image9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image" Target="../media/image9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image" Target="../media/image9.jpe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Relationship Id="rId14" Type="http://schemas.openxmlformats.org/officeDocument/2006/relationships/image" Target="../media/image9.jpe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Relationship Id="rId14" Type="http://schemas.openxmlformats.org/officeDocument/2006/relationships/image" Target="../media/image9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9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9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9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9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9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image" Target="../media/image9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12" y="260647"/>
            <a:ext cx="32861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11" y="764704"/>
            <a:ext cx="32861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1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10" y="1244625"/>
            <a:ext cx="32861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Куб 11"/>
          <p:cNvSpPr/>
          <p:nvPr userDrawn="1"/>
        </p:nvSpPr>
        <p:spPr>
          <a:xfrm>
            <a:off x="8735766" y="5301208"/>
            <a:ext cx="300730" cy="360040"/>
          </a:xfrm>
          <a:prstGeom prst="cube">
            <a:avLst/>
          </a:prstGeom>
          <a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5765" y="5794139"/>
            <a:ext cx="300731" cy="371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194" y="6309320"/>
            <a:ext cx="337302" cy="362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Рамка 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204"/>
            </a:avLst>
          </a:prstGeom>
          <a:blipFill>
            <a:blip r:embed="rId18"/>
            <a:stretch>
              <a:fillRect/>
            </a:stretch>
          </a:blipFill>
          <a:ln w="19050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71620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9039BE-E56C-477E-837E-A83752343578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CA0A7B-A541-4AB6-A0E5-32F92CCE60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34" name="Заголовок 1"/>
          <p:cNvSpPr>
            <a:spLocks noGrp="1"/>
          </p:cNvSpPr>
          <p:nvPr>
            <p:ph type="title"/>
          </p:nvPr>
        </p:nvSpPr>
        <p:spPr bwMode="auto">
          <a:xfrm>
            <a:off x="471190" y="298474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723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 contrast="20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дом\Desktop\Безымянный3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63280" y="116632"/>
            <a:ext cx="1880720" cy="982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20.04.2020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3" descr="H:\фон для презентации\672396206771aa40d0aa303c272587f6497b3dde84_b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7504" y="5373216"/>
            <a:ext cx="1872208" cy="1404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477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 contrast="20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дом\Desktop\Безымянный3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63280" y="116632"/>
            <a:ext cx="1880720" cy="982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20.04.2020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3" descr="H:\фон для презентации\672396206771aa40d0aa303c272587f6497b3dde84_b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7504" y="5373216"/>
            <a:ext cx="1872208" cy="1404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7607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 contrast="20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дом\Desktop\Безымянный3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63280" y="116632"/>
            <a:ext cx="1880720" cy="982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20.04.2020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3" descr="H:\фон для презентации\672396206771aa40d0aa303c272587f6497b3dde84_b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7504" y="5373216"/>
            <a:ext cx="1872208" cy="1404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13897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 contrast="20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дом\Desktop\Безымянный3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63280" y="116632"/>
            <a:ext cx="1880720" cy="982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20.04.2020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3" descr="H:\фон для презентации\672396206771aa40d0aa303c272587f6497b3dde84_b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7504" y="5373216"/>
            <a:ext cx="1872208" cy="1404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5030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  <p:sldLayoutId id="214748385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 contrast="20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дом\Desktop\Безымянный3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63280" y="116632"/>
            <a:ext cx="1880720" cy="982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20.04.2020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3" descr="H:\фон для презентации\672396206771aa40d0aa303c272587f6497b3dde84_b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7504" y="5373216"/>
            <a:ext cx="1872208" cy="1404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95833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 contrast="20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дом\Desktop\Безымянный3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63280" y="116632"/>
            <a:ext cx="1880720" cy="982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20.04.2020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3" descr="H:\фон для презентации\672396206771aa40d0aa303c272587f6497b3dde84_b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7504" y="5373216"/>
            <a:ext cx="1872208" cy="1404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34488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 contrast="20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дом\Desktop\Безымянный3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63280" y="116632"/>
            <a:ext cx="1880720" cy="982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20.04.2020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3" descr="H:\фон для презентации\672396206771aa40d0aa303c272587f6497b3dde84_b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7504" y="5373216"/>
            <a:ext cx="1872208" cy="1404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49465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 contrast="20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дом\Desktop\Безымянный3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63280" y="116632"/>
            <a:ext cx="1880720" cy="982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20.04.2020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3" descr="H:\фон для презентации\672396206771aa40d0aa303c272587f6497b3dde84_b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7504" y="5373216"/>
            <a:ext cx="1872208" cy="1404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91276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 contrast="20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дом\Desktop\Безымянный3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63280" y="116632"/>
            <a:ext cx="1880720" cy="982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20.04.2020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3" descr="H:\фон для презентации\672396206771aa40d0aa303c272587f6497b3dde84_b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7504" y="5373216"/>
            <a:ext cx="1872208" cy="1404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65220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 contrast="20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дом\Desktop\Безымянный3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63280" y="116632"/>
            <a:ext cx="1880720" cy="982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20.04.2020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3" descr="H:\фон для презентации\672396206771aa40d0aa303c272587f6497b3dde84_b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7504" y="5373216"/>
            <a:ext cx="1872208" cy="1404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65703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 contrast="20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дом\Desktop\Безымянный3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63280" y="116632"/>
            <a:ext cx="1880720" cy="982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20.04.2020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3" descr="H:\фон для презентации\672396206771aa40d0aa303c272587f6497b3dde84_b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7504" y="5373216"/>
            <a:ext cx="1872208" cy="1404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6414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 contrast="20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дом\Desktop\Безымянный3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63280" y="116632"/>
            <a:ext cx="1880720" cy="982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20.04.2020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3" descr="H:\фон для презентации\672396206771aa40d0aa303c272587f6497b3dde84_b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7504" y="5373216"/>
            <a:ext cx="1872208" cy="1404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3446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 contrast="20000"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дом\Desktop\Безымянный3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63280" y="116632"/>
            <a:ext cx="1880720" cy="982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20.04.2020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3" descr="H:\фон для презентации\672396206771aa40d0aa303c272587f6497b3dde84_b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7504" y="5373216"/>
            <a:ext cx="1872208" cy="1404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91511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43.wmf"/><Relationship Id="rId4" Type="http://schemas.openxmlformats.org/officeDocument/2006/relationships/image" Target="../media/image41.wmf"/><Relationship Id="rId9" Type="http://schemas.openxmlformats.org/officeDocument/2006/relationships/oleObject" Target="../embeddings/oleObject2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6.png"/><Relationship Id="rId4" Type="http://schemas.openxmlformats.org/officeDocument/2006/relationships/image" Target="../media/image44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41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47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21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7" Type="http://schemas.openxmlformats.org/officeDocument/2006/relationships/image" Target="../media/image52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4.bin"/><Relationship Id="rId5" Type="http://schemas.openxmlformats.org/officeDocument/2006/relationships/image" Target="../media/image53.png"/><Relationship Id="rId4" Type="http://schemas.openxmlformats.org/officeDocument/2006/relationships/image" Target="../media/image51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5.wmf"/><Relationship Id="rId5" Type="http://schemas.openxmlformats.org/officeDocument/2006/relationships/oleObject" Target="../embeddings/oleObject36.bin"/><Relationship Id="rId4" Type="http://schemas.openxmlformats.org/officeDocument/2006/relationships/image" Target="../media/image54.wmf"/><Relationship Id="rId9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7" Type="http://schemas.openxmlformats.org/officeDocument/2006/relationships/image" Target="../media/image60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9.wmf"/><Relationship Id="rId5" Type="http://schemas.openxmlformats.org/officeDocument/2006/relationships/oleObject" Target="../embeddings/oleObject39.bin"/><Relationship Id="rId4" Type="http://schemas.openxmlformats.org/officeDocument/2006/relationships/image" Target="../media/image58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3" Type="http://schemas.openxmlformats.org/officeDocument/2006/relationships/oleObject" Target="../embeddings/oleObject40.bin"/><Relationship Id="rId7" Type="http://schemas.openxmlformats.org/officeDocument/2006/relationships/image" Target="../media/image65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2.wmf"/><Relationship Id="rId11" Type="http://schemas.openxmlformats.org/officeDocument/2006/relationships/image" Target="../media/image64.wmf"/><Relationship Id="rId5" Type="http://schemas.openxmlformats.org/officeDocument/2006/relationships/oleObject" Target="../embeddings/oleObject41.bin"/><Relationship Id="rId10" Type="http://schemas.openxmlformats.org/officeDocument/2006/relationships/oleObject" Target="../embeddings/oleObject43.bin"/><Relationship Id="rId4" Type="http://schemas.openxmlformats.org/officeDocument/2006/relationships/image" Target="../media/image61.wmf"/><Relationship Id="rId9" Type="http://schemas.openxmlformats.org/officeDocument/2006/relationships/image" Target="../media/image6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gi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1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1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image" Target="../media/image29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wmf"/><Relationship Id="rId11" Type="http://schemas.openxmlformats.org/officeDocument/2006/relationships/image" Target="../media/image28.wmf"/><Relationship Id="rId5" Type="http://schemas.openxmlformats.org/officeDocument/2006/relationships/oleObject" Target="../embeddings/oleObject5.bin"/><Relationship Id="rId10" Type="http://schemas.openxmlformats.org/officeDocument/2006/relationships/oleObject" Target="../embeddings/oleObject8.bin"/><Relationship Id="rId4" Type="http://schemas.openxmlformats.org/officeDocument/2006/relationships/image" Target="../media/image25.wmf"/><Relationship Id="rId9" Type="http://schemas.openxmlformats.org/officeDocument/2006/relationships/oleObject" Target="../embeddings/oleObject7.bin"/><Relationship Id="rId1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oleObject" Target="../embeddings/oleObject15.bin"/><Relationship Id="rId18" Type="http://schemas.openxmlformats.org/officeDocument/2006/relationships/image" Target="../media/image38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35.wmf"/><Relationship Id="rId17" Type="http://schemas.openxmlformats.org/officeDocument/2006/relationships/oleObject" Target="../embeddings/oleObject17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37.wmf"/><Relationship Id="rId20" Type="http://schemas.openxmlformats.org/officeDocument/2006/relationships/image" Target="../media/image39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5" Type="http://schemas.openxmlformats.org/officeDocument/2006/relationships/oleObject" Target="../embeddings/oleObject16.bin"/><Relationship Id="rId10" Type="http://schemas.openxmlformats.org/officeDocument/2006/relationships/image" Target="../media/image34.wmf"/><Relationship Id="rId19" Type="http://schemas.openxmlformats.org/officeDocument/2006/relationships/oleObject" Target="../embeddings/oleObject18.bin"/><Relationship Id="rId4" Type="http://schemas.openxmlformats.org/officeDocument/2006/relationships/image" Target="../media/image31.w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3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6.png"/><Relationship Id="rId4" Type="http://schemas.openxmlformats.org/officeDocument/2006/relationships/image" Target="../media/image4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46331" y="1700808"/>
            <a:ext cx="604867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4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Основные </a:t>
            </a:r>
            <a:r>
              <a:rPr lang="ru-RU" sz="4400" b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понятия 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4400" b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теории вероятности и 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4400" b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математической </a:t>
            </a:r>
            <a:r>
              <a:rPr lang="ru-RU" sz="4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статистики</a:t>
            </a:r>
            <a:endParaRPr lang="ru-RU" sz="44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7870" name="Rectangle 14"/>
          <p:cNvSpPr>
            <a:spLocks noChangeArrowheads="1"/>
          </p:cNvSpPr>
          <p:nvPr/>
        </p:nvSpPr>
        <p:spPr bwMode="auto">
          <a:xfrm>
            <a:off x="170205" y="2492896"/>
            <a:ext cx="8893175" cy="9366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Упорядоченное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m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-элементное подмножество множества из 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n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           </a:t>
            </a:r>
            <a:endParaRPr lang="en-US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defRPr/>
            </a:pPr>
            <a:endParaRPr lang="ru-RU" sz="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элементов называется</a:t>
            </a:r>
            <a: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размещением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из 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n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элементов по 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m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     </a:t>
            </a:r>
            <a:endParaRPr lang="ru-RU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657858" name="Rectangle 2"/>
          <p:cNvSpPr>
            <a:spLocks noChangeArrowheads="1"/>
          </p:cNvSpPr>
          <p:nvPr/>
        </p:nvSpPr>
        <p:spPr bwMode="blackWhite">
          <a:xfrm>
            <a:off x="0" y="115888"/>
            <a:ext cx="9144000" cy="576262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CC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2400" b="1">
              <a:solidFill>
                <a:srgbClr val="330033"/>
              </a:solidFill>
              <a:latin typeface="Arial Narrow" pitchFamily="34" charset="0"/>
            </a:endParaRPr>
          </a:p>
        </p:txBody>
      </p:sp>
      <p:sp>
        <p:nvSpPr>
          <p:cNvPr id="1657859" name="Rectangle 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РАЗМЕЩЕНИЯ</a:t>
            </a:r>
          </a:p>
        </p:txBody>
      </p:sp>
      <p:graphicFrame>
        <p:nvGraphicFramePr>
          <p:cNvPr id="8194" name="Object 24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5375607"/>
              </p:ext>
            </p:extLst>
          </p:nvPr>
        </p:nvGraphicFramePr>
        <p:xfrm>
          <a:off x="8069263" y="2636912"/>
          <a:ext cx="4953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5" name="Формула" r:id="rId3" imgW="495000" imgH="203040" progId="Equation.3">
                  <p:embed/>
                </p:oleObj>
              </mc:Choice>
              <mc:Fallback>
                <p:oleObj name="Формула" r:id="rId3" imgW="4950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69263" y="2636912"/>
                        <a:ext cx="495300" cy="20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57860" name="Rectangle 4"/>
          <p:cNvSpPr>
            <a:spLocks noChangeArrowheads="1"/>
          </p:cNvSpPr>
          <p:nvPr/>
        </p:nvSpPr>
        <p:spPr bwMode="auto">
          <a:xfrm>
            <a:off x="0" y="3284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57864" name="Line 8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57868" name="Rectangle 12"/>
          <p:cNvSpPr>
            <a:spLocks noChangeArrowheads="1"/>
          </p:cNvSpPr>
          <p:nvPr/>
        </p:nvSpPr>
        <p:spPr bwMode="auto">
          <a:xfrm>
            <a:off x="1404938" y="981075"/>
            <a:ext cx="7559675" cy="12239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Как из множества, состоящего из 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n 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элементов, выбрать </a:t>
            </a:r>
          </a:p>
          <a:p>
            <a:pPr algn="just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упорядоченное подмножество из 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m 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элементов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?</a:t>
            </a:r>
          </a:p>
          <a:p>
            <a:pPr algn="just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Например, как рассадить за праздничный стол 12 гостей, если</a:t>
            </a:r>
          </a:p>
          <a:p>
            <a:pPr algn="just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всего 15 мест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?</a:t>
            </a:r>
            <a:endParaRPr lang="ru-RU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657869" name="Rectangle 13"/>
          <p:cNvSpPr>
            <a:spLocks noChangeArrowheads="1"/>
          </p:cNvSpPr>
          <p:nvPr/>
        </p:nvSpPr>
        <p:spPr bwMode="auto">
          <a:xfrm>
            <a:off x="95812" y="1341438"/>
            <a:ext cx="11641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Задача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: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graphicFrame>
        <p:nvGraphicFramePr>
          <p:cNvPr id="8195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7351854"/>
              </p:ext>
            </p:extLst>
          </p:nvPr>
        </p:nvGraphicFramePr>
        <p:xfrm>
          <a:off x="8316913" y="2815784"/>
          <a:ext cx="614363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6" name="Формула" r:id="rId5" imgW="228600" imgH="241200" progId="Equation.3">
                  <p:embed/>
                </p:oleObj>
              </mc:Choice>
              <mc:Fallback>
                <p:oleObj name="Формула" r:id="rId5" imgW="228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6913" y="2815784"/>
                        <a:ext cx="614363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6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9255603"/>
              </p:ext>
            </p:extLst>
          </p:nvPr>
        </p:nvGraphicFramePr>
        <p:xfrm>
          <a:off x="1907704" y="3608388"/>
          <a:ext cx="614363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7" name="Формула" r:id="rId7" imgW="228600" imgH="241200" progId="Equation.3">
                  <p:embed/>
                </p:oleObj>
              </mc:Choice>
              <mc:Fallback>
                <p:oleObj name="Формула" r:id="rId7" imgW="228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3608388"/>
                        <a:ext cx="614363" cy="649287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FFFF0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57888" name="Rectangle 32"/>
          <p:cNvSpPr>
            <a:spLocks noChangeArrowheads="1"/>
          </p:cNvSpPr>
          <p:nvPr/>
        </p:nvSpPr>
        <p:spPr bwMode="auto">
          <a:xfrm>
            <a:off x="2686050" y="3789040"/>
            <a:ext cx="5089525" cy="396875"/>
          </a:xfrm>
          <a:prstGeom prst="rect">
            <a:avLst/>
          </a:prstGeom>
          <a:noFill/>
          <a:ln w="9525" algn="ctr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- число размещений из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n </a:t>
            </a: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элементов по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m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657889" name="Rectangle 33"/>
          <p:cNvSpPr>
            <a:spLocks noChangeArrowheads="1"/>
          </p:cNvSpPr>
          <p:nvPr/>
        </p:nvSpPr>
        <p:spPr bwMode="auto">
          <a:xfrm>
            <a:off x="142875" y="4941888"/>
            <a:ext cx="8893175" cy="6477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m 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различных предметов по 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n 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местам можно расставить           способами</a:t>
            </a:r>
          </a:p>
        </p:txBody>
      </p:sp>
      <p:sp>
        <p:nvSpPr>
          <p:cNvPr id="1657890" name="Rectangle 34"/>
          <p:cNvSpPr>
            <a:spLocks noChangeArrowheads="1"/>
          </p:cNvSpPr>
          <p:nvPr/>
        </p:nvSpPr>
        <p:spPr bwMode="auto">
          <a:xfrm>
            <a:off x="3817825" y="5661025"/>
            <a:ext cx="1303562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Решение</a:t>
            </a:r>
          </a:p>
        </p:txBody>
      </p:sp>
      <p:sp>
        <p:nvSpPr>
          <p:cNvPr id="1657891" name="Rectangle 35"/>
          <p:cNvSpPr>
            <a:spLocks noChangeArrowheads="1"/>
          </p:cNvSpPr>
          <p:nvPr/>
        </p:nvSpPr>
        <p:spPr bwMode="auto">
          <a:xfrm>
            <a:off x="539750" y="4292600"/>
            <a:ext cx="79502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>
                <a:solidFill>
                  <a:srgbClr val="33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Следствие далее представленной теоремы</a:t>
            </a:r>
          </a:p>
        </p:txBody>
      </p:sp>
      <p:graphicFrame>
        <p:nvGraphicFramePr>
          <p:cNvPr id="8197" name="Object 36"/>
          <p:cNvGraphicFramePr>
            <a:graphicFrameLocks noChangeAspect="1"/>
          </p:cNvGraphicFramePr>
          <p:nvPr/>
        </p:nvGraphicFramePr>
        <p:xfrm>
          <a:off x="6981825" y="4941888"/>
          <a:ext cx="614363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8" name="Формула" r:id="rId8" imgW="228600" imgH="241200" progId="Equation.3">
                  <p:embed/>
                </p:oleObj>
              </mc:Choice>
              <mc:Fallback>
                <p:oleObj name="Формула" r:id="rId8" imgW="228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1825" y="4941888"/>
                        <a:ext cx="614363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57893" name="Rectangle 37"/>
          <p:cNvSpPr>
            <a:spLocks noChangeArrowheads="1"/>
          </p:cNvSpPr>
          <p:nvPr/>
        </p:nvSpPr>
        <p:spPr bwMode="auto">
          <a:xfrm>
            <a:off x="395288" y="6061136"/>
            <a:ext cx="8094662" cy="4001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Число приглашенных гостей можно рассадить              способами</a:t>
            </a:r>
          </a:p>
        </p:txBody>
      </p:sp>
      <p:graphicFrame>
        <p:nvGraphicFramePr>
          <p:cNvPr id="8198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1629853"/>
              </p:ext>
            </p:extLst>
          </p:nvPr>
        </p:nvGraphicFramePr>
        <p:xfrm>
          <a:off x="6228184" y="5936547"/>
          <a:ext cx="649288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9" name="Формула" r:id="rId9" imgW="241200" imgH="241200" progId="Equation.3">
                  <p:embed/>
                </p:oleObj>
              </mc:Choice>
              <mc:Fallback>
                <p:oleObj name="Формула" r:id="rId9" imgW="2412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5936547"/>
                        <a:ext cx="649288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866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945" name="Rectangle 17"/>
          <p:cNvSpPr>
            <a:spLocks noChangeArrowheads="1"/>
          </p:cNvSpPr>
          <p:nvPr/>
        </p:nvSpPr>
        <p:spPr bwMode="auto">
          <a:xfrm>
            <a:off x="395288" y="1412875"/>
            <a:ext cx="8569325" cy="1584325"/>
          </a:xfrm>
          <a:prstGeom prst="rect">
            <a:avLst/>
          </a:prstGeom>
          <a:gradFill rotWithShape="1">
            <a:gsLst>
              <a:gs pos="0">
                <a:srgbClr val="FFFFCC">
                  <a:gamma/>
                  <a:shade val="46275"/>
                  <a:invGamma/>
                </a:srgbClr>
              </a:gs>
              <a:gs pos="5000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lin ang="2700000" scaled="1"/>
          </a:gradFill>
          <a:ln w="9525" algn="ctr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60931" name="Rectangle 3"/>
          <p:cNvSpPr>
            <a:spLocks noChangeArrowheads="1"/>
          </p:cNvSpPr>
          <p:nvPr/>
        </p:nvSpPr>
        <p:spPr bwMode="blackWhite">
          <a:xfrm>
            <a:off x="0" y="115888"/>
            <a:ext cx="9144000" cy="576262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CC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2400" b="1">
              <a:solidFill>
                <a:srgbClr val="330033"/>
              </a:solidFill>
              <a:latin typeface="Arial Narrow" pitchFamily="34" charset="0"/>
            </a:endParaRPr>
          </a:p>
        </p:txBody>
      </p:sp>
      <p:sp>
        <p:nvSpPr>
          <p:cNvPr id="1660932" name="Rectangle 4"/>
          <p:cNvSpPr>
            <a:spLocks noGrp="1" noChangeArrowheads="1"/>
          </p:cNvSpPr>
          <p:nvPr>
            <p:ph type="title"/>
          </p:nvPr>
        </p:nvSpPr>
        <p:spPr>
          <a:xfrm>
            <a:off x="529724" y="-167481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РАЗМЕЩЕНИЯ</a:t>
            </a:r>
          </a:p>
        </p:txBody>
      </p:sp>
      <p:graphicFrame>
        <p:nvGraphicFramePr>
          <p:cNvPr id="9218" name="Object 15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78860688"/>
              </p:ext>
            </p:extLst>
          </p:nvPr>
        </p:nvGraphicFramePr>
        <p:xfrm>
          <a:off x="3455987" y="1960563"/>
          <a:ext cx="2232025" cy="1036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Формула" r:id="rId3" imgW="901440" imgH="419040" progId="Equation.3">
                  <p:embed/>
                </p:oleObj>
              </mc:Choice>
              <mc:Fallback>
                <p:oleObj name="Формула" r:id="rId3" imgW="90144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5987" y="1960563"/>
                        <a:ext cx="2232025" cy="1036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60935" name="Rectangle 7"/>
          <p:cNvSpPr>
            <a:spLocks noChangeArrowheads="1"/>
          </p:cNvSpPr>
          <p:nvPr/>
        </p:nvSpPr>
        <p:spPr bwMode="auto">
          <a:xfrm>
            <a:off x="-396875" y="2924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60936" name="Rectangle 8"/>
          <p:cNvSpPr>
            <a:spLocks noChangeArrowheads="1"/>
          </p:cNvSpPr>
          <p:nvPr/>
        </p:nvSpPr>
        <p:spPr bwMode="auto">
          <a:xfrm>
            <a:off x="0" y="299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60937" name="Line 9"/>
          <p:cNvSpPr>
            <a:spLocks noChangeShapeType="1"/>
          </p:cNvSpPr>
          <p:nvPr/>
        </p:nvSpPr>
        <p:spPr bwMode="auto">
          <a:xfrm>
            <a:off x="15081" y="758826"/>
            <a:ext cx="9144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60942" name="Rectangle 14"/>
          <p:cNvSpPr>
            <a:spLocks noChangeArrowheads="1"/>
          </p:cNvSpPr>
          <p:nvPr/>
        </p:nvSpPr>
        <p:spPr bwMode="auto">
          <a:xfrm>
            <a:off x="395288" y="1557338"/>
            <a:ext cx="84931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Число размещений множества из </a:t>
            </a: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n </a:t>
            </a: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элементов по </a:t>
            </a: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m </a:t>
            </a: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равно</a:t>
            </a:r>
          </a:p>
        </p:txBody>
      </p:sp>
      <p:pic>
        <p:nvPicPr>
          <p:cNvPr id="10" name="Picture 2" descr="H:\Методические и тематические доклады\темат доклад 2016-2017\8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078269"/>
            <a:ext cx="2808312" cy="1799665"/>
          </a:xfrm>
          <a:prstGeom prst="rect">
            <a:avLst/>
          </a:prstGeom>
          <a:noFill/>
        </p:spPr>
      </p:pic>
      <p:pic>
        <p:nvPicPr>
          <p:cNvPr id="11" name="Picture 2" descr="H:\Методические и тематические доклады\темат доклад 2016-2017\8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70873" y="3232459"/>
            <a:ext cx="2530631" cy="1621717"/>
          </a:xfrm>
          <a:prstGeom prst="rect">
            <a:avLst/>
          </a:prstGeom>
          <a:noFill/>
        </p:spPr>
      </p:pic>
      <p:pic>
        <p:nvPicPr>
          <p:cNvPr id="12" name="Picture 2" descr="H:\Методические и тематические доклады\темат доклад 2016-2017\8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70873" y="5065944"/>
            <a:ext cx="2424523" cy="1553719"/>
          </a:xfrm>
          <a:prstGeom prst="rect">
            <a:avLst/>
          </a:prstGeom>
          <a:noFill/>
        </p:spPr>
      </p:pic>
      <p:pic>
        <p:nvPicPr>
          <p:cNvPr id="13" name="Picture 2" descr="H:\Методические и тематические доклады\темат доклад 2016-2017\8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9360" y="5017247"/>
            <a:ext cx="2500512" cy="1602416"/>
          </a:xfrm>
          <a:prstGeom prst="rect">
            <a:avLst/>
          </a:prstGeom>
          <a:noFill/>
        </p:spPr>
      </p:pic>
      <p:pic>
        <p:nvPicPr>
          <p:cNvPr id="14" name="Picture 2" descr="H:\Методические и тематические доклады\темат доклад 2016-2017\8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3232459"/>
            <a:ext cx="1992183" cy="1276661"/>
          </a:xfrm>
          <a:prstGeom prst="rect">
            <a:avLst/>
          </a:prstGeom>
          <a:noFill/>
        </p:spPr>
      </p:pic>
      <p:pic>
        <p:nvPicPr>
          <p:cNvPr id="15" name="Picture 2" descr="H:\Методические и тематические доклады\темат доклад 2016-2017\8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7197" y="5230736"/>
            <a:ext cx="1910220" cy="1224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9611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1170" name="Rectangle 2"/>
          <p:cNvSpPr>
            <a:spLocks noChangeArrowheads="1"/>
          </p:cNvSpPr>
          <p:nvPr/>
        </p:nvSpPr>
        <p:spPr bwMode="auto">
          <a:xfrm>
            <a:off x="107950" y="3213100"/>
            <a:ext cx="8893175" cy="9366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Произвольное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m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-элементное подмножество множества из 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n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           </a:t>
            </a:r>
            <a:endParaRPr lang="en-US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defRPr/>
            </a:pPr>
            <a:endParaRPr lang="ru-RU" sz="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элементов называется</a:t>
            </a:r>
            <a: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сочетанием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из 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n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элементов по 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m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     </a:t>
            </a:r>
            <a:endParaRPr lang="ru-RU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671171" name="Rectangle 3"/>
          <p:cNvSpPr>
            <a:spLocks noChangeArrowheads="1"/>
          </p:cNvSpPr>
          <p:nvPr/>
        </p:nvSpPr>
        <p:spPr bwMode="blackWhite">
          <a:xfrm>
            <a:off x="0" y="115888"/>
            <a:ext cx="9144000" cy="576262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CC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2400" b="1">
              <a:solidFill>
                <a:srgbClr val="330033"/>
              </a:solidFill>
              <a:latin typeface="Arial Narrow" pitchFamily="34" charset="0"/>
            </a:endParaRPr>
          </a:p>
        </p:txBody>
      </p:sp>
      <p:sp>
        <p:nvSpPr>
          <p:cNvPr id="1671172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СОЧЕТАНИЯ</a:t>
            </a:r>
          </a:p>
        </p:txBody>
      </p:sp>
      <p:graphicFrame>
        <p:nvGraphicFramePr>
          <p:cNvPr id="10242" name="Object 6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652566061"/>
              </p:ext>
            </p:extLst>
          </p:nvPr>
        </p:nvGraphicFramePr>
        <p:xfrm>
          <a:off x="8137525" y="3432008"/>
          <a:ext cx="4953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0" name="Формула" r:id="rId3" imgW="495000" imgH="203040" progId="Equation.3">
                  <p:embed/>
                </p:oleObj>
              </mc:Choice>
              <mc:Fallback>
                <p:oleObj name="Формула" r:id="rId3" imgW="4950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37525" y="3432008"/>
                        <a:ext cx="495300" cy="20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71176" name="Rectangle 8"/>
          <p:cNvSpPr>
            <a:spLocks noChangeArrowheads="1"/>
          </p:cNvSpPr>
          <p:nvPr/>
        </p:nvSpPr>
        <p:spPr bwMode="auto">
          <a:xfrm>
            <a:off x="-34925" y="3355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71177" name="Line 9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71178" name="Rectangle 10"/>
          <p:cNvSpPr>
            <a:spLocks noChangeArrowheads="1"/>
          </p:cNvSpPr>
          <p:nvPr/>
        </p:nvSpPr>
        <p:spPr bwMode="auto">
          <a:xfrm>
            <a:off x="1331913" y="981075"/>
            <a:ext cx="7632700" cy="16557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Как из множества, состоящего из 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n 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элементов, выбрать </a:t>
            </a:r>
          </a:p>
          <a:p>
            <a:pPr algn="just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неупорядоченное подмножество из 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m 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элементов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?</a:t>
            </a:r>
          </a:p>
          <a:p>
            <a:pPr algn="just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Например, в студенческой группе из 25 человек выбрать 3 для</a:t>
            </a:r>
          </a:p>
          <a:p>
            <a:pPr algn="just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выполнения какой-нибудь общественной работы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?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Порядок </a:t>
            </a:r>
          </a:p>
          <a:p>
            <a:pPr algn="just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выдвижения кандидатур значения не имеет.</a:t>
            </a:r>
          </a:p>
        </p:txBody>
      </p:sp>
      <p:sp>
        <p:nvSpPr>
          <p:cNvPr id="1671179" name="Rectangle 11"/>
          <p:cNvSpPr>
            <a:spLocks noChangeArrowheads="1"/>
          </p:cNvSpPr>
          <p:nvPr/>
        </p:nvSpPr>
        <p:spPr bwMode="auto">
          <a:xfrm>
            <a:off x="86995" y="1341438"/>
            <a:ext cx="118173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Задача</a:t>
            </a:r>
            <a:r>
              <a:rPr lang="en-US" sz="2400" b="1" dirty="0">
                <a:solidFill>
                  <a:srgbClr val="33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:</a:t>
            </a:r>
            <a:endParaRPr lang="ru-RU" sz="2400" b="1" dirty="0">
              <a:solidFill>
                <a:srgbClr val="33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671180" name="Rectangle 12"/>
          <p:cNvSpPr>
            <a:spLocks noChangeArrowheads="1"/>
          </p:cNvSpPr>
          <p:nvPr/>
        </p:nvSpPr>
        <p:spPr bwMode="auto">
          <a:xfrm>
            <a:off x="3788035" y="2636838"/>
            <a:ext cx="1902892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Определение</a:t>
            </a:r>
          </a:p>
        </p:txBody>
      </p:sp>
      <p:graphicFrame>
        <p:nvGraphicFramePr>
          <p:cNvPr id="10243" name="Object 14"/>
          <p:cNvGraphicFramePr>
            <a:graphicFrameLocks noChangeAspect="1"/>
          </p:cNvGraphicFramePr>
          <p:nvPr/>
        </p:nvGraphicFramePr>
        <p:xfrm>
          <a:off x="7777163" y="3571875"/>
          <a:ext cx="614362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1" name="Формула" r:id="rId5" imgW="228600" imgH="241200" progId="Equation.3">
                  <p:embed/>
                </p:oleObj>
              </mc:Choice>
              <mc:Fallback>
                <p:oleObj name="Формула" r:id="rId5" imgW="228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7163" y="3571875"/>
                        <a:ext cx="614362" cy="64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71186" name="Rectangle 18"/>
          <p:cNvSpPr>
            <a:spLocks noChangeArrowheads="1"/>
          </p:cNvSpPr>
          <p:nvPr/>
        </p:nvSpPr>
        <p:spPr bwMode="auto">
          <a:xfrm>
            <a:off x="3978274" y="4421814"/>
            <a:ext cx="15224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Решение</a:t>
            </a:r>
          </a:p>
        </p:txBody>
      </p:sp>
      <p:sp>
        <p:nvSpPr>
          <p:cNvPr id="1671189" name="Rectangle 21"/>
          <p:cNvSpPr>
            <a:spLocks noChangeArrowheads="1"/>
          </p:cNvSpPr>
          <p:nvPr/>
        </p:nvSpPr>
        <p:spPr bwMode="auto">
          <a:xfrm>
            <a:off x="238465" y="4993141"/>
            <a:ext cx="8740775" cy="381000"/>
          </a:xfrm>
          <a:prstGeom prst="rect">
            <a:avLst/>
          </a:prstGeom>
          <a:noFill/>
          <a:ln w="9525" algn="ctr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9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Количество способов выбрать 3 человека из 25 для выполнения поручения</a:t>
            </a:r>
          </a:p>
        </p:txBody>
      </p:sp>
      <p:graphicFrame>
        <p:nvGraphicFramePr>
          <p:cNvPr id="10245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4762138"/>
              </p:ext>
            </p:extLst>
          </p:nvPr>
        </p:nvGraphicFramePr>
        <p:xfrm>
          <a:off x="4132738" y="5589240"/>
          <a:ext cx="649288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2" name="Формула" r:id="rId7" imgW="241200" imgH="241200" progId="Equation.3">
                  <p:embed/>
                </p:oleObj>
              </mc:Choice>
              <mc:Fallback>
                <p:oleObj name="Формула" r:id="rId7" imgW="2412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2738" y="5589240"/>
                        <a:ext cx="649288" cy="649287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FFFF0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429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2194" name="Rectangle 2"/>
          <p:cNvSpPr>
            <a:spLocks noChangeArrowheads="1"/>
          </p:cNvSpPr>
          <p:nvPr/>
        </p:nvSpPr>
        <p:spPr bwMode="auto">
          <a:xfrm>
            <a:off x="359568" y="1451115"/>
            <a:ext cx="8569325" cy="1584325"/>
          </a:xfrm>
          <a:prstGeom prst="rect">
            <a:avLst/>
          </a:prstGeom>
          <a:gradFill rotWithShape="1">
            <a:gsLst>
              <a:gs pos="0">
                <a:srgbClr val="FFFFCC">
                  <a:gamma/>
                  <a:shade val="46275"/>
                  <a:invGamma/>
                </a:srgbClr>
              </a:gs>
              <a:gs pos="5000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lin ang="2700000" scaled="1"/>
          </a:gradFill>
          <a:ln w="9525" algn="ctr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72195" name="Rectangle 3"/>
          <p:cNvSpPr>
            <a:spLocks noChangeArrowheads="1"/>
          </p:cNvSpPr>
          <p:nvPr/>
        </p:nvSpPr>
        <p:spPr bwMode="blackWhite">
          <a:xfrm>
            <a:off x="-22194" y="-172243"/>
            <a:ext cx="9144000" cy="576262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CC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2400" b="1">
              <a:solidFill>
                <a:srgbClr val="330033"/>
              </a:solidFill>
              <a:latin typeface="Arial Narrow" pitchFamily="34" charset="0"/>
            </a:endParaRPr>
          </a:p>
        </p:txBody>
      </p:sp>
      <p:sp>
        <p:nvSpPr>
          <p:cNvPr id="1672196" name="Rectangle 4"/>
          <p:cNvSpPr>
            <a:spLocks noGrp="1" noChangeArrowheads="1"/>
          </p:cNvSpPr>
          <p:nvPr>
            <p:ph type="title"/>
          </p:nvPr>
        </p:nvSpPr>
        <p:spPr>
          <a:xfrm>
            <a:off x="469566" y="-455612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СОЧЕТАНИЯ</a:t>
            </a:r>
          </a:p>
        </p:txBody>
      </p:sp>
      <p:graphicFrame>
        <p:nvGraphicFramePr>
          <p:cNvPr id="11267" name="Object 1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42260379"/>
              </p:ext>
            </p:extLst>
          </p:nvPr>
        </p:nvGraphicFramePr>
        <p:xfrm>
          <a:off x="3707904" y="3284984"/>
          <a:ext cx="2299178" cy="724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" name="Формула" r:id="rId3" imgW="1409400" imgH="444240" progId="Equation.3">
                  <p:embed/>
                </p:oleObj>
              </mc:Choice>
              <mc:Fallback>
                <p:oleObj name="Формула" r:id="rId3" imgW="14094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3284984"/>
                        <a:ext cx="2299178" cy="724966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6" name="Object 5"/>
          <p:cNvGraphicFramePr>
            <a:graphicFrameLocks noGrp="1" noChangeAspect="1"/>
          </p:cNvGraphicFramePr>
          <p:nvPr>
            <p:ph sz="half" idx="2"/>
          </p:nvPr>
        </p:nvGraphicFramePr>
        <p:xfrm>
          <a:off x="3205163" y="1844675"/>
          <a:ext cx="2879725" cy="115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" name="Формула" r:id="rId5" imgW="1041120" imgH="419040" progId="Equation.3">
                  <p:embed/>
                </p:oleObj>
              </mc:Choice>
              <mc:Fallback>
                <p:oleObj name="Формула" r:id="rId5" imgW="10411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5163" y="1844675"/>
                        <a:ext cx="2879725" cy="115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72198" name="Rectangle 6"/>
          <p:cNvSpPr>
            <a:spLocks noChangeArrowheads="1"/>
          </p:cNvSpPr>
          <p:nvPr/>
        </p:nvSpPr>
        <p:spPr bwMode="auto">
          <a:xfrm>
            <a:off x="-396875" y="2924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72199" name="Rectangle 7"/>
          <p:cNvSpPr>
            <a:spLocks noChangeArrowheads="1"/>
          </p:cNvSpPr>
          <p:nvPr/>
        </p:nvSpPr>
        <p:spPr bwMode="auto">
          <a:xfrm>
            <a:off x="0" y="299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72200" name="Line 8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72202" name="Rectangle 10"/>
          <p:cNvSpPr>
            <a:spLocks noChangeArrowheads="1"/>
          </p:cNvSpPr>
          <p:nvPr/>
        </p:nvSpPr>
        <p:spPr bwMode="auto">
          <a:xfrm>
            <a:off x="557213" y="1557338"/>
            <a:ext cx="81740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Число сочетаний множества из </a:t>
            </a: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n </a:t>
            </a: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элементов по </a:t>
            </a: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m </a:t>
            </a: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равно</a:t>
            </a:r>
          </a:p>
        </p:txBody>
      </p:sp>
      <p:pic>
        <p:nvPicPr>
          <p:cNvPr id="11" name="Picture 2" descr="H:\Методические и тематические доклады\темат доклад 2016-2017\89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35696" y="4437112"/>
            <a:ext cx="3168352" cy="20303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3455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0386" name="Rectangle 2"/>
          <p:cNvSpPr>
            <a:spLocks noChangeArrowheads="1"/>
          </p:cNvSpPr>
          <p:nvPr/>
        </p:nvSpPr>
        <p:spPr bwMode="blackWhite">
          <a:xfrm>
            <a:off x="179388" y="0"/>
            <a:ext cx="8785225" cy="69215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CC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2400" b="1">
              <a:solidFill>
                <a:srgbClr val="330033"/>
              </a:solidFill>
              <a:latin typeface="Arial Narrow" pitchFamily="34" charset="0"/>
            </a:endParaRPr>
          </a:p>
        </p:txBody>
      </p:sp>
      <p:sp>
        <p:nvSpPr>
          <p:cNvPr id="1680387" name="Rectangle 3"/>
          <p:cNvSpPr>
            <a:spLocks noChangeArrowheads="1"/>
          </p:cNvSpPr>
          <p:nvPr/>
        </p:nvSpPr>
        <p:spPr bwMode="auto">
          <a:xfrm>
            <a:off x="0" y="3284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80388" name="Rectangle 4"/>
          <p:cNvSpPr>
            <a:spLocks noChangeArrowheads="1"/>
          </p:cNvSpPr>
          <p:nvPr/>
        </p:nvSpPr>
        <p:spPr bwMode="auto">
          <a:xfrm>
            <a:off x="-396875" y="2924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80391" name="Line 7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graphicFrame>
        <p:nvGraphicFramePr>
          <p:cNvPr id="14338" name="Object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80393" name="Rectangle 9"/>
          <p:cNvSpPr>
            <a:spLocks noChangeArrowheads="1"/>
          </p:cNvSpPr>
          <p:nvPr/>
        </p:nvSpPr>
        <p:spPr bwMode="auto">
          <a:xfrm>
            <a:off x="0" y="1484313"/>
            <a:ext cx="9144000" cy="79216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u="sng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Случайным событием (просто событием, исходом)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называется любой факт,</a:t>
            </a:r>
          </a:p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который в результате испытания может произойти 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или не произойти</a:t>
            </a:r>
            <a:endParaRPr lang="ru-RU" sz="2000" dirty="0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680394" name="Rectangle 10"/>
          <p:cNvSpPr>
            <a:spLocks noChangeArrowheads="1"/>
          </p:cNvSpPr>
          <p:nvPr/>
        </p:nvSpPr>
        <p:spPr bwMode="auto">
          <a:xfrm>
            <a:off x="1322200" y="115888"/>
            <a:ext cx="6447213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ОСНОВНЫЕ ПОНЯТИЯ ТЕОРИИ ВЕРОЯТНОСТЕЙ</a:t>
            </a:r>
          </a:p>
        </p:txBody>
      </p:sp>
      <p:sp>
        <p:nvSpPr>
          <p:cNvPr id="1680400" name="Rectangle 16"/>
          <p:cNvSpPr>
            <a:spLocks noChangeArrowheads="1"/>
          </p:cNvSpPr>
          <p:nvPr/>
        </p:nvSpPr>
        <p:spPr bwMode="blackWhite">
          <a:xfrm>
            <a:off x="468313" y="836613"/>
            <a:ext cx="8424862" cy="576262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CC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2400" b="1">
              <a:solidFill>
                <a:srgbClr val="330033"/>
              </a:solidFill>
              <a:latin typeface="Arial Narrow" pitchFamily="34" charset="0"/>
            </a:endParaRPr>
          </a:p>
        </p:txBody>
      </p:sp>
      <p:sp>
        <p:nvSpPr>
          <p:cNvPr id="1680401" name="Rectangle 17"/>
          <p:cNvSpPr>
            <a:spLocks noGrp="1" noChangeArrowheads="1"/>
          </p:cNvSpPr>
          <p:nvPr>
            <p:ph type="title" sz="quarter"/>
          </p:nvPr>
        </p:nvSpPr>
        <p:spPr>
          <a:xfrm>
            <a:off x="0" y="836613"/>
            <a:ext cx="9144000" cy="6223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ПРОСТРАНСТВО ЭЛЕМЕНТАРНЫХ СОБЫТИЙ</a:t>
            </a:r>
          </a:p>
        </p:txBody>
      </p:sp>
      <p:sp>
        <p:nvSpPr>
          <p:cNvPr id="1680402" name="Rectangle 18"/>
          <p:cNvSpPr>
            <a:spLocks noChangeArrowheads="1"/>
          </p:cNvSpPr>
          <p:nvPr/>
        </p:nvSpPr>
        <p:spPr bwMode="auto">
          <a:xfrm>
            <a:off x="179388" y="4005263"/>
            <a:ext cx="8785225" cy="100806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Под </a:t>
            </a:r>
            <a:r>
              <a:rPr lang="ru-RU" sz="2000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испытанием (опытом, экспериментом)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понимается выполнение </a:t>
            </a:r>
          </a:p>
          <a:p>
            <a:pPr algn="ctr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определенного комплекса условий, в которых наблюдается то или иное</a:t>
            </a:r>
          </a:p>
          <a:p>
            <a:pPr algn="ctr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явление, фиксируется тот или иной результат </a:t>
            </a:r>
            <a:endParaRPr lang="ru-RU" sz="2000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680405" name="Rectangle 21"/>
          <p:cNvSpPr>
            <a:spLocks noChangeArrowheads="1"/>
          </p:cNvSpPr>
          <p:nvPr/>
        </p:nvSpPr>
        <p:spPr bwMode="auto">
          <a:xfrm>
            <a:off x="250825" y="2852738"/>
            <a:ext cx="8642350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arenR"/>
              <a:defRPr/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A {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выпало четное число очков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};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</a:t>
            </a:r>
          </a:p>
          <a:p>
            <a:pPr marL="342900" indent="-342900">
              <a:buFontTx/>
              <a:buAutoNum type="arabicParenR"/>
              <a:defRPr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С</a:t>
            </a:r>
            <a:r>
              <a:rPr lang="ru-RU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{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выпало более 4 очков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}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  <a:endParaRPr lang="ru-RU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 marL="342900" indent="-342900">
              <a:buFontTx/>
              <a:buAutoNum type="arabicParenR"/>
              <a:defRPr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B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{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выпало число очков, кратное 3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};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</a:t>
            </a:r>
          </a:p>
          <a:p>
            <a:pPr marL="342900" indent="-342900">
              <a:buFontTx/>
              <a:buAutoNum type="arabicParenR"/>
              <a:defRPr/>
            </a:pPr>
            <a:endParaRPr lang="ru-RU" sz="24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80407" name="Rectangle 23"/>
          <p:cNvSpPr>
            <a:spLocks noChangeArrowheads="1"/>
          </p:cNvSpPr>
          <p:nvPr/>
        </p:nvSpPr>
        <p:spPr bwMode="auto">
          <a:xfrm>
            <a:off x="323850" y="5300663"/>
            <a:ext cx="8642350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1)</a:t>
            </a: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бросание игрального кубика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;</a:t>
            </a: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2) c</a:t>
            </a: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дача экзамена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;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>
              <a:defRPr/>
            </a:pP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3) выстрел из винтовки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;</a:t>
            </a: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4) </a:t>
            </a: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химический эксперимент и др.</a:t>
            </a:r>
          </a:p>
        </p:txBody>
      </p:sp>
      <p:sp>
        <p:nvSpPr>
          <p:cNvPr id="1680409" name="Rectangle 25"/>
          <p:cNvSpPr>
            <a:spLocks noChangeArrowheads="1"/>
          </p:cNvSpPr>
          <p:nvPr/>
        </p:nvSpPr>
        <p:spPr bwMode="auto">
          <a:xfrm>
            <a:off x="0" y="2276475"/>
            <a:ext cx="9144000" cy="33655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Случайные события обозначают заглавными буквами латинского алфавита</a:t>
            </a:r>
            <a:r>
              <a:rPr lang="en-US" sz="16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: A, B, C, …</a:t>
            </a:r>
            <a:endParaRPr lang="ru-RU" sz="1600" i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680410" name="Rectangle 26"/>
          <p:cNvSpPr>
            <a:spLocks noChangeArrowheads="1"/>
          </p:cNvSpPr>
          <p:nvPr/>
        </p:nvSpPr>
        <p:spPr bwMode="auto">
          <a:xfrm>
            <a:off x="2367819" y="2588418"/>
            <a:ext cx="216217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ПРИМЕРЫ</a:t>
            </a:r>
          </a:p>
        </p:txBody>
      </p:sp>
      <p:sp>
        <p:nvSpPr>
          <p:cNvPr id="1680411" name="Rectangle 27"/>
          <p:cNvSpPr>
            <a:spLocks noChangeArrowheads="1"/>
          </p:cNvSpPr>
          <p:nvPr/>
        </p:nvSpPr>
        <p:spPr bwMode="auto">
          <a:xfrm>
            <a:off x="278669" y="4941168"/>
            <a:ext cx="208915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ПРИМЕРЫ</a:t>
            </a:r>
          </a:p>
        </p:txBody>
      </p:sp>
    </p:spTree>
    <p:extLst>
      <p:ext uri="{BB962C8B-B14F-4D97-AF65-F5344CB8AC3E}">
        <p14:creationId xmlns:p14="http://schemas.microsoft.com/office/powerpoint/2010/main" val="267568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3458" name="Rectangle 2"/>
          <p:cNvSpPr>
            <a:spLocks noChangeArrowheads="1"/>
          </p:cNvSpPr>
          <p:nvPr/>
        </p:nvSpPr>
        <p:spPr bwMode="auto">
          <a:xfrm>
            <a:off x="0" y="3284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83459" name="Rectangle 3"/>
          <p:cNvSpPr>
            <a:spLocks noChangeArrowheads="1"/>
          </p:cNvSpPr>
          <p:nvPr/>
        </p:nvSpPr>
        <p:spPr bwMode="auto">
          <a:xfrm>
            <a:off x="-396875" y="2924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83460" name="Line 4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graphicFrame>
        <p:nvGraphicFramePr>
          <p:cNvPr id="16386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83463" name="Rectangle 7"/>
          <p:cNvSpPr>
            <a:spLocks noChangeArrowheads="1"/>
          </p:cNvSpPr>
          <p:nvPr/>
        </p:nvSpPr>
        <p:spPr bwMode="blackWhite">
          <a:xfrm>
            <a:off x="468313" y="44450"/>
            <a:ext cx="8424862" cy="576263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CC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2400" b="1">
              <a:solidFill>
                <a:srgbClr val="330033"/>
              </a:solidFill>
              <a:latin typeface="Arial Narrow" pitchFamily="34" charset="0"/>
            </a:endParaRPr>
          </a:p>
        </p:txBody>
      </p:sp>
      <p:sp>
        <p:nvSpPr>
          <p:cNvPr id="1683464" name="Rectangle 8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6921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ТИПЫ СОБЫТИЙ</a:t>
            </a:r>
          </a:p>
        </p:txBody>
      </p:sp>
      <p:pic>
        <p:nvPicPr>
          <p:cNvPr id="16392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125538"/>
            <a:ext cx="8137525" cy="309721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</p:pic>
      <p:sp>
        <p:nvSpPr>
          <p:cNvPr id="1683478" name="Line 22"/>
          <p:cNvSpPr>
            <a:spLocks noChangeShapeType="1"/>
          </p:cNvSpPr>
          <p:nvPr/>
        </p:nvSpPr>
        <p:spPr bwMode="auto">
          <a:xfrm flipH="1">
            <a:off x="3203575" y="836613"/>
            <a:ext cx="4318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83479" name="Line 23"/>
          <p:cNvSpPr>
            <a:spLocks noChangeShapeType="1"/>
          </p:cNvSpPr>
          <p:nvPr/>
        </p:nvSpPr>
        <p:spPr bwMode="auto">
          <a:xfrm>
            <a:off x="4500563" y="83661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83480" name="Line 24"/>
          <p:cNvSpPr>
            <a:spLocks noChangeShapeType="1"/>
          </p:cNvSpPr>
          <p:nvPr/>
        </p:nvSpPr>
        <p:spPr bwMode="auto">
          <a:xfrm>
            <a:off x="5580063" y="836613"/>
            <a:ext cx="360362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16396" name="Picture 2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149725"/>
            <a:ext cx="8137525" cy="25654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171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02" name="Rectangle 2"/>
          <p:cNvSpPr>
            <a:spLocks noChangeArrowheads="1"/>
          </p:cNvSpPr>
          <p:nvPr/>
        </p:nvSpPr>
        <p:spPr bwMode="blackWhite">
          <a:xfrm>
            <a:off x="179388" y="0"/>
            <a:ext cx="8785225" cy="69215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CC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2400" b="1">
              <a:solidFill>
                <a:srgbClr val="330033"/>
              </a:solidFill>
              <a:latin typeface="Arial Narrow" pitchFamily="34" charset="0"/>
            </a:endParaRPr>
          </a:p>
        </p:txBody>
      </p:sp>
      <p:sp>
        <p:nvSpPr>
          <p:cNvPr id="1689603" name="Rectangle 3"/>
          <p:cNvSpPr>
            <a:spLocks noChangeArrowheads="1"/>
          </p:cNvSpPr>
          <p:nvPr/>
        </p:nvSpPr>
        <p:spPr bwMode="auto">
          <a:xfrm>
            <a:off x="0" y="3284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89604" name="Rectangle 4"/>
          <p:cNvSpPr>
            <a:spLocks noChangeArrowheads="1"/>
          </p:cNvSpPr>
          <p:nvPr/>
        </p:nvSpPr>
        <p:spPr bwMode="auto">
          <a:xfrm>
            <a:off x="-396875" y="2924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89605" name="Line 5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89607" name="Rectangle 7"/>
          <p:cNvSpPr>
            <a:spLocks noChangeArrowheads="1"/>
          </p:cNvSpPr>
          <p:nvPr/>
        </p:nvSpPr>
        <p:spPr bwMode="auto">
          <a:xfrm>
            <a:off x="0" y="1557338"/>
            <a:ext cx="9144000" cy="122396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Суммой событий А и </a:t>
            </a:r>
            <a:r>
              <a:rPr lang="en-US" sz="2800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B</a:t>
            </a:r>
            <a:r>
              <a:rPr lang="ru-RU" sz="2800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ru-RU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называется событие</a:t>
            </a:r>
          </a:p>
          <a:p>
            <a:pPr algn="ctr">
              <a:defRPr/>
            </a:pPr>
            <a:endParaRPr lang="ru-RU" sz="4400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689610" name="Rectangle 10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ОПЕРАЦИИ НАД СОБЫТИЯМИ</a:t>
            </a:r>
          </a:p>
        </p:txBody>
      </p:sp>
      <p:sp>
        <p:nvSpPr>
          <p:cNvPr id="19466" name="WordArt 17"/>
          <p:cNvSpPr>
            <a:spLocks noChangeArrowheads="1" noChangeShapeType="1" noTextEdit="1"/>
          </p:cNvSpPr>
          <p:nvPr/>
        </p:nvSpPr>
        <p:spPr bwMode="auto">
          <a:xfrm>
            <a:off x="3419475" y="908050"/>
            <a:ext cx="2562225" cy="523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mtClean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Определение</a:t>
            </a:r>
          </a:p>
        </p:txBody>
      </p:sp>
      <p:graphicFrame>
        <p:nvGraphicFramePr>
          <p:cNvPr id="19458" name="Object 26"/>
          <p:cNvGraphicFramePr>
            <a:graphicFrameLocks noChangeAspect="1"/>
          </p:cNvGraphicFramePr>
          <p:nvPr/>
        </p:nvGraphicFramePr>
        <p:xfrm>
          <a:off x="1692275" y="2101850"/>
          <a:ext cx="6096000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8" name="Формула" r:id="rId3" imgW="2171520" imgH="215640" progId="Equation.3">
                  <p:embed/>
                </p:oleObj>
              </mc:Choice>
              <mc:Fallback>
                <p:oleObj name="Формула" r:id="rId3" imgW="21715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2101850"/>
                        <a:ext cx="6096000" cy="60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467" name="Picture 2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924175"/>
            <a:ext cx="342900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628" name="Rectangle 28"/>
          <p:cNvSpPr>
            <a:spLocks noChangeArrowheads="1"/>
          </p:cNvSpPr>
          <p:nvPr/>
        </p:nvSpPr>
        <p:spPr bwMode="auto">
          <a:xfrm>
            <a:off x="4572000" y="3144838"/>
            <a:ext cx="3095625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>
                <a:solidFill>
                  <a:srgbClr val="33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ОБОЗНАЧЕНИЕ</a:t>
            </a:r>
          </a:p>
        </p:txBody>
      </p:sp>
      <p:sp>
        <p:nvSpPr>
          <p:cNvPr id="1689629" name="Rectangle 29"/>
          <p:cNvSpPr>
            <a:spLocks noChangeArrowheads="1"/>
          </p:cNvSpPr>
          <p:nvPr/>
        </p:nvSpPr>
        <p:spPr bwMode="auto">
          <a:xfrm>
            <a:off x="3851275" y="3721100"/>
            <a:ext cx="28797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defRPr/>
            </a:pPr>
            <a:r>
              <a:rPr lang="ru-RU" sz="3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С=А+</a:t>
            </a:r>
            <a:r>
              <a:rPr lang="en-US" sz="3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B </a:t>
            </a:r>
            <a:r>
              <a:rPr lang="ru-RU" sz="3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или</a:t>
            </a:r>
          </a:p>
        </p:txBody>
      </p:sp>
      <p:graphicFrame>
        <p:nvGraphicFramePr>
          <p:cNvPr id="19459" name="Object 30"/>
          <p:cNvGraphicFramePr>
            <a:graphicFrameLocks noChangeAspect="1"/>
          </p:cNvGraphicFramePr>
          <p:nvPr/>
        </p:nvGraphicFramePr>
        <p:xfrm>
          <a:off x="6659563" y="3794125"/>
          <a:ext cx="2160587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9" name="Формула" r:id="rId6" imgW="672840" imgH="177480" progId="Equation.3">
                  <p:embed/>
                </p:oleObj>
              </mc:Choice>
              <mc:Fallback>
                <p:oleObj name="Формула" r:id="rId6" imgW="6728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3794125"/>
                        <a:ext cx="2160587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89631" name="Rectangle 31"/>
          <p:cNvSpPr>
            <a:spLocks noChangeArrowheads="1"/>
          </p:cNvSpPr>
          <p:nvPr/>
        </p:nvSpPr>
        <p:spPr bwMode="auto">
          <a:xfrm>
            <a:off x="3924300" y="3213100"/>
            <a:ext cx="4968875" cy="1368425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89636" name="Rectangle 36"/>
          <p:cNvSpPr>
            <a:spLocks noChangeArrowheads="1"/>
          </p:cNvSpPr>
          <p:nvPr/>
        </p:nvSpPr>
        <p:spPr bwMode="auto">
          <a:xfrm>
            <a:off x="0" y="5013325"/>
            <a:ext cx="9144000" cy="1373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defRPr/>
            </a:pPr>
            <a:r>
              <a:rPr lang="ru-RU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Событие А+В происходит тогда и только тогда, когда происходит или событие А или событие В или и А и В одновременно</a:t>
            </a:r>
          </a:p>
        </p:txBody>
      </p:sp>
      <p:sp>
        <p:nvSpPr>
          <p:cNvPr id="1689637" name="Rectangle 37"/>
          <p:cNvSpPr>
            <a:spLocks noChangeArrowheads="1"/>
          </p:cNvSpPr>
          <p:nvPr/>
        </p:nvSpPr>
        <p:spPr bwMode="auto">
          <a:xfrm>
            <a:off x="0" y="4941888"/>
            <a:ext cx="9144000" cy="1582737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42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4722" name="Rectangle 2"/>
          <p:cNvSpPr>
            <a:spLocks noChangeArrowheads="1"/>
          </p:cNvSpPr>
          <p:nvPr/>
        </p:nvSpPr>
        <p:spPr bwMode="blackWhite">
          <a:xfrm>
            <a:off x="179388" y="0"/>
            <a:ext cx="8785225" cy="69215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CC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2400" b="1">
              <a:solidFill>
                <a:srgbClr val="330033"/>
              </a:solidFill>
              <a:latin typeface="Arial Narrow" pitchFamily="34" charset="0"/>
            </a:endParaRPr>
          </a:p>
        </p:txBody>
      </p:sp>
      <p:sp>
        <p:nvSpPr>
          <p:cNvPr id="1694723" name="Rectangle 3"/>
          <p:cNvSpPr>
            <a:spLocks noChangeArrowheads="1"/>
          </p:cNvSpPr>
          <p:nvPr/>
        </p:nvSpPr>
        <p:spPr bwMode="auto">
          <a:xfrm>
            <a:off x="0" y="3284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94724" name="Rectangle 4"/>
          <p:cNvSpPr>
            <a:spLocks noChangeArrowheads="1"/>
          </p:cNvSpPr>
          <p:nvPr/>
        </p:nvSpPr>
        <p:spPr bwMode="auto">
          <a:xfrm>
            <a:off x="-396875" y="2924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94725" name="Line 5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94726" name="Rectangle 6"/>
          <p:cNvSpPr>
            <a:spLocks noChangeArrowheads="1"/>
          </p:cNvSpPr>
          <p:nvPr/>
        </p:nvSpPr>
        <p:spPr bwMode="auto">
          <a:xfrm>
            <a:off x="0" y="1557338"/>
            <a:ext cx="9144000" cy="122396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Произведением событий А и </a:t>
            </a:r>
            <a:r>
              <a:rPr lang="en-US" sz="2800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B</a:t>
            </a:r>
            <a:r>
              <a:rPr lang="ru-RU" sz="2800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ru-RU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называется событие</a:t>
            </a:r>
          </a:p>
          <a:p>
            <a:pPr algn="ctr">
              <a:defRPr/>
            </a:pPr>
            <a:endParaRPr lang="ru-RU" sz="4400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694727" name="Rectangle 7"/>
          <p:cNvSpPr>
            <a:spLocks noGrp="1" noChangeArrowheads="1"/>
          </p:cNvSpPr>
          <p:nvPr>
            <p:ph type="title"/>
          </p:nvPr>
        </p:nvSpPr>
        <p:spPr>
          <a:xfrm>
            <a:off x="517525" y="-222751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ОПЕРАЦИИ НАД СОБЫТИЯМИ</a:t>
            </a:r>
          </a:p>
        </p:txBody>
      </p:sp>
      <p:graphicFrame>
        <p:nvGraphicFramePr>
          <p:cNvPr id="20484" name="Object 22"/>
          <p:cNvGraphicFramePr>
            <a:graphicFrameLocks noGrp="1" noChangeAspect="1"/>
          </p:cNvGraphicFramePr>
          <p:nvPr>
            <p:ph sz="half" idx="1"/>
          </p:nvPr>
        </p:nvGraphicFramePr>
        <p:xfrm>
          <a:off x="5508625" y="5949950"/>
          <a:ext cx="1481138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4" name="Формула" r:id="rId3" imgW="583920" imgH="177480" progId="Equation.3">
                  <p:embed/>
                </p:oleObj>
              </mc:Choice>
              <mc:Fallback>
                <p:oleObj name="Формула" r:id="rId3" imgW="5839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25" y="5949950"/>
                        <a:ext cx="1481138" cy="450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1" name="WordArt 8"/>
          <p:cNvSpPr>
            <a:spLocks noChangeArrowheads="1" noChangeShapeType="1" noTextEdit="1"/>
          </p:cNvSpPr>
          <p:nvPr/>
        </p:nvSpPr>
        <p:spPr bwMode="auto">
          <a:xfrm>
            <a:off x="3419475" y="908050"/>
            <a:ext cx="2562225" cy="523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mtClean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Определение</a:t>
            </a:r>
          </a:p>
        </p:txBody>
      </p:sp>
      <p:graphicFrame>
        <p:nvGraphicFramePr>
          <p:cNvPr id="20482" name="Object 9"/>
          <p:cNvGraphicFramePr>
            <a:graphicFrameLocks noChangeAspect="1"/>
          </p:cNvGraphicFramePr>
          <p:nvPr/>
        </p:nvGraphicFramePr>
        <p:xfrm>
          <a:off x="1835150" y="2103438"/>
          <a:ext cx="6338888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5" name="Формула" r:id="rId5" imgW="2019240" imgH="215640" progId="Equation.3">
                  <p:embed/>
                </p:oleObj>
              </mc:Choice>
              <mc:Fallback>
                <p:oleObj name="Формула" r:id="rId5" imgW="20192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2103438"/>
                        <a:ext cx="6338888" cy="677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94731" name="Rectangle 11"/>
          <p:cNvSpPr>
            <a:spLocks noChangeArrowheads="1"/>
          </p:cNvSpPr>
          <p:nvPr/>
        </p:nvSpPr>
        <p:spPr bwMode="auto">
          <a:xfrm>
            <a:off x="4572000" y="3144838"/>
            <a:ext cx="3095625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>
                <a:solidFill>
                  <a:srgbClr val="33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ОБОЗНАЧЕНИЕ</a:t>
            </a:r>
          </a:p>
        </p:txBody>
      </p:sp>
      <p:sp>
        <p:nvSpPr>
          <p:cNvPr id="1694732" name="Rectangle 12"/>
          <p:cNvSpPr>
            <a:spLocks noChangeArrowheads="1"/>
          </p:cNvSpPr>
          <p:nvPr/>
        </p:nvSpPr>
        <p:spPr bwMode="auto">
          <a:xfrm>
            <a:off x="3851275" y="3721100"/>
            <a:ext cx="28797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defRPr/>
            </a:pPr>
            <a:r>
              <a:rPr lang="ru-RU" sz="3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С=А</a:t>
            </a:r>
            <a:r>
              <a:rPr lang="en-US" sz="3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B </a:t>
            </a:r>
            <a:r>
              <a:rPr lang="ru-RU" sz="3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или</a:t>
            </a:r>
          </a:p>
        </p:txBody>
      </p:sp>
      <p:graphicFrame>
        <p:nvGraphicFramePr>
          <p:cNvPr id="20483" name="Object 13"/>
          <p:cNvGraphicFramePr>
            <a:graphicFrameLocks noChangeAspect="1"/>
          </p:cNvGraphicFramePr>
          <p:nvPr/>
        </p:nvGraphicFramePr>
        <p:xfrm>
          <a:off x="6659563" y="3789363"/>
          <a:ext cx="2160587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6" name="Формула" r:id="rId7" imgW="672840" imgH="177480" progId="Equation.3">
                  <p:embed/>
                </p:oleObj>
              </mc:Choice>
              <mc:Fallback>
                <p:oleObj name="Формула" r:id="rId7" imgW="6728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3789363"/>
                        <a:ext cx="2160587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94734" name="Rectangle 14"/>
          <p:cNvSpPr>
            <a:spLocks noChangeArrowheads="1"/>
          </p:cNvSpPr>
          <p:nvPr/>
        </p:nvSpPr>
        <p:spPr bwMode="auto">
          <a:xfrm>
            <a:off x="3924300" y="3213100"/>
            <a:ext cx="4968875" cy="1368425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94735" name="Rectangle 15"/>
          <p:cNvSpPr>
            <a:spLocks noChangeArrowheads="1"/>
          </p:cNvSpPr>
          <p:nvPr/>
        </p:nvSpPr>
        <p:spPr bwMode="auto">
          <a:xfrm>
            <a:off x="0" y="5013325"/>
            <a:ext cx="9144000" cy="1373188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defRPr/>
            </a:pP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Событие АВ происходит тогда и только тогда, когда одновременно происходят события А и В. Если события А и В несовместны, то                        .</a:t>
            </a:r>
          </a:p>
        </p:txBody>
      </p:sp>
      <p:sp>
        <p:nvSpPr>
          <p:cNvPr id="1694736" name="Rectangle 16"/>
          <p:cNvSpPr>
            <a:spLocks noChangeArrowheads="1"/>
          </p:cNvSpPr>
          <p:nvPr/>
        </p:nvSpPr>
        <p:spPr bwMode="auto">
          <a:xfrm>
            <a:off x="0" y="4941888"/>
            <a:ext cx="9144000" cy="158273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20497" name="Picture 2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997200"/>
            <a:ext cx="337185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724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7794" name="Rectangle 2"/>
          <p:cNvSpPr>
            <a:spLocks noChangeArrowheads="1"/>
          </p:cNvSpPr>
          <p:nvPr/>
        </p:nvSpPr>
        <p:spPr bwMode="blackWhite">
          <a:xfrm>
            <a:off x="179388" y="0"/>
            <a:ext cx="8785225" cy="69215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CC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2400" b="1">
              <a:solidFill>
                <a:srgbClr val="330033"/>
              </a:solidFill>
              <a:latin typeface="Arial Narrow" pitchFamily="34" charset="0"/>
            </a:endParaRPr>
          </a:p>
        </p:txBody>
      </p:sp>
      <p:sp>
        <p:nvSpPr>
          <p:cNvPr id="1697795" name="Rectangle 3"/>
          <p:cNvSpPr>
            <a:spLocks noChangeArrowheads="1"/>
          </p:cNvSpPr>
          <p:nvPr/>
        </p:nvSpPr>
        <p:spPr bwMode="auto">
          <a:xfrm>
            <a:off x="0" y="3284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97796" name="Rectangle 4"/>
          <p:cNvSpPr>
            <a:spLocks noChangeArrowheads="1"/>
          </p:cNvSpPr>
          <p:nvPr/>
        </p:nvSpPr>
        <p:spPr bwMode="auto">
          <a:xfrm>
            <a:off x="-396875" y="2924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97797" name="Line 5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97798" name="Rectangle 6"/>
          <p:cNvSpPr>
            <a:spLocks noChangeArrowheads="1"/>
          </p:cNvSpPr>
          <p:nvPr/>
        </p:nvSpPr>
        <p:spPr bwMode="auto">
          <a:xfrm>
            <a:off x="0" y="1557338"/>
            <a:ext cx="9144000" cy="122396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Разностью событий А и </a:t>
            </a:r>
            <a:r>
              <a:rPr lang="en-US" sz="2800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B</a:t>
            </a:r>
            <a:r>
              <a:rPr lang="ru-RU" sz="2800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ru-RU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называется событие</a:t>
            </a:r>
          </a:p>
          <a:p>
            <a:pPr algn="ctr">
              <a:defRPr/>
            </a:pPr>
            <a:endParaRPr lang="ru-RU" sz="4400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697799" name="Rectangle 7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ОПЕРАЦИИ НАД СОБЫТИЯМИ</a:t>
            </a:r>
          </a:p>
        </p:txBody>
      </p:sp>
      <p:sp>
        <p:nvSpPr>
          <p:cNvPr id="21514" name="WordArt 8"/>
          <p:cNvSpPr>
            <a:spLocks noChangeArrowheads="1" noChangeShapeType="1" noTextEdit="1"/>
          </p:cNvSpPr>
          <p:nvPr/>
        </p:nvSpPr>
        <p:spPr bwMode="auto">
          <a:xfrm>
            <a:off x="3419475" y="908050"/>
            <a:ext cx="2562225" cy="523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mtClean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Определение</a:t>
            </a:r>
          </a:p>
        </p:txBody>
      </p:sp>
      <p:graphicFrame>
        <p:nvGraphicFramePr>
          <p:cNvPr id="21506" name="Object 9"/>
          <p:cNvGraphicFramePr>
            <a:graphicFrameLocks noChangeAspect="1"/>
          </p:cNvGraphicFramePr>
          <p:nvPr/>
        </p:nvGraphicFramePr>
        <p:xfrm>
          <a:off x="1905000" y="2060575"/>
          <a:ext cx="5668963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6" name="Формула" r:id="rId3" imgW="2019240" imgH="215640" progId="Equation.3">
                  <p:embed/>
                </p:oleObj>
              </mc:Choice>
              <mc:Fallback>
                <p:oleObj name="Формула" r:id="rId3" imgW="20192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2060575"/>
                        <a:ext cx="5668963" cy="60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97803" name="Rectangle 11"/>
          <p:cNvSpPr>
            <a:spLocks noChangeArrowheads="1"/>
          </p:cNvSpPr>
          <p:nvPr/>
        </p:nvSpPr>
        <p:spPr bwMode="auto">
          <a:xfrm>
            <a:off x="4572000" y="3144838"/>
            <a:ext cx="3095625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>
                <a:solidFill>
                  <a:srgbClr val="33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ОБОЗНАЧЕНИЕ</a:t>
            </a:r>
          </a:p>
        </p:txBody>
      </p:sp>
      <p:sp>
        <p:nvSpPr>
          <p:cNvPr id="1697804" name="Rectangle 12"/>
          <p:cNvSpPr>
            <a:spLocks noChangeArrowheads="1"/>
          </p:cNvSpPr>
          <p:nvPr/>
        </p:nvSpPr>
        <p:spPr bwMode="auto">
          <a:xfrm>
            <a:off x="3851275" y="3721100"/>
            <a:ext cx="28797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defRPr/>
            </a:pPr>
            <a:r>
              <a:rPr lang="ru-RU" sz="3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С=А-</a:t>
            </a:r>
            <a:r>
              <a:rPr lang="en-US" sz="3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B </a:t>
            </a:r>
            <a:r>
              <a:rPr lang="ru-RU" sz="3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или</a:t>
            </a:r>
          </a:p>
        </p:txBody>
      </p:sp>
      <p:graphicFrame>
        <p:nvGraphicFramePr>
          <p:cNvPr id="21507" name="Object 13"/>
          <p:cNvGraphicFramePr>
            <a:graphicFrameLocks noChangeAspect="1"/>
          </p:cNvGraphicFramePr>
          <p:nvPr/>
        </p:nvGraphicFramePr>
        <p:xfrm>
          <a:off x="6761163" y="3789363"/>
          <a:ext cx="1957387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7" name="Формула" r:id="rId5" imgW="609480" imgH="177480" progId="Equation.3">
                  <p:embed/>
                </p:oleObj>
              </mc:Choice>
              <mc:Fallback>
                <p:oleObj name="Формула" r:id="rId5" imgW="609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1163" y="3789363"/>
                        <a:ext cx="1957387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97806" name="Rectangle 14"/>
          <p:cNvSpPr>
            <a:spLocks noChangeArrowheads="1"/>
          </p:cNvSpPr>
          <p:nvPr/>
        </p:nvSpPr>
        <p:spPr bwMode="auto">
          <a:xfrm>
            <a:off x="3924300" y="3213100"/>
            <a:ext cx="4968875" cy="1368425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97807" name="Rectangle 15"/>
          <p:cNvSpPr>
            <a:spLocks noChangeArrowheads="1"/>
          </p:cNvSpPr>
          <p:nvPr/>
        </p:nvSpPr>
        <p:spPr bwMode="auto">
          <a:xfrm>
            <a:off x="0" y="5146675"/>
            <a:ext cx="9144000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defRPr/>
            </a:pPr>
            <a:r>
              <a:rPr lang="ru-RU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Событие А-В происходит тогда и только тогда, когда событие А происходит, а В не происходит</a:t>
            </a:r>
          </a:p>
        </p:txBody>
      </p:sp>
      <p:sp>
        <p:nvSpPr>
          <p:cNvPr id="1697808" name="Rectangle 16"/>
          <p:cNvSpPr>
            <a:spLocks noChangeArrowheads="1"/>
          </p:cNvSpPr>
          <p:nvPr/>
        </p:nvSpPr>
        <p:spPr bwMode="auto">
          <a:xfrm>
            <a:off x="0" y="5084763"/>
            <a:ext cx="9144000" cy="11525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21520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997200"/>
            <a:ext cx="33909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059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8818" name="Rectangle 2"/>
          <p:cNvSpPr>
            <a:spLocks noChangeArrowheads="1"/>
          </p:cNvSpPr>
          <p:nvPr/>
        </p:nvSpPr>
        <p:spPr bwMode="blackWhite">
          <a:xfrm>
            <a:off x="179388" y="0"/>
            <a:ext cx="8785225" cy="69215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CC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2400" b="1">
              <a:solidFill>
                <a:srgbClr val="330033"/>
              </a:solidFill>
              <a:latin typeface="Arial Narrow" pitchFamily="34" charset="0"/>
            </a:endParaRPr>
          </a:p>
        </p:txBody>
      </p:sp>
      <p:sp>
        <p:nvSpPr>
          <p:cNvPr id="1698819" name="Rectangle 3"/>
          <p:cNvSpPr>
            <a:spLocks noChangeArrowheads="1"/>
          </p:cNvSpPr>
          <p:nvPr/>
        </p:nvSpPr>
        <p:spPr bwMode="auto">
          <a:xfrm>
            <a:off x="0" y="3284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98820" name="Rectangle 4"/>
          <p:cNvSpPr>
            <a:spLocks noChangeArrowheads="1"/>
          </p:cNvSpPr>
          <p:nvPr/>
        </p:nvSpPr>
        <p:spPr bwMode="auto">
          <a:xfrm>
            <a:off x="-396875" y="2924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98821" name="Line 5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98822" name="Rectangle 6"/>
          <p:cNvSpPr>
            <a:spLocks noChangeArrowheads="1"/>
          </p:cNvSpPr>
          <p:nvPr/>
        </p:nvSpPr>
        <p:spPr bwMode="auto">
          <a:xfrm>
            <a:off x="0" y="1557338"/>
            <a:ext cx="9144000" cy="122396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Событие              называется </a:t>
            </a:r>
            <a:r>
              <a:rPr lang="ru-RU" sz="2800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противоположным</a:t>
            </a:r>
          </a:p>
          <a:p>
            <a:pPr algn="ctr">
              <a:defRPr/>
            </a:pPr>
            <a:r>
              <a:rPr lang="ru-RU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событием к А</a:t>
            </a:r>
            <a:endParaRPr lang="ru-RU" sz="4400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698823" name="Rectangle 7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ОПЕРАЦИИ НАД СОБЫТИЯМИ</a:t>
            </a:r>
          </a:p>
        </p:txBody>
      </p:sp>
      <p:sp>
        <p:nvSpPr>
          <p:cNvPr id="22540" name="WordArt 8"/>
          <p:cNvSpPr>
            <a:spLocks noChangeArrowheads="1" noChangeShapeType="1" noTextEdit="1"/>
          </p:cNvSpPr>
          <p:nvPr/>
        </p:nvSpPr>
        <p:spPr bwMode="auto">
          <a:xfrm>
            <a:off x="3419475" y="908050"/>
            <a:ext cx="2562225" cy="523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mtClean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Определение</a:t>
            </a:r>
          </a:p>
        </p:txBody>
      </p:sp>
      <p:graphicFrame>
        <p:nvGraphicFramePr>
          <p:cNvPr id="22530" name="Object 9"/>
          <p:cNvGraphicFramePr>
            <a:graphicFrameLocks noChangeAspect="1"/>
          </p:cNvGraphicFramePr>
          <p:nvPr/>
        </p:nvGraphicFramePr>
        <p:xfrm>
          <a:off x="2312988" y="1704975"/>
          <a:ext cx="1035050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4" name="Формула" r:id="rId3" imgW="368280" imgH="177480" progId="Equation.3">
                  <p:embed/>
                </p:oleObj>
              </mc:Choice>
              <mc:Fallback>
                <p:oleObj name="Формула" r:id="rId3" imgW="3682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2988" y="1704975"/>
                        <a:ext cx="1035050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98826" name="Rectangle 10"/>
          <p:cNvSpPr>
            <a:spLocks noChangeArrowheads="1"/>
          </p:cNvSpPr>
          <p:nvPr/>
        </p:nvSpPr>
        <p:spPr bwMode="auto">
          <a:xfrm>
            <a:off x="4140200" y="3500438"/>
            <a:ext cx="3095625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>
                <a:solidFill>
                  <a:srgbClr val="33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ОБОЗНАЧЕНИЕ</a:t>
            </a:r>
          </a:p>
        </p:txBody>
      </p:sp>
      <p:graphicFrame>
        <p:nvGraphicFramePr>
          <p:cNvPr id="22531" name="Object 12"/>
          <p:cNvGraphicFramePr>
            <a:graphicFrameLocks noChangeAspect="1"/>
          </p:cNvGraphicFramePr>
          <p:nvPr/>
        </p:nvGraphicFramePr>
        <p:xfrm>
          <a:off x="7235825" y="3424238"/>
          <a:ext cx="490538" cy="65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5" name="Формула" r:id="rId5" imgW="152280" imgH="203040" progId="Equation.3">
                  <p:embed/>
                </p:oleObj>
              </mc:Choice>
              <mc:Fallback>
                <p:oleObj name="Формула" r:id="rId5" imgW="1522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5825" y="3424238"/>
                        <a:ext cx="490538" cy="652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98829" name="Rectangle 13"/>
          <p:cNvSpPr>
            <a:spLocks noChangeArrowheads="1"/>
          </p:cNvSpPr>
          <p:nvPr/>
        </p:nvSpPr>
        <p:spPr bwMode="auto">
          <a:xfrm>
            <a:off x="3924300" y="3357563"/>
            <a:ext cx="4392613" cy="719137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98830" name="Rectangle 14"/>
          <p:cNvSpPr>
            <a:spLocks noChangeArrowheads="1"/>
          </p:cNvSpPr>
          <p:nvPr/>
        </p:nvSpPr>
        <p:spPr bwMode="auto">
          <a:xfrm>
            <a:off x="0" y="5146675"/>
            <a:ext cx="91440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98831" name="Rectangle 15"/>
          <p:cNvSpPr>
            <a:spLocks noChangeArrowheads="1"/>
          </p:cNvSpPr>
          <p:nvPr/>
        </p:nvSpPr>
        <p:spPr bwMode="auto">
          <a:xfrm>
            <a:off x="1619250" y="5300663"/>
            <a:ext cx="5689600" cy="9366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22545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997200"/>
            <a:ext cx="338137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532" name="Object 30"/>
          <p:cNvGraphicFramePr>
            <a:graphicFrameLocks noChangeAspect="1"/>
          </p:cNvGraphicFramePr>
          <p:nvPr/>
        </p:nvGraphicFramePr>
        <p:xfrm>
          <a:off x="1908175" y="5300663"/>
          <a:ext cx="1944688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6" name="Формула" r:id="rId8" imgW="583920" imgH="215640" progId="Equation.3">
                  <p:embed/>
                </p:oleObj>
              </mc:Choice>
              <mc:Fallback>
                <p:oleObj name="Формула" r:id="rId8" imgW="5839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175" y="5300663"/>
                        <a:ext cx="1944688" cy="719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3" name="Object 31"/>
          <p:cNvGraphicFramePr>
            <a:graphicFrameLocks noChangeAspect="1"/>
          </p:cNvGraphicFramePr>
          <p:nvPr/>
        </p:nvGraphicFramePr>
        <p:xfrm>
          <a:off x="4859338" y="5300663"/>
          <a:ext cx="2198687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7" name="Формула" r:id="rId10" imgW="660240" imgH="203040" progId="Equation.3">
                  <p:embed/>
                </p:oleObj>
              </mc:Choice>
              <mc:Fallback>
                <p:oleObj name="Формула" r:id="rId10" imgW="6602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5300663"/>
                        <a:ext cx="2198687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595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Методические и тематические доклады\темат доклад 2016-2017\8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147594"/>
            <a:ext cx="2448272" cy="156893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15671" y="2951679"/>
            <a:ext cx="7920880" cy="1631216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</a:rPr>
              <a:t>Людей всегда интересовало будущее. Человечество во все времена искало способ его предугадать, или спланировать. В разное время разными способами. В современном мире есть теория, которую наука признает и пользуется для планирования и прогнозирования будущего. И эту теорию называют теорией вероятности.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pic>
        <p:nvPicPr>
          <p:cNvPr id="7" name="Picture 2" descr="H:\фон для презентации\4f7067042a0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7282" y="4844324"/>
            <a:ext cx="2995533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H:\фон для презентации\95a51dd1397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4713590"/>
            <a:ext cx="2969321" cy="2002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 descr="H:\фон для презентации\60182774_6a3914a94a4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5010" y="600477"/>
            <a:ext cx="1057275" cy="2127250"/>
          </a:xfrm>
          <a:prstGeom prst="rect">
            <a:avLst/>
          </a:prstGeom>
          <a:noFill/>
        </p:spPr>
      </p:pic>
      <p:pic>
        <p:nvPicPr>
          <p:cNvPr id="10" name="Picture 3" descr="H:\фон для презентации\artleo.com-165589 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116632"/>
            <a:ext cx="4678488" cy="2631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5443" name="Rectangle 3"/>
          <p:cNvSpPr>
            <a:spLocks noChangeArrowheads="1"/>
          </p:cNvSpPr>
          <p:nvPr/>
        </p:nvSpPr>
        <p:spPr bwMode="blackWhite">
          <a:xfrm>
            <a:off x="179388" y="188913"/>
            <a:ext cx="8785225" cy="576262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CC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2400" b="1">
              <a:solidFill>
                <a:srgbClr val="330033"/>
              </a:solidFill>
              <a:latin typeface="Arial Narrow" pitchFamily="34" charset="0"/>
            </a:endParaRPr>
          </a:p>
        </p:txBody>
      </p:sp>
      <p:sp>
        <p:nvSpPr>
          <p:cNvPr id="1725445" name="Rectangle 5"/>
          <p:cNvSpPr>
            <a:spLocks noChangeArrowheads="1"/>
          </p:cNvSpPr>
          <p:nvPr/>
        </p:nvSpPr>
        <p:spPr bwMode="auto">
          <a:xfrm>
            <a:off x="-396875" y="2924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725446" name="Line 6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725457" name="Rectangle 17"/>
          <p:cNvSpPr>
            <a:spLocks noGrp="1" noChangeArrowheads="1"/>
          </p:cNvSpPr>
          <p:nvPr>
            <p:ph type="title" sz="quarter"/>
          </p:nvPr>
        </p:nvSpPr>
        <p:spPr>
          <a:xfrm>
            <a:off x="611188" y="188913"/>
            <a:ext cx="7772400" cy="5492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ПРИМЕР</a:t>
            </a:r>
          </a:p>
        </p:txBody>
      </p:sp>
      <p:pic>
        <p:nvPicPr>
          <p:cNvPr id="58374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981075"/>
            <a:ext cx="8353425" cy="554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660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88640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Ответьте на вопросы</a:t>
            </a:r>
            <a:endParaRPr lang="ru-RU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9572" y="777051"/>
            <a:ext cx="8244916" cy="4092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8775" fontAlgn="auto">
              <a:spcBef>
                <a:spcPts val="0"/>
              </a:spcBef>
              <a:spcAft>
                <a:spcPts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1.Дайте определения основным понятиям теории вероятности: случайное событие, достоверное событие, невозможное событие, вероятность случайного события?</a:t>
            </a:r>
          </a:p>
          <a:p>
            <a:pPr indent="358775" fontAlgn="auto">
              <a:spcBef>
                <a:spcPts val="0"/>
              </a:spcBef>
              <a:spcAft>
                <a:spcPts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2.Сформулируйте классическое определение вероятности?</a:t>
            </a:r>
          </a:p>
          <a:p>
            <a:pPr indent="358775" fontAlgn="auto">
              <a:spcBef>
                <a:spcPts val="0"/>
              </a:spcBef>
              <a:spcAft>
                <a:spcPts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3.Сформулируйте основные теоремы теории вероятностей: теорему сложения вероятностей и теорему умножения вероятностей?</a:t>
            </a:r>
          </a:p>
        </p:txBody>
      </p:sp>
      <p:pic>
        <p:nvPicPr>
          <p:cNvPr id="5" name="Picture 2" descr="H:\Методические и тематические доклады\темат доклад 2016-2017\8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538" y="4941168"/>
            <a:ext cx="1910220" cy="1224136"/>
          </a:xfrm>
          <a:prstGeom prst="rect">
            <a:avLst/>
          </a:prstGeom>
          <a:noFill/>
        </p:spPr>
      </p:pic>
      <p:pic>
        <p:nvPicPr>
          <p:cNvPr id="6" name="Picture 2" descr="H:\Методические и тематические доклады\темат доклад 2016-2017\8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5251038"/>
            <a:ext cx="2213242" cy="1418323"/>
          </a:xfrm>
          <a:prstGeom prst="rect">
            <a:avLst/>
          </a:prstGeom>
          <a:noFill/>
        </p:spPr>
      </p:pic>
      <p:pic>
        <p:nvPicPr>
          <p:cNvPr id="7" name="Picture 2" descr="H:\Методические и тематические доклады\темат доклад 2016-2017\8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5157192"/>
            <a:ext cx="1910222" cy="12241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008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60649"/>
            <a:ext cx="784887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решения задач на расчет вероятности по классическому определению:</a:t>
            </a:r>
            <a:endParaRPr lang="ru-RU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Обозначить событие А. 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Найти число всевозможных исходов –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Найти число исходов, благоприятствующих наступлению события А – m.  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Найти искомую вероятность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:\Открытый урок 2016\2899701-2stat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851135"/>
            <a:ext cx="1512766" cy="919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6083" name="Picture 3" descr="H:\фон для презентации\shutterstock_9405326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3437047"/>
            <a:ext cx="3600400" cy="3232859"/>
          </a:xfrm>
          <a:prstGeom prst="rect">
            <a:avLst/>
          </a:prstGeom>
          <a:noFill/>
        </p:spPr>
      </p:pic>
      <p:pic>
        <p:nvPicPr>
          <p:cNvPr id="5" name="Picture 2" descr="H:\Методические и тематические доклады\темат доклад 2016-2017\8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4191944"/>
            <a:ext cx="3168352" cy="20303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1436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16632"/>
            <a:ext cx="57606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40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исторические факты</a:t>
            </a:r>
            <a:endParaRPr lang="ru-RU" sz="40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6" name="Picture 2" descr="H:\Открытый урок 2016\buf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772816"/>
            <a:ext cx="3610679" cy="44291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292080" y="2780928"/>
            <a:ext cx="3528392" cy="2232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Жорж </a:t>
            </a:r>
            <a:r>
              <a:rPr lang="ru-RU" sz="28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Бюссон</a:t>
            </a: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(1707-1788)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бросал монету 4040 раз, и «орел» выпал в 2048 случаях.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81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:\Открытый урок 2016\85210825_large_pearson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9491" y="836712"/>
            <a:ext cx="3931589" cy="49685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940152" y="1844824"/>
            <a:ext cx="2736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Чарльз Пирсон (1857-1936)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24000 раз подбросил монету, «орел» выпал 12012 раз.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49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88640"/>
            <a:ext cx="597666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Какие из следующих событий – </a:t>
            </a:r>
            <a:r>
              <a:rPr lang="ru-RU" sz="20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случайные, достоверные, невозможные</a:t>
            </a:r>
            <a:r>
              <a:rPr lang="ru-RU" sz="2000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черепаха научится говорить;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ваш день рождения – 01 октября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ночью светит солнце;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 выиграете, участвуя в гонках;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 выходите на улицу на лыжах;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сегодня вы все сдадите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дифф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зачет по математике;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 не выигрываете, участвуя в беспроигрышной лотерее;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 проиграете партию в шахматы;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после четверга будет пятница;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 июля в Евпатории будет солнечно;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 выходите на улицу, а навстречу вам идет слон.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следующей неделе испортится погода;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 нажали на звонок, а он не зазвонил;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после пятницы будет воскресенье.</a:t>
            </a:r>
          </a:p>
        </p:txBody>
      </p:sp>
    </p:spTree>
    <p:extLst>
      <p:ext uri="{BB962C8B-B14F-4D97-AF65-F5344CB8AC3E}">
        <p14:creationId xmlns:p14="http://schemas.microsoft.com/office/powerpoint/2010/main" val="93831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764704"/>
            <a:ext cx="56166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Придумайте и запишите в тетрадь события, чтобы они соответствовали знакам в таблице.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75656" y="3140968"/>
          <a:ext cx="7056780" cy="20726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78753"/>
                <a:gridCol w="661574"/>
                <a:gridCol w="588065"/>
                <a:gridCol w="588065"/>
                <a:gridCol w="588065"/>
                <a:gridCol w="588065"/>
                <a:gridCol w="588065"/>
                <a:gridCol w="588065"/>
                <a:gridCol w="5880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Событие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Достоверное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Возможное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Невозможное 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9394" name="Picture 2" descr="H:\фон для презентации\yurisconsul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877701" cy="28529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6840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553556"/>
              </p:ext>
            </p:extLst>
          </p:nvPr>
        </p:nvGraphicFramePr>
        <p:xfrm>
          <a:off x="107504" y="116632"/>
          <a:ext cx="6696744" cy="4994186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6696744"/>
              </a:tblGrid>
              <a:tr h="2615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Вариант 1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15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/>
                        <a:t>Решите задачи: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3075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/>
                        <a:t>1) В ящике 3 белых, 5 красных и 4 черных шара. Из ящика вынимают 1 шар. Найдите вероятность того, что этот шар будет красным?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46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/>
                        <a:t>2)Студент знает 35 из 40 вопросов программы. Какова вероятность того, что он ответит на три заданных вопроса?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845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/>
                        <a:t>3) Чему равна вероятность появления более 4 очков при бросании игрального кубика?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3075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/>
                        <a:t>4) Найдите вероятность того, что снова получится то же самое слово, если перемешать и выложить в ряд буквы слова: РЕКА.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758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8100" cy="209550"/>
          </a:xfrm>
          <a:prstGeom prst="rect">
            <a:avLst/>
          </a:prstGeom>
          <a:noFill/>
        </p:spPr>
      </p:pic>
      <p:pic>
        <p:nvPicPr>
          <p:cNvPr id="67587" name="Picture 3" descr="H:\фон для презентации\27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1340768"/>
            <a:ext cx="1794798" cy="2592288"/>
          </a:xfrm>
          <a:prstGeom prst="rect">
            <a:avLst/>
          </a:prstGeom>
          <a:noFill/>
        </p:spPr>
      </p:pic>
      <p:pic>
        <p:nvPicPr>
          <p:cNvPr id="67588" name="Picture 4" descr="H:\фон для презентации\37592143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4653136"/>
            <a:ext cx="1186061" cy="11860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8155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55776" y="1196752"/>
            <a:ext cx="63367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Вероятно, будет дождь; а пока жара.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Вероятно, будем жить лучше, чем вчера.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Вероятно, вечером в доме будет свет.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Может быть - хороший день, - может быть, и нет.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Этих вероятностей в жизни пруд пруди,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Только их теорию - выучи поди!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Чтобы по теории двойку не схватить,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Эти вероятности надобно учить.</a:t>
            </a:r>
          </a:p>
        </p:txBody>
      </p:sp>
      <p:pic>
        <p:nvPicPr>
          <p:cNvPr id="75778" name="Picture 2" descr="H:\фон для презентации\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-243408"/>
            <a:ext cx="2662406" cy="32487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2764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547664" y="692696"/>
            <a:ext cx="6768752" cy="2736304"/>
          </a:xfrm>
          <a:prstGeom prst="horizontalScroll">
            <a:avLst>
              <a:gd name="adj" fmla="val 10535"/>
            </a:avLst>
          </a:prstGeom>
          <a:gradFill rotWithShape="1">
            <a:gsLst>
              <a:gs pos="0">
                <a:srgbClr val="4BACC6">
                  <a:tint val="92000"/>
                  <a:satMod val="170000"/>
                </a:srgbClr>
              </a:gs>
              <a:gs pos="15000">
                <a:srgbClr val="4BACC6">
                  <a:tint val="92000"/>
                  <a:shade val="99000"/>
                  <a:satMod val="170000"/>
                </a:srgbClr>
              </a:gs>
              <a:gs pos="62000">
                <a:srgbClr val="4BACC6">
                  <a:tint val="96000"/>
                  <a:shade val="80000"/>
                  <a:satMod val="170000"/>
                </a:srgbClr>
              </a:gs>
              <a:gs pos="97000">
                <a:srgbClr val="4BACC6">
                  <a:tint val="98000"/>
                  <a:shade val="63000"/>
                  <a:satMod val="170000"/>
                </a:srgbClr>
              </a:gs>
              <a:gs pos="100000">
                <a:srgbClr val="4BACC6">
                  <a:shade val="62000"/>
                  <a:satMod val="170000"/>
                </a:srgbClr>
              </a:gs>
            </a:gsLst>
            <a:path path="circle">
              <a:fillToRect l="50000" t="50000" r="50000" b="50000"/>
            </a:path>
          </a:gradFill>
          <a:ln w="57150">
            <a:solidFill>
              <a:srgbClr val="0070C0"/>
            </a:solidFill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rgbClr val="4BACC6"/>
            </a:contourClr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Спасибо вам за </a:t>
            </a:r>
            <a:br>
              <a:rPr kumimoji="0" lang="ru-RU" sz="44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44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насыщенную работу. </a:t>
            </a:r>
            <a:br>
              <a:rPr kumimoji="0" lang="ru-RU" sz="44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44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До свидания!</a:t>
            </a:r>
            <a:endParaRPr kumimoji="0" lang="ru-RU" sz="44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:\Открытый урок 2016\144027328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861048"/>
            <a:ext cx="2905125" cy="23526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38402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739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0" y="2708275"/>
            <a:ext cx="91440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Теория вероятностей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– математическая наука, изучающая закономерности случайных явлений, случайные события, случайные величины, их свойства и операции над ними</a:t>
            </a:r>
            <a:endParaRPr lang="ru-RU" sz="28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12740" name="Rectangle 4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12741" name="Rectangle 5"/>
          <p:cNvSpPr>
            <a:spLocks noChangeArrowheads="1"/>
          </p:cNvSpPr>
          <p:nvPr/>
        </p:nvSpPr>
        <p:spPr bwMode="auto">
          <a:xfrm>
            <a:off x="-396875" y="2924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12742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12744" name="Rectangle 8"/>
          <p:cNvSpPr>
            <a:spLocks noChangeArrowheads="1"/>
          </p:cNvSpPr>
          <p:nvPr/>
        </p:nvSpPr>
        <p:spPr bwMode="auto">
          <a:xfrm>
            <a:off x="0" y="299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graphicFrame>
        <p:nvGraphicFramePr>
          <p:cNvPr id="2050" name="Object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1"/>
          <p:cNvSpPr>
            <a:spLocks noChangeArrowheads="1"/>
          </p:cNvSpPr>
          <p:nvPr/>
        </p:nvSpPr>
        <p:spPr bwMode="auto">
          <a:xfrm>
            <a:off x="1692275" y="4005263"/>
            <a:ext cx="6400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3600" b="1" smtClean="0">
              <a:solidFill>
                <a:srgbClr val="330033"/>
              </a:solidFill>
              <a:latin typeface="Times New Roman" pitchFamily="18" charset="0"/>
            </a:endParaRPr>
          </a:p>
        </p:txBody>
      </p:sp>
      <p:sp>
        <p:nvSpPr>
          <p:cNvPr id="1012783" name="Rectangle 47"/>
          <p:cNvSpPr>
            <a:spLocks noChangeArrowheads="1"/>
          </p:cNvSpPr>
          <p:nvPr/>
        </p:nvSpPr>
        <p:spPr bwMode="auto">
          <a:xfrm>
            <a:off x="34925" y="4725988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Математическая статистика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800" dirty="0">
                <a:solidFill>
                  <a:srgbClr val="33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– </a:t>
            </a: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математическая наука, разрабатывающая математические методы систематизации и использования статистических данных для научных и практических выводов</a:t>
            </a:r>
          </a:p>
        </p:txBody>
      </p:sp>
      <p:sp>
        <p:nvSpPr>
          <p:cNvPr id="1012784" name="Rectangle 48"/>
          <p:cNvSpPr>
            <a:spLocks noChangeArrowheads="1"/>
          </p:cNvSpPr>
          <p:nvPr/>
        </p:nvSpPr>
        <p:spPr bwMode="auto">
          <a:xfrm>
            <a:off x="142875" y="1998741"/>
            <a:ext cx="8749605" cy="2150339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12785" name="Rectangle 49"/>
          <p:cNvSpPr>
            <a:spLocks noChangeArrowheads="1"/>
          </p:cNvSpPr>
          <p:nvPr/>
        </p:nvSpPr>
        <p:spPr bwMode="auto">
          <a:xfrm>
            <a:off x="142875" y="4365625"/>
            <a:ext cx="8928100" cy="172878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12786" name="Rectangle 50"/>
          <p:cNvSpPr>
            <a:spLocks noChangeArrowheads="1"/>
          </p:cNvSpPr>
          <p:nvPr/>
        </p:nvSpPr>
        <p:spPr bwMode="auto">
          <a:xfrm>
            <a:off x="1323975" y="425570"/>
            <a:ext cx="6565900" cy="1323439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</a:rPr>
              <a:t>М</a:t>
            </a:r>
            <a:r>
              <a:rPr lang="en-US" sz="2000" dirty="0" err="1" smtClean="0">
                <a:latin typeface="Times New Roman" pitchFamily="18" charset="0"/>
              </a:rPr>
              <a:t>атематическая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статистика</a:t>
            </a:r>
            <a:r>
              <a:rPr lang="ru-RU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опирается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на</a:t>
            </a:r>
            <a:r>
              <a:rPr lang="ru-RU" sz="2000" dirty="0">
                <a:latin typeface="Times New Roman" pitchFamily="18" charset="0"/>
              </a:rPr>
              <a:t> теорию вероятностей</a:t>
            </a:r>
            <a:r>
              <a:rPr lang="en-US" sz="2000" dirty="0">
                <a:latin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</a:rPr>
              <a:t>позволяющую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оценить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надёжность</a:t>
            </a:r>
            <a:r>
              <a:rPr lang="en-US" sz="2000" dirty="0">
                <a:latin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</a:rPr>
              <a:t>точность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выводов</a:t>
            </a:r>
            <a:r>
              <a:rPr lang="en-US" sz="2000" dirty="0">
                <a:latin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</a:rPr>
              <a:t>делаемых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основании</a:t>
            </a:r>
            <a:r>
              <a:rPr lang="ru-RU" sz="2000" dirty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статистического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материала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363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2276872"/>
            <a:ext cx="7560840" cy="1800200"/>
          </a:xfrm>
          <a:effectLst>
            <a:outerShdw blurRad="50800" dist="114300" dir="13200000" sx="103000" sy="103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447675"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Вероятность</a:t>
            </a:r>
            <a:r>
              <a:rPr lang="ru-RU" sz="2800" b="1" dirty="0" smtClean="0">
                <a:latin typeface="Arial Black" panose="020B0A04020102020204" pitchFamily="34" charset="0"/>
              </a:rPr>
              <a:t> - возможность исполнения, осуществимости чего - нибудь. Степень вероятности чего - нибудь.</a:t>
            </a:r>
            <a:endParaRPr lang="ru-RU" sz="2800" b="1" dirty="0">
              <a:latin typeface="Arial Black" panose="020B0A04020102020204" pitchFamily="34" charset="0"/>
            </a:endParaRPr>
          </a:p>
        </p:txBody>
      </p:sp>
      <p:sp>
        <p:nvSpPr>
          <p:cNvPr id="4" name="Табличка 3"/>
          <p:cNvSpPr/>
          <p:nvPr/>
        </p:nvSpPr>
        <p:spPr>
          <a:xfrm>
            <a:off x="1259632" y="404664"/>
            <a:ext cx="6840760" cy="1440160"/>
          </a:xfrm>
          <a:prstGeom prst="plaqu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Определение вероятности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из толкового словаря русского языка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С.И. Ожегова и Н.Ю. Шведовой</a:t>
            </a:r>
            <a:endParaRPr lang="ru-RU" sz="2800" dirty="0">
              <a:solidFill>
                <a:prstClr val="white"/>
              </a:solidFill>
            </a:endParaRPr>
          </a:p>
        </p:txBody>
      </p:sp>
      <p:pic>
        <p:nvPicPr>
          <p:cNvPr id="5" name="Picture 2" descr="H:\Методические и тематические доклады\темат доклад 2016-2017\8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221088"/>
            <a:ext cx="3168352" cy="2030391"/>
          </a:xfrm>
          <a:prstGeom prst="rect">
            <a:avLst/>
          </a:prstGeom>
          <a:noFill/>
        </p:spPr>
      </p:pic>
      <p:pic>
        <p:nvPicPr>
          <p:cNvPr id="6" name="Picture 2" descr="H:\Методические и тематические доклады\темат доклад 2016-2017\8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942747"/>
            <a:ext cx="2448272" cy="1568938"/>
          </a:xfrm>
          <a:prstGeom prst="rect">
            <a:avLst/>
          </a:prstGeom>
          <a:noFill/>
        </p:spPr>
      </p:pic>
      <p:pic>
        <p:nvPicPr>
          <p:cNvPr id="7" name="Picture 2" descr="H:\Методические и тематические доклады\темат доклад 2016-2017\8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221088"/>
            <a:ext cx="2154682" cy="13807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674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6594" name="Rectangle 2"/>
          <p:cNvSpPr>
            <a:spLocks noChangeArrowheads="1"/>
          </p:cNvSpPr>
          <p:nvPr/>
        </p:nvSpPr>
        <p:spPr bwMode="blackWhite">
          <a:xfrm>
            <a:off x="1763713" y="0"/>
            <a:ext cx="5976937" cy="69215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CC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2400" b="1">
              <a:solidFill>
                <a:srgbClr val="330033"/>
              </a:solidFill>
              <a:latin typeface="Arial Narrow" pitchFamily="34" charset="0"/>
            </a:endParaRPr>
          </a:p>
        </p:txBody>
      </p:sp>
      <p:sp>
        <p:nvSpPr>
          <p:cNvPr id="1646596" name="Rectangle 4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46597" name="Rectangle 5"/>
          <p:cNvSpPr>
            <a:spLocks noChangeArrowheads="1"/>
          </p:cNvSpPr>
          <p:nvPr/>
        </p:nvSpPr>
        <p:spPr bwMode="auto">
          <a:xfrm>
            <a:off x="-396875" y="2924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46598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46599" name="Rectangle 7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46600" name="Line 8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graphicFrame>
        <p:nvGraphicFramePr>
          <p:cNvPr id="3074" name="Object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6603" name="Rectangle 11"/>
          <p:cNvSpPr>
            <a:spLocks noChangeArrowheads="1"/>
          </p:cNvSpPr>
          <p:nvPr/>
        </p:nvSpPr>
        <p:spPr bwMode="auto">
          <a:xfrm>
            <a:off x="684212" y="1052736"/>
            <a:ext cx="8135937" cy="7921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Задачи </a:t>
            </a:r>
            <a:r>
              <a:rPr lang="ru-RU" sz="2000" dirty="0">
                <a:solidFill>
                  <a:srgbClr val="FF0000"/>
                </a:solidFill>
                <a:latin typeface="Arial" charset="0"/>
              </a:rPr>
              <a:t>называются</a:t>
            </a: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комбинаторными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, если в них определяется</a:t>
            </a:r>
          </a:p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число способов осуществления того или иного действия</a:t>
            </a:r>
            <a:endParaRPr lang="ru-RU" sz="2000" dirty="0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646604" name="Rectangle 12"/>
          <p:cNvSpPr>
            <a:spLocks noChangeArrowheads="1"/>
          </p:cNvSpPr>
          <p:nvPr/>
        </p:nvSpPr>
        <p:spPr bwMode="auto">
          <a:xfrm>
            <a:off x="2305050" y="166688"/>
            <a:ext cx="49545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u="sng">
                <a:solidFill>
                  <a:srgbClr val="33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ЭЛЕМЕНТЫ  КОМБИНАТОРИКИ</a:t>
            </a:r>
          </a:p>
        </p:txBody>
      </p:sp>
      <p:sp>
        <p:nvSpPr>
          <p:cNvPr id="1646605" name="Rectangle 13"/>
          <p:cNvSpPr>
            <a:spLocks noChangeArrowheads="1"/>
          </p:cNvSpPr>
          <p:nvPr/>
        </p:nvSpPr>
        <p:spPr bwMode="auto">
          <a:xfrm>
            <a:off x="152400" y="2143918"/>
            <a:ext cx="8839200" cy="16557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Наука, изучающая способы решения комбинаторных задач, называется</a:t>
            </a:r>
          </a:p>
          <a:p>
            <a:pPr algn="just">
              <a:defRPr/>
            </a:pPr>
            <a:r>
              <a:rPr lang="ru-RU" sz="2000" b="1">
                <a:solidFill>
                  <a:srgbClr val="33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комбинаторикой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. </a:t>
            </a:r>
            <a:r>
              <a:rPr lang="ru-RU" sz="2000" b="1" u="sng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Комбинаторика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-  это раздел математики, в котором</a:t>
            </a:r>
          </a:p>
          <a:p>
            <a:pPr algn="just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исследуются и решаются задачи выбора элементов из исходного </a:t>
            </a:r>
          </a:p>
          <a:p>
            <a:pPr algn="just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множества и расположения их в некоторой комбинации, составленной</a:t>
            </a:r>
          </a:p>
          <a:p>
            <a:pPr algn="just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по заданным правилам</a:t>
            </a:r>
          </a:p>
        </p:txBody>
      </p:sp>
      <p:sp>
        <p:nvSpPr>
          <p:cNvPr id="1646611" name="Rectangle 19"/>
          <p:cNvSpPr>
            <a:spLocks noChangeArrowheads="1"/>
          </p:cNvSpPr>
          <p:nvPr/>
        </p:nvSpPr>
        <p:spPr bwMode="auto">
          <a:xfrm>
            <a:off x="245549" y="4012740"/>
            <a:ext cx="8596064" cy="581025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i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Слово «комбинаторика» происходит от латинского слова «</a:t>
            </a:r>
            <a:r>
              <a:rPr lang="en-US" sz="16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combinare</a:t>
            </a:r>
            <a:r>
              <a:rPr lang="ru-RU" sz="1600" i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», которое</a:t>
            </a:r>
          </a:p>
          <a:p>
            <a:pPr algn="ctr">
              <a:defRPr/>
            </a:pPr>
            <a:r>
              <a:rPr lang="ru-RU" sz="1600" i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означает «соединять, сочетать»</a:t>
            </a:r>
          </a:p>
        </p:txBody>
      </p:sp>
      <p:pic>
        <p:nvPicPr>
          <p:cNvPr id="16" name="Picture 5" descr="H:\Методические и тематические доклады\темат доклад 2016-2017\2899701-1-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884394"/>
            <a:ext cx="2286151" cy="1712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4" descr="H:\Методические и тематические доклады\темат доклад 2016-2017\mini_kartinka-fishka-314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90897" y="5157192"/>
            <a:ext cx="2717330" cy="1521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Picture 2" descr="H:\фон для презентации\01(4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83037" y="4948784"/>
            <a:ext cx="1584176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2542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7618" name="Rectangle 2"/>
          <p:cNvSpPr>
            <a:spLocks noChangeArrowheads="1"/>
          </p:cNvSpPr>
          <p:nvPr/>
        </p:nvSpPr>
        <p:spPr bwMode="blackWhite">
          <a:xfrm>
            <a:off x="0" y="115888"/>
            <a:ext cx="9144000" cy="576262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CC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2400" b="1">
              <a:solidFill>
                <a:srgbClr val="330033"/>
              </a:solidFill>
              <a:latin typeface="Arial Narrow" pitchFamily="34" charset="0"/>
            </a:endParaRPr>
          </a:p>
        </p:txBody>
      </p:sp>
      <p:sp>
        <p:nvSpPr>
          <p:cNvPr id="1647619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0" y="142875"/>
            <a:ext cx="9144000" cy="406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Принцип умножения</a:t>
            </a:r>
            <a:endParaRPr lang="ru-RU" sz="28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47620" name="Rectangle 4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47621" name="Rectangle 5"/>
          <p:cNvSpPr>
            <a:spLocks noChangeArrowheads="1"/>
          </p:cNvSpPr>
          <p:nvPr/>
        </p:nvSpPr>
        <p:spPr bwMode="auto">
          <a:xfrm>
            <a:off x="-396875" y="2924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47622" name="Rectangle 6"/>
          <p:cNvSpPr>
            <a:spLocks noChangeArrowheads="1"/>
          </p:cNvSpPr>
          <p:nvPr/>
        </p:nvSpPr>
        <p:spPr bwMode="auto">
          <a:xfrm>
            <a:off x="0" y="3284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47623" name="Rectangle 7"/>
          <p:cNvSpPr>
            <a:spLocks noChangeArrowheads="1"/>
          </p:cNvSpPr>
          <p:nvPr/>
        </p:nvSpPr>
        <p:spPr bwMode="auto">
          <a:xfrm>
            <a:off x="0" y="299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47624" name="Line 8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graphicFrame>
        <p:nvGraphicFramePr>
          <p:cNvPr id="4098" name="Object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1692275" y="4005263"/>
            <a:ext cx="6400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3600" b="1" smtClean="0">
              <a:solidFill>
                <a:srgbClr val="330033"/>
              </a:solidFill>
              <a:latin typeface="Times New Roman" pitchFamily="18" charset="0"/>
            </a:endParaRPr>
          </a:p>
        </p:txBody>
      </p:sp>
      <p:sp>
        <p:nvSpPr>
          <p:cNvPr id="1647627" name="Rectangle 11"/>
          <p:cNvSpPr>
            <a:spLocks noChangeArrowheads="1"/>
          </p:cNvSpPr>
          <p:nvPr/>
        </p:nvSpPr>
        <p:spPr bwMode="auto">
          <a:xfrm>
            <a:off x="1296194" y="1028700"/>
            <a:ext cx="7739062" cy="17272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Требуется совершить путешествие по маршруту Оренбург-</a:t>
            </a:r>
          </a:p>
          <a:p>
            <a:pPr algn="just">
              <a:defRPr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-Самара-Казань. Известно, что из Оренбурга до Самары можно</a:t>
            </a:r>
          </a:p>
          <a:p>
            <a:pPr algn="just">
              <a:defRPr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добраться поездом, самолетом или на автомобиле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; 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из Самары</a:t>
            </a:r>
          </a:p>
          <a:p>
            <a:pPr algn="just">
              <a:defRPr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до Казани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: 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самолетом, поездом, пароходом или на автомобиле.</a:t>
            </a:r>
          </a:p>
          <a:p>
            <a:pPr algn="just">
              <a:defRPr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Сколькими способами можно осуществить такое путешествие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?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 </a:t>
            </a:r>
          </a:p>
        </p:txBody>
      </p:sp>
      <p:sp>
        <p:nvSpPr>
          <p:cNvPr id="1647628" name="Rectangle 12"/>
          <p:cNvSpPr>
            <a:spLocks noChangeArrowheads="1"/>
          </p:cNvSpPr>
          <p:nvPr/>
        </p:nvSpPr>
        <p:spPr bwMode="auto">
          <a:xfrm>
            <a:off x="72000" y="1531938"/>
            <a:ext cx="11641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Задача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: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647632" name="Rectangle 16"/>
          <p:cNvSpPr>
            <a:spLocks noChangeArrowheads="1"/>
          </p:cNvSpPr>
          <p:nvPr/>
        </p:nvSpPr>
        <p:spPr bwMode="auto">
          <a:xfrm>
            <a:off x="3492500" y="2755900"/>
            <a:ext cx="15224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Решение</a:t>
            </a:r>
          </a:p>
        </p:txBody>
      </p:sp>
      <p:sp>
        <p:nvSpPr>
          <p:cNvPr id="1647633" name="AutoShape 17"/>
          <p:cNvSpPr>
            <a:spLocks noChangeArrowheads="1"/>
          </p:cNvSpPr>
          <p:nvPr/>
        </p:nvSpPr>
        <p:spPr bwMode="auto">
          <a:xfrm>
            <a:off x="5726113" y="4941888"/>
            <a:ext cx="3167062" cy="1628775"/>
          </a:xfrm>
          <a:prstGeom prst="irregularSeal1">
            <a:avLst/>
          </a:prstGeom>
          <a:noFill/>
          <a:ln w="9525" algn="ctr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47634" name="Rectangle 18"/>
          <p:cNvSpPr>
            <a:spLocks noChangeArrowheads="1"/>
          </p:cNvSpPr>
          <p:nvPr/>
        </p:nvSpPr>
        <p:spPr bwMode="auto">
          <a:xfrm>
            <a:off x="6256338" y="5518150"/>
            <a:ext cx="20653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12 способов</a:t>
            </a:r>
          </a:p>
        </p:txBody>
      </p:sp>
      <p:sp>
        <p:nvSpPr>
          <p:cNvPr id="1647635" name="Rectangle 19"/>
          <p:cNvSpPr>
            <a:spLocks noChangeArrowheads="1"/>
          </p:cNvSpPr>
          <p:nvPr/>
        </p:nvSpPr>
        <p:spPr bwMode="auto">
          <a:xfrm>
            <a:off x="468313" y="3835400"/>
            <a:ext cx="1655762" cy="4318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47636" name="Text Box 20"/>
          <p:cNvSpPr txBox="1">
            <a:spLocks noChangeArrowheads="1"/>
          </p:cNvSpPr>
          <p:nvPr/>
        </p:nvSpPr>
        <p:spPr bwMode="auto">
          <a:xfrm>
            <a:off x="539750" y="3835400"/>
            <a:ext cx="15367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Оренбург</a:t>
            </a:r>
          </a:p>
        </p:txBody>
      </p:sp>
      <p:sp>
        <p:nvSpPr>
          <p:cNvPr id="1647637" name="Rectangle 21"/>
          <p:cNvSpPr>
            <a:spLocks noChangeArrowheads="1"/>
          </p:cNvSpPr>
          <p:nvPr/>
        </p:nvSpPr>
        <p:spPr bwMode="auto">
          <a:xfrm>
            <a:off x="3779838" y="3789363"/>
            <a:ext cx="1655762" cy="4318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47638" name="Text Box 22"/>
          <p:cNvSpPr txBox="1">
            <a:spLocks noChangeArrowheads="1"/>
          </p:cNvSpPr>
          <p:nvPr/>
        </p:nvSpPr>
        <p:spPr bwMode="auto">
          <a:xfrm>
            <a:off x="3975100" y="3789363"/>
            <a:ext cx="12938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Самара</a:t>
            </a:r>
          </a:p>
        </p:txBody>
      </p:sp>
      <p:sp>
        <p:nvSpPr>
          <p:cNvPr id="1647639" name="Rectangle 23"/>
          <p:cNvSpPr>
            <a:spLocks noChangeArrowheads="1"/>
          </p:cNvSpPr>
          <p:nvPr/>
        </p:nvSpPr>
        <p:spPr bwMode="auto">
          <a:xfrm>
            <a:off x="6948488" y="3835400"/>
            <a:ext cx="1655762" cy="4318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47640" name="Text Box 24"/>
          <p:cNvSpPr txBox="1">
            <a:spLocks noChangeArrowheads="1"/>
          </p:cNvSpPr>
          <p:nvPr/>
        </p:nvSpPr>
        <p:spPr bwMode="auto">
          <a:xfrm>
            <a:off x="7207250" y="3835400"/>
            <a:ext cx="11684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Казань</a:t>
            </a:r>
          </a:p>
        </p:txBody>
      </p:sp>
      <p:cxnSp>
        <p:nvCxnSpPr>
          <p:cNvPr id="4118" name="AutoShape 25"/>
          <p:cNvCxnSpPr>
            <a:cxnSpLocks noChangeShapeType="1"/>
          </p:cNvCxnSpPr>
          <p:nvPr/>
        </p:nvCxnSpPr>
        <p:spPr bwMode="auto">
          <a:xfrm rot="-5400000">
            <a:off x="2994819" y="2129632"/>
            <a:ext cx="46037" cy="3314700"/>
          </a:xfrm>
          <a:prstGeom prst="bentConnector3">
            <a:avLst>
              <a:gd name="adj1" fmla="val 59655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47642" name="Line 26"/>
          <p:cNvSpPr>
            <a:spLocks noChangeShapeType="1"/>
          </p:cNvSpPr>
          <p:nvPr/>
        </p:nvSpPr>
        <p:spPr bwMode="auto">
          <a:xfrm>
            <a:off x="2119313" y="4051300"/>
            <a:ext cx="16557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cxnSp>
        <p:nvCxnSpPr>
          <p:cNvPr id="4120" name="AutoShape 27"/>
          <p:cNvCxnSpPr>
            <a:cxnSpLocks noChangeShapeType="1"/>
          </p:cNvCxnSpPr>
          <p:nvPr/>
        </p:nvCxnSpPr>
        <p:spPr bwMode="auto">
          <a:xfrm rot="5400000" flipH="1" flipV="1">
            <a:off x="2966244" y="2586832"/>
            <a:ext cx="46037" cy="3314700"/>
          </a:xfrm>
          <a:prstGeom prst="bentConnector3">
            <a:avLst>
              <a:gd name="adj1" fmla="val -49655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47644" name="Text Box 28"/>
          <p:cNvSpPr txBox="1">
            <a:spLocks noChangeArrowheads="1"/>
          </p:cNvSpPr>
          <p:nvPr/>
        </p:nvSpPr>
        <p:spPr bwMode="auto">
          <a:xfrm>
            <a:off x="2439988" y="3187700"/>
            <a:ext cx="88423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ПОЕЗД</a:t>
            </a:r>
          </a:p>
        </p:txBody>
      </p:sp>
      <p:sp>
        <p:nvSpPr>
          <p:cNvPr id="1647645" name="Text Box 29"/>
          <p:cNvSpPr txBox="1">
            <a:spLocks noChangeArrowheads="1"/>
          </p:cNvSpPr>
          <p:nvPr/>
        </p:nvSpPr>
        <p:spPr bwMode="auto">
          <a:xfrm>
            <a:off x="2335213" y="3690938"/>
            <a:ext cx="11858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САМОЛЕТ</a:t>
            </a:r>
          </a:p>
        </p:txBody>
      </p:sp>
      <p:sp>
        <p:nvSpPr>
          <p:cNvPr id="1647646" name="Text Box 30"/>
          <p:cNvSpPr txBox="1">
            <a:spLocks noChangeArrowheads="1"/>
          </p:cNvSpPr>
          <p:nvPr/>
        </p:nvSpPr>
        <p:spPr bwMode="auto">
          <a:xfrm>
            <a:off x="2124075" y="4195763"/>
            <a:ext cx="161131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АВТОМОБИЛЬ</a:t>
            </a:r>
          </a:p>
        </p:txBody>
      </p:sp>
      <p:cxnSp>
        <p:nvCxnSpPr>
          <p:cNvPr id="4124" name="AutoShape 31"/>
          <p:cNvCxnSpPr>
            <a:cxnSpLocks noChangeShapeType="1"/>
          </p:cNvCxnSpPr>
          <p:nvPr/>
        </p:nvCxnSpPr>
        <p:spPr bwMode="auto">
          <a:xfrm rot="-5400000">
            <a:off x="6450806" y="2083594"/>
            <a:ext cx="46038" cy="3314700"/>
          </a:xfrm>
          <a:prstGeom prst="bentConnector3">
            <a:avLst>
              <a:gd name="adj1" fmla="val 59655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47648" name="Line 32"/>
          <p:cNvSpPr>
            <a:spLocks noChangeShapeType="1"/>
          </p:cNvSpPr>
          <p:nvPr/>
        </p:nvSpPr>
        <p:spPr bwMode="auto">
          <a:xfrm>
            <a:off x="5435600" y="3860800"/>
            <a:ext cx="1512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cxnSp>
        <p:nvCxnSpPr>
          <p:cNvPr id="4126" name="AutoShape 33"/>
          <p:cNvCxnSpPr>
            <a:cxnSpLocks noChangeShapeType="1"/>
          </p:cNvCxnSpPr>
          <p:nvPr/>
        </p:nvCxnSpPr>
        <p:spPr bwMode="auto">
          <a:xfrm rot="5400000" flipH="1" flipV="1">
            <a:off x="6422231" y="2540794"/>
            <a:ext cx="46038" cy="3314700"/>
          </a:xfrm>
          <a:prstGeom prst="bentConnector3">
            <a:avLst>
              <a:gd name="adj1" fmla="val -49655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47650" name="Text Box 34"/>
          <p:cNvSpPr txBox="1">
            <a:spLocks noChangeArrowheads="1"/>
          </p:cNvSpPr>
          <p:nvPr/>
        </p:nvSpPr>
        <p:spPr bwMode="auto">
          <a:xfrm>
            <a:off x="5895975" y="3141663"/>
            <a:ext cx="8842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ПОЕЗД</a:t>
            </a:r>
          </a:p>
        </p:txBody>
      </p:sp>
      <p:sp>
        <p:nvSpPr>
          <p:cNvPr id="1647651" name="Text Box 35"/>
          <p:cNvSpPr txBox="1">
            <a:spLocks noChangeArrowheads="1"/>
          </p:cNvSpPr>
          <p:nvPr/>
        </p:nvSpPr>
        <p:spPr bwMode="auto">
          <a:xfrm>
            <a:off x="5651500" y="3500438"/>
            <a:ext cx="11858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САМОЛЕТ</a:t>
            </a:r>
          </a:p>
        </p:txBody>
      </p:sp>
      <p:sp>
        <p:nvSpPr>
          <p:cNvPr id="1647652" name="Text Box 36"/>
          <p:cNvSpPr txBox="1">
            <a:spLocks noChangeArrowheads="1"/>
          </p:cNvSpPr>
          <p:nvPr/>
        </p:nvSpPr>
        <p:spPr bwMode="auto">
          <a:xfrm>
            <a:off x="5435600" y="4149725"/>
            <a:ext cx="161131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АВТОМОБИЛЬ</a:t>
            </a:r>
          </a:p>
        </p:txBody>
      </p:sp>
      <p:sp>
        <p:nvSpPr>
          <p:cNvPr id="1647655" name="Line 39"/>
          <p:cNvSpPr>
            <a:spLocks noChangeShapeType="1"/>
          </p:cNvSpPr>
          <p:nvPr/>
        </p:nvSpPr>
        <p:spPr bwMode="auto">
          <a:xfrm>
            <a:off x="5435600" y="4149725"/>
            <a:ext cx="1512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47656" name="Text Box 40"/>
          <p:cNvSpPr txBox="1">
            <a:spLocks noChangeArrowheads="1"/>
          </p:cNvSpPr>
          <p:nvPr/>
        </p:nvSpPr>
        <p:spPr bwMode="auto">
          <a:xfrm>
            <a:off x="5589588" y="3860800"/>
            <a:ext cx="13128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ТЕПЛОХОД</a:t>
            </a:r>
          </a:p>
        </p:txBody>
      </p:sp>
      <p:sp>
        <p:nvSpPr>
          <p:cNvPr id="1647658" name="Rectangle 42"/>
          <p:cNvSpPr>
            <a:spLocks noChangeArrowheads="1"/>
          </p:cNvSpPr>
          <p:nvPr/>
        </p:nvSpPr>
        <p:spPr bwMode="auto">
          <a:xfrm>
            <a:off x="224506" y="4843463"/>
            <a:ext cx="5256213" cy="161607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81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Из Оренбурга до Самары можно добраться 3 способами, для каждого из них из Самары до Казани – 4 способами. Таким образом, такое путешествие можно осуществить 12 способами.</a:t>
            </a:r>
          </a:p>
        </p:txBody>
      </p:sp>
    </p:spTree>
    <p:extLst>
      <p:ext uri="{BB962C8B-B14F-4D97-AF65-F5344CB8AC3E}">
        <p14:creationId xmlns:p14="http://schemas.microsoft.com/office/powerpoint/2010/main" val="278521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1714" name="Rectangle 2"/>
          <p:cNvSpPr>
            <a:spLocks noChangeArrowheads="1"/>
          </p:cNvSpPr>
          <p:nvPr/>
        </p:nvSpPr>
        <p:spPr bwMode="blackWhite">
          <a:xfrm>
            <a:off x="0" y="115888"/>
            <a:ext cx="9144000" cy="576262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CC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2400" b="1">
              <a:solidFill>
                <a:srgbClr val="330033"/>
              </a:solidFill>
              <a:latin typeface="Arial Narrow" pitchFamily="34" charset="0"/>
            </a:endParaRPr>
          </a:p>
        </p:txBody>
      </p:sp>
      <p:sp>
        <p:nvSpPr>
          <p:cNvPr id="1651715" name="Rectangle 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2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Принцип умножения</a:t>
            </a:r>
            <a:endParaRPr lang="ru-RU" sz="28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5122" name="Object 37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2444750" y="2579688"/>
          <a:ext cx="7493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Формула" r:id="rId3" imgW="749160" imgH="228600" progId="Equation.3">
                  <p:embed/>
                </p:oleObj>
              </mc:Choice>
              <mc:Fallback>
                <p:oleObj name="Формула" r:id="rId3" imgW="749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4750" y="2579688"/>
                        <a:ext cx="7493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39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407150" y="2579688"/>
          <a:ext cx="7493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Формула" r:id="rId5" imgW="749160" imgH="228600" progId="Equation.3">
                  <p:embed/>
                </p:oleObj>
              </mc:Choice>
              <mc:Fallback>
                <p:oleObj name="Формула" r:id="rId5" imgW="749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7150" y="2579688"/>
                        <a:ext cx="7493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43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803650" y="2014538"/>
          <a:ext cx="336550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Формула" r:id="rId7" imgW="152280" imgH="215640" progId="Equation.3">
                  <p:embed/>
                </p:oleObj>
              </mc:Choice>
              <mc:Fallback>
                <p:oleObj name="Формула" r:id="rId7" imgW="1522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3650" y="2014538"/>
                        <a:ext cx="336550" cy="477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51716" name="Rectangle 4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51717" name="Rectangle 5"/>
          <p:cNvSpPr>
            <a:spLocks noChangeArrowheads="1"/>
          </p:cNvSpPr>
          <p:nvPr/>
        </p:nvSpPr>
        <p:spPr bwMode="auto">
          <a:xfrm>
            <a:off x="-396875" y="2924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51718" name="Rectangle 6"/>
          <p:cNvSpPr>
            <a:spLocks noChangeArrowheads="1"/>
          </p:cNvSpPr>
          <p:nvPr/>
        </p:nvSpPr>
        <p:spPr bwMode="auto">
          <a:xfrm>
            <a:off x="0" y="3284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51719" name="Rectangle 7"/>
          <p:cNvSpPr>
            <a:spLocks noChangeArrowheads="1"/>
          </p:cNvSpPr>
          <p:nvPr/>
        </p:nvSpPr>
        <p:spPr bwMode="auto">
          <a:xfrm>
            <a:off x="0" y="299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51720" name="Line 8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51723" name="Rectangle 11"/>
          <p:cNvSpPr>
            <a:spLocks noChangeArrowheads="1"/>
          </p:cNvSpPr>
          <p:nvPr/>
        </p:nvSpPr>
        <p:spPr bwMode="auto">
          <a:xfrm>
            <a:off x="395288" y="1628775"/>
            <a:ext cx="8497887" cy="15128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54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Если требуется выполнить одно за другим 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k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действий, причем первое</a:t>
            </a:r>
          </a:p>
          <a:p>
            <a:pPr algn="ctr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действие можно выполнить      способами, второе –        способами,…,</a:t>
            </a:r>
          </a:p>
          <a:p>
            <a:pPr algn="ctr">
              <a:defRPr/>
            </a:pP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k-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ое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–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       способами, то все 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k 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действий вместе можно выполнить </a:t>
            </a:r>
          </a:p>
          <a:p>
            <a:pPr algn="ctr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                                   способами</a:t>
            </a:r>
          </a:p>
        </p:txBody>
      </p:sp>
      <p:sp>
        <p:nvSpPr>
          <p:cNvPr id="1651724" name="Rectangle 12"/>
          <p:cNvSpPr>
            <a:spLocks noChangeArrowheads="1"/>
          </p:cNvSpPr>
          <p:nvPr/>
        </p:nvSpPr>
        <p:spPr bwMode="auto">
          <a:xfrm>
            <a:off x="3563938" y="981075"/>
            <a:ext cx="1903412" cy="579438"/>
          </a:xfrm>
          <a:prstGeom prst="rect">
            <a:avLst/>
          </a:prstGeom>
          <a:noFill/>
          <a:ln w="38100" algn="ctr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Теорема</a:t>
            </a:r>
          </a:p>
        </p:txBody>
      </p:sp>
      <p:graphicFrame>
        <p:nvGraphicFramePr>
          <p:cNvPr id="5125" name="Object 45"/>
          <p:cNvGraphicFramePr>
            <a:graphicFrameLocks noChangeAspect="1"/>
          </p:cNvGraphicFramePr>
          <p:nvPr/>
        </p:nvGraphicFramePr>
        <p:xfrm>
          <a:off x="3276600" y="2592388"/>
          <a:ext cx="1800225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5" name="Формула" r:id="rId9" imgW="749160" imgH="228600" progId="Equation.3">
                  <p:embed/>
                </p:oleObj>
              </mc:Choice>
              <mc:Fallback>
                <p:oleObj name="Формула" r:id="rId9" imgW="749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592388"/>
                        <a:ext cx="1800225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6" name="Object 46"/>
          <p:cNvGraphicFramePr>
            <a:graphicFrameLocks noChangeAspect="1"/>
          </p:cNvGraphicFramePr>
          <p:nvPr/>
        </p:nvGraphicFramePr>
        <p:xfrm>
          <a:off x="6799263" y="2014538"/>
          <a:ext cx="365125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Формула" r:id="rId10" imgW="164880" imgH="215640" progId="Equation.3">
                  <p:embed/>
                </p:oleObj>
              </mc:Choice>
              <mc:Fallback>
                <p:oleObj name="Формула" r:id="rId10" imgW="164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9263" y="2014538"/>
                        <a:ext cx="365125" cy="477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7" name="Object 47"/>
          <p:cNvGraphicFramePr>
            <a:graphicFrameLocks noChangeAspect="1"/>
          </p:cNvGraphicFramePr>
          <p:nvPr/>
        </p:nvGraphicFramePr>
        <p:xfrm>
          <a:off x="1511300" y="2341563"/>
          <a:ext cx="396875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7" name="Формула" r:id="rId12" imgW="177480" imgH="228600" progId="Equation.3">
                  <p:embed/>
                </p:oleObj>
              </mc:Choice>
              <mc:Fallback>
                <p:oleObj name="Формула" r:id="rId12" imgW="177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1300" y="2341563"/>
                        <a:ext cx="396875" cy="51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37" name="Picture 4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357563"/>
            <a:ext cx="6840538" cy="2535237"/>
          </a:xfrm>
          <a:prstGeom prst="rect">
            <a:avLst/>
          </a:prstGeom>
          <a:noFill/>
          <a:ln w="38100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09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6870" name="Rectangle 38"/>
          <p:cNvSpPr>
            <a:spLocks noChangeArrowheads="1"/>
          </p:cNvSpPr>
          <p:nvPr/>
        </p:nvSpPr>
        <p:spPr bwMode="auto">
          <a:xfrm>
            <a:off x="359568" y="3643003"/>
            <a:ext cx="8424863" cy="9366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Различные упорядоченные множества одного и того же множества</a:t>
            </a:r>
          </a:p>
          <a:p>
            <a:pPr algn="just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из 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n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элементов называются перестановками этого множества</a:t>
            </a:r>
          </a:p>
        </p:txBody>
      </p:sp>
      <p:sp>
        <p:nvSpPr>
          <p:cNvPr id="1656834" name="Rectangle 2"/>
          <p:cNvSpPr>
            <a:spLocks noChangeArrowheads="1"/>
          </p:cNvSpPr>
          <p:nvPr/>
        </p:nvSpPr>
        <p:spPr bwMode="blackWhite">
          <a:xfrm>
            <a:off x="0" y="115888"/>
            <a:ext cx="9144000" cy="576262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CC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2400" b="1">
              <a:solidFill>
                <a:srgbClr val="330033"/>
              </a:solidFill>
              <a:latin typeface="Arial Narrow" pitchFamily="34" charset="0"/>
            </a:endParaRPr>
          </a:p>
        </p:txBody>
      </p:sp>
      <p:sp>
        <p:nvSpPr>
          <p:cNvPr id="1656835" name="Rectangle 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ПЕРЕСТАНОВКИ</a:t>
            </a:r>
          </a:p>
        </p:txBody>
      </p:sp>
      <p:graphicFrame>
        <p:nvGraphicFramePr>
          <p:cNvPr id="6146" name="Object 41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91010339"/>
              </p:ext>
            </p:extLst>
          </p:nvPr>
        </p:nvGraphicFramePr>
        <p:xfrm>
          <a:off x="2481262" y="4784725"/>
          <a:ext cx="458788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7" name="Формула" r:id="rId3" imgW="177480" imgH="228600" progId="Equation.3">
                  <p:embed/>
                </p:oleObj>
              </mc:Choice>
              <mc:Fallback>
                <p:oleObj name="Формула" r:id="rId3" imgW="177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1262" y="4784725"/>
                        <a:ext cx="458788" cy="588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4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92900" y="2579688"/>
          <a:ext cx="1778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8" name="Формула" r:id="rId5" imgW="177480" imgH="228600" progId="Equation.3">
                  <p:embed/>
                </p:oleObj>
              </mc:Choice>
              <mc:Fallback>
                <p:oleObj name="Формула" r:id="rId5" imgW="177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2900" y="2579688"/>
                        <a:ext cx="1778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56836" name="Rectangle 4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56837" name="Rectangle 5"/>
          <p:cNvSpPr>
            <a:spLocks noChangeArrowheads="1"/>
          </p:cNvSpPr>
          <p:nvPr/>
        </p:nvSpPr>
        <p:spPr bwMode="auto">
          <a:xfrm>
            <a:off x="-396875" y="2924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56838" name="Rectangle 6"/>
          <p:cNvSpPr>
            <a:spLocks noChangeArrowheads="1"/>
          </p:cNvSpPr>
          <p:nvPr/>
        </p:nvSpPr>
        <p:spPr bwMode="auto">
          <a:xfrm>
            <a:off x="0" y="3284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56839" name="Rectangle 7"/>
          <p:cNvSpPr>
            <a:spLocks noChangeArrowheads="1"/>
          </p:cNvSpPr>
          <p:nvPr/>
        </p:nvSpPr>
        <p:spPr bwMode="auto">
          <a:xfrm>
            <a:off x="0" y="299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56840" name="Line 8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56843" name="Rectangle 11"/>
          <p:cNvSpPr>
            <a:spLocks noChangeArrowheads="1"/>
          </p:cNvSpPr>
          <p:nvPr/>
        </p:nvSpPr>
        <p:spPr bwMode="auto">
          <a:xfrm>
            <a:off x="773112" y="1412875"/>
            <a:ext cx="7848600" cy="12954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Множество из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n 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элементов называется </a:t>
            </a:r>
            <a: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упорядоченным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, если</a:t>
            </a:r>
          </a:p>
          <a:p>
            <a:pPr algn="just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каждому элементу этого множества поставлено в соответствие</a:t>
            </a:r>
          </a:p>
          <a:p>
            <a:pPr algn="just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натуральное число (номер элемента) от 1 до </a:t>
            </a:r>
            <a:r>
              <a:rPr 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n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. </a:t>
            </a:r>
          </a:p>
          <a:p>
            <a:pPr algn="just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В противном случае, множество называется </a:t>
            </a:r>
            <a:r>
              <a:rPr 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неупорядоченным 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</a:p>
        </p:txBody>
      </p:sp>
      <p:sp>
        <p:nvSpPr>
          <p:cNvPr id="1656844" name="Rectangle 12"/>
          <p:cNvSpPr>
            <a:spLocks noChangeArrowheads="1"/>
          </p:cNvSpPr>
          <p:nvPr/>
        </p:nvSpPr>
        <p:spPr bwMode="auto">
          <a:xfrm>
            <a:off x="3624381" y="941348"/>
            <a:ext cx="1728550" cy="369332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Определение</a:t>
            </a:r>
          </a:p>
        </p:txBody>
      </p:sp>
      <p:sp>
        <p:nvSpPr>
          <p:cNvPr id="1656871" name="Rectangle 39"/>
          <p:cNvSpPr>
            <a:spLocks noChangeArrowheads="1"/>
          </p:cNvSpPr>
          <p:nvPr/>
        </p:nvSpPr>
        <p:spPr bwMode="auto">
          <a:xfrm>
            <a:off x="3584834" y="2924426"/>
            <a:ext cx="1902892" cy="400110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Определение</a:t>
            </a:r>
          </a:p>
        </p:txBody>
      </p:sp>
      <p:sp>
        <p:nvSpPr>
          <p:cNvPr id="1656872" name="Rectangle 40"/>
          <p:cNvSpPr>
            <a:spLocks noChangeArrowheads="1"/>
          </p:cNvSpPr>
          <p:nvPr/>
        </p:nvSpPr>
        <p:spPr bwMode="auto">
          <a:xfrm>
            <a:off x="2710656" y="4844466"/>
            <a:ext cx="45862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- число перестановок из </a:t>
            </a:r>
            <a:r>
              <a:rPr lang="en-U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n </a:t>
            </a:r>
            <a:r>
              <a:rPr lang="ru-RU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элементов</a:t>
            </a:r>
          </a:p>
        </p:txBody>
      </p:sp>
      <p:graphicFrame>
        <p:nvGraphicFramePr>
          <p:cNvPr id="6148" name="Object 49"/>
          <p:cNvGraphicFramePr>
            <a:graphicFrameLocks noChangeAspect="1"/>
          </p:cNvGraphicFramePr>
          <p:nvPr/>
        </p:nvGraphicFramePr>
        <p:xfrm>
          <a:off x="179388" y="5734050"/>
          <a:ext cx="792162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9" name="Формула" r:id="rId7" imgW="330120" imgH="177480" progId="Equation.3">
                  <p:embed/>
                </p:oleObj>
              </mc:Choice>
              <mc:Fallback>
                <p:oleObj name="Формула" r:id="rId7" imgW="3301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5734050"/>
                        <a:ext cx="792162" cy="427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50"/>
          <p:cNvGraphicFramePr>
            <a:graphicFrameLocks noChangeAspect="1"/>
          </p:cNvGraphicFramePr>
          <p:nvPr/>
        </p:nvGraphicFramePr>
        <p:xfrm>
          <a:off x="179388" y="6165850"/>
          <a:ext cx="750887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0" name="Формула" r:id="rId9" imgW="304560" imgH="177480" progId="Equation.3">
                  <p:embed/>
                </p:oleObj>
              </mc:Choice>
              <mc:Fallback>
                <p:oleObj name="Формула" r:id="rId9" imgW="3045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6165850"/>
                        <a:ext cx="750887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51"/>
          <p:cNvGraphicFramePr>
            <a:graphicFrameLocks noChangeAspect="1"/>
          </p:cNvGraphicFramePr>
          <p:nvPr/>
        </p:nvGraphicFramePr>
        <p:xfrm>
          <a:off x="1443038" y="5734050"/>
          <a:ext cx="1189037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1" name="Формула" r:id="rId11" imgW="482400" imgH="177480" progId="Equation.3">
                  <p:embed/>
                </p:oleObj>
              </mc:Choice>
              <mc:Fallback>
                <p:oleObj name="Формула" r:id="rId11" imgW="4824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3038" y="5734050"/>
                        <a:ext cx="1189037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1" name="Object 52"/>
          <p:cNvGraphicFramePr>
            <a:graphicFrameLocks noChangeAspect="1"/>
          </p:cNvGraphicFramePr>
          <p:nvPr/>
        </p:nvGraphicFramePr>
        <p:xfrm>
          <a:off x="1403350" y="6165850"/>
          <a:ext cx="150177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2" name="Формула" r:id="rId13" imgW="609480" imgH="177480" progId="Equation.3">
                  <p:embed/>
                </p:oleObj>
              </mc:Choice>
              <mc:Fallback>
                <p:oleObj name="Формула" r:id="rId13" imgW="609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6165850"/>
                        <a:ext cx="1501775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2" name="Object 53"/>
          <p:cNvGraphicFramePr>
            <a:graphicFrameLocks noChangeAspect="1"/>
          </p:cNvGraphicFramePr>
          <p:nvPr/>
        </p:nvGraphicFramePr>
        <p:xfrm>
          <a:off x="3276600" y="5734050"/>
          <a:ext cx="150177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3" name="Формула" r:id="rId15" imgW="609480" imgH="177480" progId="Equation.3">
                  <p:embed/>
                </p:oleObj>
              </mc:Choice>
              <mc:Fallback>
                <p:oleObj name="Формула" r:id="rId15" imgW="609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5734050"/>
                        <a:ext cx="1501775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3" name="Object 54"/>
          <p:cNvGraphicFramePr>
            <a:graphicFrameLocks noChangeAspect="1"/>
          </p:cNvGraphicFramePr>
          <p:nvPr/>
        </p:nvGraphicFramePr>
        <p:xfrm>
          <a:off x="3276600" y="6165850"/>
          <a:ext cx="1909763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4" name="Формула" r:id="rId17" imgW="774360" imgH="177480" progId="Equation.3">
                  <p:embed/>
                </p:oleObj>
              </mc:Choice>
              <mc:Fallback>
                <p:oleObj name="Формула" r:id="rId17" imgW="7743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6165850"/>
                        <a:ext cx="1909763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56887" name="Rectangle 55"/>
          <p:cNvSpPr>
            <a:spLocks noChangeArrowheads="1"/>
          </p:cNvSpPr>
          <p:nvPr/>
        </p:nvSpPr>
        <p:spPr bwMode="auto">
          <a:xfrm>
            <a:off x="5003800" y="5876925"/>
            <a:ext cx="8318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……..</a:t>
            </a:r>
          </a:p>
        </p:txBody>
      </p:sp>
      <p:graphicFrame>
        <p:nvGraphicFramePr>
          <p:cNvPr id="6154" name="Object 56"/>
          <p:cNvGraphicFramePr>
            <a:graphicFrameLocks noChangeAspect="1"/>
          </p:cNvGraphicFramePr>
          <p:nvPr/>
        </p:nvGraphicFramePr>
        <p:xfrm>
          <a:off x="5867400" y="5876925"/>
          <a:ext cx="32766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5" name="Формула" r:id="rId19" imgW="1384200" imgH="203040" progId="Equation.3">
                  <p:embed/>
                </p:oleObj>
              </mc:Choice>
              <mc:Fallback>
                <p:oleObj name="Формула" r:id="rId19" imgW="13842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5876925"/>
                        <a:ext cx="3276600" cy="50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56891" name="Rectangle 59"/>
          <p:cNvSpPr>
            <a:spLocks noChangeArrowheads="1"/>
          </p:cNvSpPr>
          <p:nvPr/>
        </p:nvSpPr>
        <p:spPr bwMode="auto">
          <a:xfrm>
            <a:off x="5795963" y="5876925"/>
            <a:ext cx="3348037" cy="504825"/>
          </a:xfrm>
          <a:prstGeom prst="rect">
            <a:avLst/>
          </a:prstGeom>
          <a:noFill/>
          <a:ln w="28575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56893" name="Rectangle 61"/>
          <p:cNvSpPr>
            <a:spLocks noChangeArrowheads="1"/>
          </p:cNvSpPr>
          <p:nvPr/>
        </p:nvSpPr>
        <p:spPr bwMode="auto">
          <a:xfrm>
            <a:off x="3767638" y="5300663"/>
            <a:ext cx="185954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Факториал</a:t>
            </a:r>
          </a:p>
        </p:txBody>
      </p:sp>
      <p:sp>
        <p:nvSpPr>
          <p:cNvPr id="1656901" name="Rectangle 69"/>
          <p:cNvSpPr>
            <a:spLocks noChangeArrowheads="1"/>
          </p:cNvSpPr>
          <p:nvPr/>
        </p:nvSpPr>
        <p:spPr bwMode="auto">
          <a:xfrm>
            <a:off x="0" y="5373688"/>
            <a:ext cx="9144000" cy="1295400"/>
          </a:xfrm>
          <a:prstGeom prst="rect">
            <a:avLst/>
          </a:prstGeom>
          <a:noFill/>
          <a:ln w="28575" algn="ctr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38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8098" name="Rectangle 2"/>
          <p:cNvSpPr>
            <a:spLocks noChangeArrowheads="1"/>
          </p:cNvSpPr>
          <p:nvPr/>
        </p:nvSpPr>
        <p:spPr bwMode="auto">
          <a:xfrm>
            <a:off x="323850" y="1155701"/>
            <a:ext cx="8569325" cy="1008062"/>
          </a:xfrm>
          <a:prstGeom prst="rect">
            <a:avLst/>
          </a:prstGeom>
          <a:gradFill rotWithShape="1">
            <a:gsLst>
              <a:gs pos="0">
                <a:srgbClr val="FFFFCC">
                  <a:gamma/>
                  <a:shade val="46275"/>
                  <a:invGamma/>
                </a:srgbClr>
              </a:gs>
              <a:gs pos="5000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lin ang="2700000" scaled="1"/>
          </a:gradFill>
          <a:ln w="9525" algn="ctr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68099" name="Rectangle 3"/>
          <p:cNvSpPr>
            <a:spLocks noChangeArrowheads="1"/>
          </p:cNvSpPr>
          <p:nvPr/>
        </p:nvSpPr>
        <p:spPr bwMode="blackWhite">
          <a:xfrm>
            <a:off x="0" y="115888"/>
            <a:ext cx="9144000" cy="576262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CC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2400" b="1">
              <a:solidFill>
                <a:srgbClr val="330033"/>
              </a:solidFill>
              <a:latin typeface="Arial Narrow" pitchFamily="34" charset="0"/>
            </a:endParaRPr>
          </a:p>
        </p:txBody>
      </p:sp>
      <p:sp>
        <p:nvSpPr>
          <p:cNvPr id="1668100" name="Rectangle 4"/>
          <p:cNvSpPr>
            <a:spLocks noGrp="1" noChangeArrowheads="1"/>
          </p:cNvSpPr>
          <p:nvPr>
            <p:ph type="title"/>
          </p:nvPr>
        </p:nvSpPr>
        <p:spPr>
          <a:xfrm>
            <a:off x="472281" y="-161131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ПЕРЕСТАНОВКИ</a:t>
            </a:r>
          </a:p>
        </p:txBody>
      </p:sp>
      <p:graphicFrame>
        <p:nvGraphicFramePr>
          <p:cNvPr id="7170" name="Object 5"/>
          <p:cNvGraphicFramePr>
            <a:graphicFrameLocks noGrp="1" noChangeAspect="1"/>
          </p:cNvGraphicFramePr>
          <p:nvPr>
            <p:ph sz="half" idx="2"/>
          </p:nvPr>
        </p:nvGraphicFramePr>
        <p:xfrm>
          <a:off x="3924300" y="1524000"/>
          <a:ext cx="1368425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Формула" r:id="rId3" imgW="457200" imgH="228600" progId="Equation.3">
                  <p:embed/>
                </p:oleObj>
              </mc:Choice>
              <mc:Fallback>
                <p:oleObj name="Формула" r:id="rId3" imgW="457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300" y="1524000"/>
                        <a:ext cx="1368425" cy="684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68102" name="Rectangle 6"/>
          <p:cNvSpPr>
            <a:spLocks noChangeArrowheads="1"/>
          </p:cNvSpPr>
          <p:nvPr/>
        </p:nvSpPr>
        <p:spPr bwMode="auto">
          <a:xfrm>
            <a:off x="-396875" y="2924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68104" name="Line 8"/>
          <p:cNvSpPr>
            <a:spLocks noChangeShapeType="1"/>
          </p:cNvSpPr>
          <p:nvPr/>
        </p:nvSpPr>
        <p:spPr bwMode="auto">
          <a:xfrm>
            <a:off x="70644" y="692150"/>
            <a:ext cx="9144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68105" name="Rectangle 9"/>
          <p:cNvSpPr>
            <a:spLocks noChangeArrowheads="1"/>
          </p:cNvSpPr>
          <p:nvPr/>
        </p:nvSpPr>
        <p:spPr bwMode="auto">
          <a:xfrm>
            <a:off x="3960307" y="692150"/>
            <a:ext cx="125354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Теорема</a:t>
            </a:r>
          </a:p>
        </p:txBody>
      </p:sp>
      <p:sp>
        <p:nvSpPr>
          <p:cNvPr id="1668106" name="Rectangle 10"/>
          <p:cNvSpPr>
            <a:spLocks noChangeArrowheads="1"/>
          </p:cNvSpPr>
          <p:nvPr/>
        </p:nvSpPr>
        <p:spPr bwMode="auto">
          <a:xfrm>
            <a:off x="693738" y="1236663"/>
            <a:ext cx="78882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Число перестановок множества из </a:t>
            </a: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n </a:t>
            </a: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элементов равно</a:t>
            </a:r>
          </a:p>
        </p:txBody>
      </p:sp>
      <p:sp>
        <p:nvSpPr>
          <p:cNvPr id="1668121" name="Rectangle 25"/>
          <p:cNvSpPr>
            <a:spLocks noChangeArrowheads="1"/>
          </p:cNvSpPr>
          <p:nvPr/>
        </p:nvSpPr>
        <p:spPr bwMode="auto">
          <a:xfrm>
            <a:off x="3872188" y="2344738"/>
            <a:ext cx="1472647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Следствие</a:t>
            </a:r>
          </a:p>
        </p:txBody>
      </p:sp>
      <p:sp>
        <p:nvSpPr>
          <p:cNvPr id="1668122" name="Rectangle 26"/>
          <p:cNvSpPr>
            <a:spLocks noChangeArrowheads="1"/>
          </p:cNvSpPr>
          <p:nvPr/>
        </p:nvSpPr>
        <p:spPr bwMode="auto">
          <a:xfrm>
            <a:off x="1170780" y="2975978"/>
            <a:ext cx="6875462" cy="1008062"/>
          </a:xfrm>
          <a:prstGeom prst="rect">
            <a:avLst/>
          </a:prstGeom>
          <a:gradFill rotWithShape="1">
            <a:gsLst>
              <a:gs pos="0">
                <a:srgbClr val="FFFFCC">
                  <a:gamma/>
                  <a:shade val="46275"/>
                  <a:invGamma/>
                </a:srgbClr>
              </a:gs>
              <a:gs pos="5000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lin ang="2700000" scaled="1"/>
          </a:gradFill>
          <a:ln w="9525" algn="ctr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68123" name="Rectangle 27"/>
          <p:cNvSpPr>
            <a:spLocks noChangeArrowheads="1"/>
          </p:cNvSpPr>
          <p:nvPr/>
        </p:nvSpPr>
        <p:spPr bwMode="auto">
          <a:xfrm>
            <a:off x="1374775" y="3068846"/>
            <a:ext cx="639445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n</a:t>
            </a: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различных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предметов по 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n</a:t>
            </a: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местам можно</a:t>
            </a:r>
          </a:p>
          <a:p>
            <a:pPr algn="ctr">
              <a:defRPr/>
            </a:pP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расставить 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n!</a:t>
            </a: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способами</a:t>
            </a:r>
          </a:p>
        </p:txBody>
      </p:sp>
      <p:pic>
        <p:nvPicPr>
          <p:cNvPr id="13" name="Picture 2" descr="H:\Методические и тематические доклады\темат доклад 2016-2017\8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949" y="4365104"/>
            <a:ext cx="3168352" cy="20303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5522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еометрический 2">
  <a:themeElements>
    <a:clrScheme name="Другая 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Мо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Мо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0_Мо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1_Мо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2_Мо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Мо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Мо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Мо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Мо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Мо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Мо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Мо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Мо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геометрический 2</Template>
  <TotalTime>406</TotalTime>
  <Words>1193</Words>
  <Application>Microsoft Office PowerPoint</Application>
  <PresentationFormat>Экран (4:3)</PresentationFormat>
  <Paragraphs>203</Paragraphs>
  <Slides>29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44" baseType="lpstr">
      <vt:lpstr>геометрический 2</vt:lpstr>
      <vt:lpstr>Мой</vt:lpstr>
      <vt:lpstr>1_Мой</vt:lpstr>
      <vt:lpstr>2_Мой</vt:lpstr>
      <vt:lpstr>3_Мой</vt:lpstr>
      <vt:lpstr>4_Мой</vt:lpstr>
      <vt:lpstr>5_Мой</vt:lpstr>
      <vt:lpstr>6_Мой</vt:lpstr>
      <vt:lpstr>7_Мой</vt:lpstr>
      <vt:lpstr>8_Мой</vt:lpstr>
      <vt:lpstr>9_Мой</vt:lpstr>
      <vt:lpstr>10_Мой</vt:lpstr>
      <vt:lpstr>11_Мой</vt:lpstr>
      <vt:lpstr>12_Мой</vt:lpstr>
      <vt:lpstr>Формула</vt:lpstr>
      <vt:lpstr>Презентация PowerPoint</vt:lpstr>
      <vt:lpstr>Презентация PowerPoint</vt:lpstr>
      <vt:lpstr>Теория вероятностей – математическая наука, изучающая закономерности случайных явлений, случайные события, случайные величины, их свойства и операции над ними</vt:lpstr>
      <vt:lpstr>Презентация PowerPoint</vt:lpstr>
      <vt:lpstr>Презентация PowerPoint</vt:lpstr>
      <vt:lpstr>Принцип умножения</vt:lpstr>
      <vt:lpstr>Принцип умножения</vt:lpstr>
      <vt:lpstr>ПЕРЕСТАНОВКИ</vt:lpstr>
      <vt:lpstr>ПЕРЕСТАНОВКИ</vt:lpstr>
      <vt:lpstr>РАЗМЕЩЕНИЯ</vt:lpstr>
      <vt:lpstr>РАЗМЕЩЕНИЯ</vt:lpstr>
      <vt:lpstr>СОЧЕТАНИЯ</vt:lpstr>
      <vt:lpstr>СОЧЕТАНИЯ</vt:lpstr>
      <vt:lpstr>ПРОСТРАНСТВО ЭЛЕМЕНТАРНЫХ СОБЫТИЙ</vt:lpstr>
      <vt:lpstr>ТИПЫ СОБЫТИЙ</vt:lpstr>
      <vt:lpstr>ОПЕРАЦИИ НАД СОБЫТИЯМИ</vt:lpstr>
      <vt:lpstr>ОПЕРАЦИИ НАД СОБЫТИЯМИ</vt:lpstr>
      <vt:lpstr>ОПЕРАЦИИ НАД СОБЫТИЯМИ</vt:lpstr>
      <vt:lpstr>ОПЕРАЦИИ НАД СОБЫТИЯМИ</vt:lpstr>
      <vt:lpstr>ПРИМЕР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Геометрия</dc:title>
  <dc:creator>User</dc:creator>
  <cp:lastModifiedBy>irbis</cp:lastModifiedBy>
  <cp:revision>48</cp:revision>
  <dcterms:created xsi:type="dcterms:W3CDTF">2015-07-29T17:55:54Z</dcterms:created>
  <dcterms:modified xsi:type="dcterms:W3CDTF">2020-04-20T04:53:49Z</dcterms:modified>
</cp:coreProperties>
</file>