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59" r:id="rId7"/>
    <p:sldId id="261" r:id="rId8"/>
    <p:sldId id="262" r:id="rId9"/>
    <p:sldId id="271" r:id="rId10"/>
    <p:sldId id="263" r:id="rId11"/>
    <p:sldId id="267" r:id="rId12"/>
    <p:sldId id="264" r:id="rId13"/>
    <p:sldId id="26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F661"/>
    <a:srgbClr val="2290EA"/>
    <a:srgbClr val="00CCFF"/>
    <a:srgbClr val="66FFFF"/>
    <a:srgbClr val="DEED1F"/>
    <a:srgbClr val="FF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ДЕТСКИЕ\Nezhniy\Nezh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420888"/>
            <a:ext cx="6622504" cy="1251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05064"/>
            <a:ext cx="6400800" cy="1104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71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262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Nezhniy\NezhnySlid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12875"/>
            <a:ext cx="8229600" cy="471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0" y="6515100"/>
            <a:ext cx="1530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400" smtClean="0">
                <a:solidFill>
                  <a:srgbClr val="BFBFBF"/>
                </a:solidFill>
                <a:latin typeface="Ariston" pitchFamily="66" charset="0"/>
              </a:rPr>
              <a:t>ProPowerPoint.ru</a:t>
            </a:r>
            <a:endParaRPr lang="ru-RU" sz="1400" smtClean="0">
              <a:solidFill>
                <a:srgbClr val="BFBFBF"/>
              </a:solidFill>
              <a:latin typeface="Ariston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tmp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23050" cy="1584176"/>
          </a:xfrm>
        </p:spPr>
        <p:txBody>
          <a:bodyPr/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«Цветные ладошки»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068960"/>
            <a:ext cx="6400800" cy="204100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Изобразительная        студия</a:t>
            </a:r>
            <a:endParaRPr lang="en-US" sz="4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                     </a:t>
            </a: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" t="2683" r="1720" b="3539"/>
          <a:stretch/>
        </p:blipFill>
        <p:spPr bwMode="auto">
          <a:xfrm>
            <a:off x="683568" y="3861048"/>
            <a:ext cx="3312368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4831" y="5420072"/>
            <a:ext cx="388674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д/с №50 «</a:t>
            </a:r>
            <a:r>
              <a:rPr lang="ru-RU" sz="12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Нордик</a:t>
            </a:r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Веслополова Юлия Валериевна</a:t>
            </a:r>
          </a:p>
          <a:p>
            <a:pPr algn="ctr"/>
            <a:r>
              <a:rPr lang="ru-RU" sz="1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(первая категория)</a:t>
            </a:r>
            <a:endParaRPr lang="ru-RU" sz="1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000" dirty="0" smtClean="0"/>
              <a:t/>
            </a:r>
            <a:br>
              <a:rPr lang="ru-RU" sz="1000" dirty="0" smtClean="0"/>
            </a:br>
            <a:r>
              <a:rPr lang="ru-RU" sz="1000" dirty="0"/>
              <a:t/>
            </a:r>
            <a:br>
              <a:rPr lang="ru-RU" sz="1000" dirty="0"/>
            </a:br>
            <a:r>
              <a:rPr lang="ru-RU" sz="1600" b="1" dirty="0" smtClean="0">
                <a:solidFill>
                  <a:srgbClr val="7030A0"/>
                </a:solidFill>
              </a:rPr>
              <a:t>Если </a:t>
            </a:r>
            <a:r>
              <a:rPr lang="ru-RU" sz="1600" b="1" dirty="0">
                <a:solidFill>
                  <a:srgbClr val="7030A0"/>
                </a:solidFill>
              </a:rPr>
              <a:t>б все на свете </a:t>
            </a:r>
            <a:r>
              <a:rPr lang="ru-RU" sz="1600" b="1" dirty="0" smtClean="0">
                <a:solidFill>
                  <a:srgbClr val="7030A0"/>
                </a:solidFill>
              </a:rPr>
              <a:t>было</a:t>
            </a:r>
            <a:r>
              <a:rPr lang="ru-RU" sz="1600" b="1" dirty="0">
                <a:solidFill>
                  <a:srgbClr val="7030A0"/>
                </a:solidFill>
              </a:rPr>
              <a:t> о</a:t>
            </a:r>
            <a:r>
              <a:rPr lang="ru-RU" sz="1600" b="1" dirty="0" smtClean="0">
                <a:solidFill>
                  <a:srgbClr val="7030A0"/>
                </a:solidFill>
              </a:rPr>
              <a:t>динакового цвета,</a:t>
            </a:r>
            <a:r>
              <a:rPr lang="ru-RU" sz="1600" b="1" dirty="0">
                <a:solidFill>
                  <a:srgbClr val="7030A0"/>
                </a:solidFill>
              </a:rPr>
              <a:t> в</a:t>
            </a:r>
            <a:r>
              <a:rPr lang="ru-RU" sz="1600" b="1" dirty="0" smtClean="0">
                <a:solidFill>
                  <a:srgbClr val="7030A0"/>
                </a:solidFill>
              </a:rPr>
              <a:t>ас </a:t>
            </a:r>
            <a:r>
              <a:rPr lang="ru-RU" sz="1600" b="1" dirty="0">
                <a:solidFill>
                  <a:srgbClr val="7030A0"/>
                </a:solidFill>
              </a:rPr>
              <a:t>бы это </a:t>
            </a:r>
            <a:r>
              <a:rPr lang="ru-RU" sz="1600" b="1" dirty="0" smtClean="0">
                <a:solidFill>
                  <a:srgbClr val="7030A0"/>
                </a:solidFill>
              </a:rPr>
              <a:t>рассердило, или </a:t>
            </a:r>
            <a:r>
              <a:rPr lang="ru-RU" sz="1600" b="1" dirty="0">
                <a:solidFill>
                  <a:srgbClr val="7030A0"/>
                </a:solidFill>
              </a:rPr>
              <a:t>радовало </a:t>
            </a:r>
            <a:r>
              <a:rPr lang="ru-RU" sz="1600" b="1" dirty="0" smtClean="0">
                <a:solidFill>
                  <a:srgbClr val="7030A0"/>
                </a:solidFill>
              </a:rPr>
              <a:t>это?</a:t>
            </a:r>
            <a:r>
              <a:rPr lang="ru-RU" sz="1600" b="1" dirty="0">
                <a:solidFill>
                  <a:srgbClr val="7030A0"/>
                </a:solidFill>
              </a:rPr>
              <a:t/>
            </a:r>
            <a:br>
              <a:rPr lang="ru-RU" sz="1600" b="1" dirty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Видеть </a:t>
            </a:r>
            <a:r>
              <a:rPr lang="ru-RU" sz="1600" b="1" dirty="0">
                <a:solidFill>
                  <a:srgbClr val="7030A0"/>
                </a:solidFill>
              </a:rPr>
              <a:t>мир привыкли </a:t>
            </a:r>
            <a:r>
              <a:rPr lang="ru-RU" sz="1600" b="1" dirty="0" smtClean="0">
                <a:solidFill>
                  <a:srgbClr val="7030A0"/>
                </a:solidFill>
              </a:rPr>
              <a:t>люди белым</a:t>
            </a:r>
            <a:r>
              <a:rPr lang="ru-RU" sz="1600" b="1" dirty="0">
                <a:solidFill>
                  <a:srgbClr val="7030A0"/>
                </a:solidFill>
              </a:rPr>
              <a:t>, желтым, синим, </a:t>
            </a:r>
            <a:r>
              <a:rPr lang="ru-RU" sz="1600" b="1" dirty="0" smtClean="0">
                <a:solidFill>
                  <a:srgbClr val="7030A0"/>
                </a:solidFill>
              </a:rPr>
              <a:t>красным…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Пусть </a:t>
            </a:r>
            <a:r>
              <a:rPr lang="ru-RU" sz="1600" b="1" dirty="0">
                <a:solidFill>
                  <a:srgbClr val="7030A0"/>
                </a:solidFill>
              </a:rPr>
              <a:t>же все вокруг нас </a:t>
            </a:r>
            <a:r>
              <a:rPr lang="ru-RU" sz="1600" b="1" dirty="0" smtClean="0">
                <a:solidFill>
                  <a:srgbClr val="7030A0"/>
                </a:solidFill>
              </a:rPr>
              <a:t>будет</a:t>
            </a:r>
            <a:r>
              <a:rPr lang="ru-RU" sz="1600" b="1" dirty="0">
                <a:solidFill>
                  <a:srgbClr val="7030A0"/>
                </a:solidFill>
              </a:rPr>
              <a:t> у</a:t>
            </a:r>
            <a:r>
              <a:rPr lang="en-US" sz="1600" b="1" dirty="0" smtClean="0">
                <a:solidFill>
                  <a:srgbClr val="7030A0"/>
                </a:solidFill>
              </a:rPr>
              <a:t>дивительным </a:t>
            </a:r>
            <a:r>
              <a:rPr lang="en-US" sz="1600" b="1" dirty="0">
                <a:solidFill>
                  <a:srgbClr val="7030A0"/>
                </a:solidFill>
              </a:rPr>
              <a:t>и разным!»</a:t>
            </a:r>
            <a:r>
              <a:rPr lang="ru-RU" sz="1600" b="1" dirty="0">
                <a:solidFill>
                  <a:srgbClr val="7030A0"/>
                </a:solidFill>
              </a:rPr>
              <a:t/>
            </a:r>
            <a:br>
              <a:rPr lang="ru-RU" sz="1600" b="1" dirty="0">
                <a:solidFill>
                  <a:srgbClr val="7030A0"/>
                </a:solidFill>
              </a:rPr>
            </a:br>
            <a:endParaRPr lang="ru-RU" sz="1600" b="1" dirty="0" smtClean="0">
              <a:solidFill>
                <a:srgbClr val="7030A0"/>
              </a:solidFill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4" name="Picture 2" descr="C:\Users\User\Desktop\фото\IMG_2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7623">
            <a:off x="4696203" y="1654830"/>
            <a:ext cx="4065243" cy="3048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фото\IMG_2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55354">
            <a:off x="494754" y="3232735"/>
            <a:ext cx="4091946" cy="306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фото\IMG_219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55127"/>
            <a:ext cx="2585299" cy="193897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фото\IMG_219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727" y="4644902"/>
            <a:ext cx="2685781" cy="201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58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25190"/>
            <a:ext cx="3879965" cy="2719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Вырезка экрана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689004"/>
            <a:ext cx="3948807" cy="2755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Users\User\Desktop\фото\IMG_236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60736">
            <a:off x="2988990" y="4142247"/>
            <a:ext cx="2982477" cy="22368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Родительский клуб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000" dirty="0">
              <a:solidFill>
                <a:srgbClr val="2290EA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49736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родителей были выпущены буклеты с кратким содержанием программы и перспективным планом работы.</a:t>
            </a:r>
          </a:p>
        </p:txBody>
      </p:sp>
      <p:pic>
        <p:nvPicPr>
          <p:cNvPr id="3" name="Рисунок 2" descr="Вырезка экрана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052" y="3419473"/>
            <a:ext cx="323895" cy="19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8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4"/>
            <a:ext cx="8229600" cy="1727598"/>
          </a:xfrm>
        </p:spPr>
        <p:txBody>
          <a:bodyPr/>
          <a:lstStyle/>
          <a:p>
            <a:r>
              <a:rPr lang="ru-RU" sz="1400" b="1" dirty="0">
                <a:solidFill>
                  <a:srgbClr val="7030A0"/>
                </a:solidFill>
              </a:rPr>
              <a:t>Я глажу ладошками теплый песок.</a:t>
            </a:r>
            <a:br>
              <a:rPr lang="ru-RU" sz="1400" b="1" dirty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 Рисую кораблик, а рядок цветок.</a:t>
            </a:r>
            <a:br>
              <a:rPr lang="ru-RU" sz="1400" b="1" dirty="0">
                <a:solidFill>
                  <a:srgbClr val="7030A0"/>
                </a:solidFill>
              </a:rPr>
            </a:br>
            <a:r>
              <a:rPr lang="ru-RU" sz="1400" b="1" dirty="0" smtClean="0">
                <a:solidFill>
                  <a:srgbClr val="7030A0"/>
                </a:solidFill>
              </a:rPr>
              <a:t>И </a:t>
            </a:r>
            <a:r>
              <a:rPr lang="ru-RU" sz="1400" b="1" dirty="0">
                <a:solidFill>
                  <a:srgbClr val="7030A0"/>
                </a:solidFill>
              </a:rPr>
              <a:t>мамина кошка, и деда гармошка, летящий журавлик, и буква </a:t>
            </a:r>
            <a:r>
              <a:rPr lang="ru-RU" sz="1400" b="1" dirty="0" smtClean="0">
                <a:solidFill>
                  <a:srgbClr val="7030A0"/>
                </a:solidFill>
              </a:rPr>
              <a:t>–Антошка</a:t>
            </a:r>
            <a:r>
              <a:rPr lang="ru-RU" sz="1400" b="1" dirty="0">
                <a:solidFill>
                  <a:srgbClr val="7030A0"/>
                </a:solidFill>
              </a:rPr>
              <a:t> </a:t>
            </a:r>
            <a:r>
              <a:rPr lang="ru-RU" sz="1400" b="1" dirty="0" smtClean="0">
                <a:solidFill>
                  <a:srgbClr val="7030A0"/>
                </a:solidFill>
              </a:rPr>
              <a:t/>
            </a:r>
            <a:br>
              <a:rPr lang="ru-RU" sz="1400" b="1" dirty="0" smtClean="0">
                <a:solidFill>
                  <a:srgbClr val="7030A0"/>
                </a:solidFill>
              </a:rPr>
            </a:br>
            <a:r>
              <a:rPr lang="ru-RU" sz="1400" b="1" dirty="0" smtClean="0">
                <a:solidFill>
                  <a:srgbClr val="7030A0"/>
                </a:solidFill>
              </a:rPr>
              <a:t>Струятся </a:t>
            </a:r>
            <a:r>
              <a:rPr lang="ru-RU" sz="1400" b="1" dirty="0">
                <a:solidFill>
                  <a:srgbClr val="7030A0"/>
                </a:solidFill>
              </a:rPr>
              <a:t>песчинки… Сижу – не дышу, </a:t>
            </a:r>
            <a:br>
              <a:rPr lang="ru-RU" sz="1400" b="1" dirty="0">
                <a:solidFill>
                  <a:srgbClr val="7030A0"/>
                </a:solidFill>
              </a:rPr>
            </a:br>
            <a:r>
              <a:rPr lang="ru-RU" sz="1400" b="1" dirty="0">
                <a:solidFill>
                  <a:srgbClr val="7030A0"/>
                </a:solidFill>
              </a:rPr>
              <a:t>В</a:t>
            </a:r>
            <a:r>
              <a:rPr lang="en-US" sz="1400" b="1" dirty="0">
                <a:solidFill>
                  <a:srgbClr val="7030A0"/>
                </a:solidFill>
              </a:rPr>
              <a:t>едь мира картинки</a:t>
            </a:r>
            <a:r>
              <a:rPr lang="ru-RU" sz="1400" b="1" dirty="0">
                <a:solidFill>
                  <a:srgbClr val="7030A0"/>
                </a:solidFill>
              </a:rPr>
              <a:t> в</a:t>
            </a:r>
            <a:r>
              <a:rPr lang="en-US" sz="1400" b="1" dirty="0">
                <a:solidFill>
                  <a:srgbClr val="7030A0"/>
                </a:solidFill>
              </a:rPr>
              <a:t> ладошках держу</a:t>
            </a:r>
            <a:r>
              <a:rPr lang="ru-RU" sz="1400" b="1" dirty="0">
                <a:solidFill>
                  <a:srgbClr val="7030A0"/>
                </a:solidFill>
              </a:rPr>
              <a:t>!</a:t>
            </a:r>
            <a:br>
              <a:rPr lang="ru-RU" sz="1400" b="1" dirty="0">
                <a:solidFill>
                  <a:srgbClr val="7030A0"/>
                </a:solidFill>
              </a:rPr>
            </a:br>
            <a:r>
              <a:rPr lang="ru-RU" sz="1400" b="1" dirty="0" smtClean="0">
                <a:solidFill>
                  <a:srgbClr val="7030A0"/>
                </a:solidFill>
              </a:rPr>
              <a:t/>
            </a:r>
            <a:br>
              <a:rPr lang="ru-RU" sz="1400" b="1" dirty="0" smtClean="0">
                <a:solidFill>
                  <a:srgbClr val="7030A0"/>
                </a:solidFill>
              </a:rPr>
            </a:br>
            <a:endParaRPr lang="ru-RU" sz="1400" dirty="0" smtClean="0"/>
          </a:p>
        </p:txBody>
      </p:sp>
      <p:pic>
        <p:nvPicPr>
          <p:cNvPr id="4099" name="Picture 3" descr="C:\Users\User\Desktop\фото\IMG_2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79466">
            <a:off x="4323897" y="2531673"/>
            <a:ext cx="4377305" cy="3282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User\Desktop\фото\IMG_229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7536">
            <a:off x="493555" y="1788963"/>
            <a:ext cx="3883537" cy="29126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Прямоугольник 7"/>
          <p:cNvSpPr/>
          <p:nvPr/>
        </p:nvSpPr>
        <p:spPr>
          <a:xfrm>
            <a:off x="1331640" y="-79653"/>
            <a:ext cx="698477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 smtClean="0"/>
          </a:p>
          <a:p>
            <a:pPr algn="ctr"/>
            <a:endParaRPr lang="ru-RU" sz="1600" b="1" dirty="0" smtClean="0">
              <a:solidFill>
                <a:srgbClr val="7030A0"/>
              </a:solidFill>
            </a:endParaRPr>
          </a:p>
          <a:p>
            <a:pPr algn="ctr"/>
            <a:endParaRPr lang="ru-RU" sz="1600" b="1" dirty="0">
              <a:solidFill>
                <a:srgbClr val="7030A0"/>
              </a:solidFill>
            </a:endParaRPr>
          </a:p>
          <a:p>
            <a:pPr algn="ctr"/>
            <a:r>
              <a:rPr lang="en-US" sz="1400" b="1" dirty="0"/>
              <a:t> </a:t>
            </a:r>
            <a:endParaRPr lang="ru-RU" sz="1400" b="1" dirty="0"/>
          </a:p>
          <a:p>
            <a:r>
              <a:rPr lang="en-US" dirty="0"/>
              <a:t> 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52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23050" cy="1584176"/>
          </a:xfrm>
        </p:spPr>
        <p:txBody>
          <a:bodyPr/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060848"/>
            <a:ext cx="6400800" cy="1584176"/>
          </a:xfrm>
        </p:spPr>
        <p:txBody>
          <a:bodyPr rtlCol="0">
            <a:noAutofit/>
          </a:bodyPr>
          <a:lstStyle/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1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Презентацию составила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  <a:ea typeface="+mj-ea"/>
                <a:cs typeface="+mj-cs"/>
              </a:rPr>
              <a:t>Веслополова Юлия Валериевна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31058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2290EA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Д/с 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№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50 «Нордик»   </a:t>
            </a:r>
          </a:p>
          <a:p>
            <a:pPr algn="ctr"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2290EA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                         2016 г.</a:t>
            </a:r>
            <a:endParaRPr lang="ru-RU" dirty="0">
              <a:solidFill>
                <a:srgbClr val="2290EA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1475656" y="3915782"/>
            <a:ext cx="2304256" cy="1888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Актуальность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 smtClean="0"/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 algn="ctr"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     Необходимо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в раннем возрасте заложить гармоничное представление о мире и правильное отношение к действительности, которое возможно только на основе морально-нравственных ценностей и духовных основ. Важно раскрыть детям предназначение искусства, как служение человеку для возвышения его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духа.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И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значальное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назначение художника – создание произведений, служащих, прежде всего духовной пищей, представляющих совокупность красоты и высоконравственного, доброго смысла. </a:t>
            </a:r>
          </a:p>
          <a:p>
            <a:pPr marL="0" indent="0" algn="ctr">
              <a:buNone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Мы стремимся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развивать ребенка, как творческую личность,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стремимся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ввести его в «большое искусство», становясь посредником между ним и нежной, хрупкой, эмоциональной и отзывчивой на все новое, удивительное, яркое душой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647700"/>
          </a:xfrm>
        </p:spPr>
        <p:txBody>
          <a:bodyPr/>
          <a:lstStyle/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Педагогическая целесообразность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95850"/>
          </a:xfrm>
        </p:spPr>
        <p:txBody>
          <a:bodyPr/>
          <a:lstStyle/>
          <a:p>
            <a:r>
              <a:rPr lang="ru-RU" sz="1400" dirty="0">
                <a:solidFill>
                  <a:srgbClr val="008000"/>
                </a:solidFill>
              </a:rPr>
              <a:t>В изобразительной деятельности ребенок обогащает свои представления о мире, само выражается, пробует свои силы и совершенствует способности. Именно поэтому невозможно обойтись только традиционными дидактическими методами обучения, вынуждающих детей действовать в рамках предложенных им схем, образцов, представлений. Необходимо применять новые методы и технологии, которые развивают воображение, побуждают детей к экспериментированию с красками, бумагой, пластилином, а не просто вынуждают механически выполнять то, что предлагает педагог. </a:t>
            </a:r>
          </a:p>
          <a:p>
            <a:r>
              <a:rPr lang="ru-RU" sz="1400" dirty="0" smtClean="0">
                <a:solidFill>
                  <a:srgbClr val="008000"/>
                </a:solidFill>
              </a:rPr>
              <a:t>Мы предоставляем </a:t>
            </a:r>
            <a:r>
              <a:rPr lang="ru-RU" sz="1400" dirty="0">
                <a:solidFill>
                  <a:srgbClr val="008000"/>
                </a:solidFill>
              </a:rPr>
              <a:t>свободу в отражении своего видения мира доступными для ребенка художественными средствами. Такой подход раскрепощает ребенка. Он уже не боится, что у него что-то не получится. На занятиях создаются условия свободного творчества: ребенок может делать на листе пятна, мазки, раскрепощенно работать кистью и карандашом во всех направлениях, применять сочетание разных материалов и способов создания произведения. </a:t>
            </a:r>
          </a:p>
          <a:p>
            <a:r>
              <a:rPr lang="ru-RU" sz="1400" dirty="0">
                <a:solidFill>
                  <a:srgbClr val="008000"/>
                </a:solidFill>
              </a:rPr>
              <a:t>Значение занятий изобразительной деятельностью заключается в том, что в процессе занятий у детей воспитываются нравственно-волевые качества: умение и потребность начатое доводить до конца, сосредоточенно и целенаправленно заниматься, помогать товарищу, преодолевать трудности</a:t>
            </a:r>
            <a:r>
              <a:rPr lang="ru-RU" sz="1400" dirty="0" smtClean="0">
                <a:solidFill>
                  <a:srgbClr val="008000"/>
                </a:solidFill>
              </a:rPr>
              <a:t>. </a:t>
            </a: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Таким </a:t>
            </a:r>
            <a:r>
              <a:rPr lang="ru-RU" sz="2000" dirty="0">
                <a:solidFill>
                  <a:srgbClr val="FF0000"/>
                </a:solidFill>
              </a:rPr>
              <a:t>образом, изобразительная деятельность имеет большое значение для всестороннего гармоничного развития личности детей дошкольного </a:t>
            </a:r>
            <a:r>
              <a:rPr lang="ru-RU" sz="2000" dirty="0" smtClean="0">
                <a:solidFill>
                  <a:srgbClr val="FF0000"/>
                </a:solidFill>
              </a:rPr>
              <a:t>возраста.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8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/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и задачи</a:t>
            </a:r>
          </a:p>
        </p:txBody>
      </p:sp>
      <p:sp>
        <p:nvSpPr>
          <p:cNvPr id="5124" name="Объект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89585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Развивать  личность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воспитанника, его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творческие способности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индивидуальные дарования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через изобразительное искусство. </a:t>
            </a: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2000" dirty="0" smtClean="0">
                <a:solidFill>
                  <a:srgbClr val="2290EA"/>
                </a:solidFill>
              </a:rPr>
              <a:t>Побудить </a:t>
            </a:r>
            <a:r>
              <a:rPr lang="ru-RU" sz="2000" dirty="0">
                <a:solidFill>
                  <a:srgbClr val="2290EA"/>
                </a:solidFill>
              </a:rPr>
              <a:t>детей видеть и понимать прекрасное в жизни и искусстве, радоваться красоте природы, произведений классического </a:t>
            </a:r>
            <a:r>
              <a:rPr lang="ru-RU" sz="2000" dirty="0" smtClean="0">
                <a:solidFill>
                  <a:srgbClr val="2290EA"/>
                </a:solidFill>
              </a:rPr>
              <a:t>искусства.</a:t>
            </a:r>
            <a:endParaRPr lang="ru-RU" sz="2000" dirty="0">
              <a:solidFill>
                <a:srgbClr val="2290EA"/>
              </a:solidFill>
            </a:endParaRPr>
          </a:p>
          <a:p>
            <a:r>
              <a:rPr lang="ru-RU" sz="2000" dirty="0" smtClean="0">
                <a:solidFill>
                  <a:srgbClr val="2290EA"/>
                </a:solidFill>
              </a:rPr>
              <a:t> </a:t>
            </a:r>
            <a:r>
              <a:rPr lang="ru-RU" sz="2000" dirty="0">
                <a:solidFill>
                  <a:srgbClr val="2290EA"/>
                </a:solidFill>
              </a:rPr>
              <a:t>Подводить детей к созданию выразительного образа при изображении предметов и явлений окружающей деятельности. </a:t>
            </a:r>
          </a:p>
          <a:p>
            <a:r>
              <a:rPr lang="ru-RU" sz="2000" dirty="0" smtClean="0">
                <a:solidFill>
                  <a:srgbClr val="2290EA"/>
                </a:solidFill>
              </a:rPr>
              <a:t>Формировать </a:t>
            </a:r>
            <a:r>
              <a:rPr lang="ru-RU" sz="2000" dirty="0">
                <a:solidFill>
                  <a:srgbClr val="2290EA"/>
                </a:solidFill>
              </a:rPr>
              <a:t>умение оценивать созданные изображения. </a:t>
            </a:r>
          </a:p>
          <a:p>
            <a:r>
              <a:rPr lang="ru-RU" sz="2000" dirty="0">
                <a:solidFill>
                  <a:srgbClr val="2290EA"/>
                </a:solidFill>
              </a:rPr>
              <a:t> </a:t>
            </a:r>
            <a:r>
              <a:rPr lang="ru-RU" sz="2000" dirty="0" smtClean="0">
                <a:solidFill>
                  <a:srgbClr val="2290EA"/>
                </a:solidFill>
              </a:rPr>
              <a:t> </a:t>
            </a:r>
            <a:r>
              <a:rPr lang="ru-RU" sz="2000" dirty="0">
                <a:solidFill>
                  <a:srgbClr val="2290EA"/>
                </a:solidFill>
              </a:rPr>
              <a:t>Развивать эмоциональную отзывчивость при восприятии картинок, иллюстраций. Обращать внимание детей на выразительные средства, учить замечать сочетание цветов. </a:t>
            </a:r>
          </a:p>
          <a:p>
            <a:r>
              <a:rPr lang="ru-RU" sz="2000" dirty="0">
                <a:solidFill>
                  <a:srgbClr val="2290EA"/>
                </a:solidFill>
              </a:rPr>
              <a:t> </a:t>
            </a:r>
            <a:r>
              <a:rPr lang="ru-RU" sz="2000" dirty="0" smtClean="0">
                <a:solidFill>
                  <a:srgbClr val="2290EA"/>
                </a:solidFill>
              </a:rPr>
              <a:t> </a:t>
            </a:r>
            <a:r>
              <a:rPr lang="ru-RU" sz="2000" dirty="0">
                <a:solidFill>
                  <a:srgbClr val="2290EA"/>
                </a:solidFill>
              </a:rPr>
              <a:t>Развивать творческие способности и </a:t>
            </a:r>
            <a:r>
              <a:rPr lang="ru-RU" sz="2000" dirty="0" smtClean="0">
                <a:solidFill>
                  <a:srgbClr val="2290EA"/>
                </a:solidFill>
              </a:rPr>
              <a:t>художественно-эстетические чувства  детей.</a:t>
            </a:r>
            <a:endParaRPr lang="ru-RU" sz="2000" dirty="0">
              <a:solidFill>
                <a:srgbClr val="2290EA"/>
              </a:solidFill>
            </a:endParaRPr>
          </a:p>
          <a:p>
            <a:r>
              <a:rPr lang="ru-RU" sz="2000" dirty="0" smtClean="0">
                <a:solidFill>
                  <a:srgbClr val="2290EA"/>
                </a:solidFill>
              </a:rPr>
              <a:t> </a:t>
            </a:r>
            <a:r>
              <a:rPr lang="ru-RU" sz="2000" dirty="0">
                <a:solidFill>
                  <a:srgbClr val="2290EA"/>
                </a:solidFill>
              </a:rPr>
              <a:t>Воспитывать у детей интерес к изобразительной деятельности. </a:t>
            </a:r>
          </a:p>
          <a:p>
            <a:endParaRPr lang="ru-RU" sz="2000" dirty="0" smtClean="0">
              <a:solidFill>
                <a:srgbClr val="2290E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5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6623050" cy="864096"/>
          </a:xfrm>
        </p:spPr>
        <p:txBody>
          <a:bodyPr/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Новизна</a:t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204864"/>
            <a:ext cx="6400800" cy="3600400"/>
          </a:xfrm>
        </p:spPr>
        <p:txBody>
          <a:bodyPr rtlCol="0"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Программа изостудии носит инновационный характер, так как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подача материала рассчитана на чередование разных видов художественной деятельности, на синтез трех направлений -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рисование, лепка, аппликация.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                                 Чередование и разнообразие художественных техник и материалов дает детям ощущение новизны в              деятельности и не теряется интерес к творчеству,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                </a:t>
            </a: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расширяя круг возможностей ребенка, развивая креативное мышление,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творческое воображение и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</a:rPr>
              <a:t>изобразительные способности.</a:t>
            </a:r>
          </a:p>
        </p:txBody>
      </p:sp>
      <p:pic>
        <p:nvPicPr>
          <p:cNvPr id="1026" name="Picture 2" descr="C:\Users\User\Desktop\фото\IMG_217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437112"/>
            <a:ext cx="2574432" cy="19308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875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Принципы работы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7" y="2471057"/>
            <a:ext cx="4752527" cy="2016224"/>
          </a:xfrm>
          <a:prstGeom prst="roundRect">
            <a:avLst/>
          </a:prstGeom>
          <a:solidFill>
            <a:srgbClr val="DEED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Личностно – ориентированное взаимодействие:</a:t>
            </a:r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rgbClr val="FF0000"/>
                </a:solidFill>
              </a:rPr>
              <a:t>учитываются индивидуальные и психофизиологические особенности каждого ребенка, в творческом процессе создается раскованная, стимулирующая творческую активность ребенка, атмосфера. В процессе совместной </a:t>
            </a:r>
            <a:r>
              <a:rPr lang="ru-RU" sz="1400" dirty="0" smtClean="0">
                <a:solidFill>
                  <a:srgbClr val="FF0000"/>
                </a:solidFill>
              </a:rPr>
              <a:t>продуктивно </a:t>
            </a:r>
            <a:r>
              <a:rPr lang="ru-RU" sz="1400" dirty="0">
                <a:solidFill>
                  <a:srgbClr val="FF0000"/>
                </a:solidFill>
              </a:rPr>
              <a:t>творческой деятельности ребенок учится придумывать новое, вариативно </a:t>
            </a:r>
            <a:r>
              <a:rPr lang="ru-RU" sz="1400" dirty="0" smtClean="0">
                <a:solidFill>
                  <a:srgbClr val="FF0000"/>
                </a:solidFill>
              </a:rPr>
              <a:t>мыслить.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2132856"/>
            <a:ext cx="3456384" cy="1440160"/>
          </a:xfrm>
          <a:prstGeom prst="roundRect">
            <a:avLst/>
          </a:prstGeom>
          <a:solidFill>
            <a:srgbClr val="66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Погружение каждого ребенка в творческий процесс</a:t>
            </a:r>
            <a:r>
              <a:rPr lang="ru-RU" sz="1600" dirty="0">
                <a:solidFill>
                  <a:srgbClr val="FF0000"/>
                </a:solidFill>
              </a:rPr>
              <a:t>: </a:t>
            </a:r>
            <a:r>
              <a:rPr lang="ru-RU" sz="1400" dirty="0">
                <a:solidFill>
                  <a:srgbClr val="FF0000"/>
                </a:solidFill>
              </a:rPr>
              <a:t>реализация творческих задач достигается путем использования в работе активных методов и форм обучения.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89720" y="4805197"/>
            <a:ext cx="3600400" cy="1491343"/>
          </a:xfrm>
          <a:prstGeom prst="round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Деятельность</a:t>
            </a:r>
            <a:r>
              <a:rPr lang="ru-RU" sz="1400" b="1" dirty="0">
                <a:solidFill>
                  <a:srgbClr val="FF0000"/>
                </a:solidFill>
              </a:rPr>
              <a:t>:</a:t>
            </a:r>
            <a:r>
              <a:rPr lang="ru-RU" sz="1400" dirty="0">
                <a:solidFill>
                  <a:srgbClr val="FF0000"/>
                </a:solidFill>
              </a:rPr>
              <a:t> переход от совместных действий взрослого и ребенка к самостоятельному изготовлению поделок, открытие новых знаний.</a:t>
            </a:r>
          </a:p>
          <a:p>
            <a:pPr algn="ctr"/>
            <a:r>
              <a:rPr lang="ru-RU" sz="1400" dirty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19600" y="4293096"/>
            <a:ext cx="3528392" cy="1512168"/>
          </a:xfrm>
          <a:prstGeom prst="roundRect">
            <a:avLst/>
          </a:prstGeom>
          <a:solidFill>
            <a:srgbClr val="16F6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Опора на внутреннюю мотивацию</a:t>
            </a:r>
            <a:r>
              <a:rPr lang="ru-RU" sz="1400" b="1" dirty="0">
                <a:solidFill>
                  <a:srgbClr val="FF0000"/>
                </a:solidFill>
              </a:rPr>
              <a:t>:</a:t>
            </a:r>
            <a:r>
              <a:rPr lang="ru-RU" sz="1400" dirty="0">
                <a:solidFill>
                  <a:srgbClr val="FF0000"/>
                </a:solidFill>
              </a:rPr>
              <a:t> с учетом опыта ребенка создание эмоциональной вовлеченности его в творческий процесс и естественное повышение его работоспособности.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89920" y="1052736"/>
            <a:ext cx="3024336" cy="1296144"/>
          </a:xfrm>
          <a:prstGeom prst="round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Комфортность</a:t>
            </a:r>
            <a:r>
              <a:rPr lang="ru-RU" sz="1400" b="1" dirty="0">
                <a:solidFill>
                  <a:srgbClr val="FF0000"/>
                </a:solidFill>
              </a:rPr>
              <a:t>:</a:t>
            </a:r>
            <a:r>
              <a:rPr lang="ru-RU" sz="1400" dirty="0">
                <a:solidFill>
                  <a:srgbClr val="FF0000"/>
                </a:solidFill>
              </a:rPr>
              <a:t> атмосфера доброжелательности, создание для каждого ситуации успеха.</a:t>
            </a:r>
          </a:p>
        </p:txBody>
      </p:sp>
    </p:spTree>
    <p:extLst>
      <p:ext uri="{BB962C8B-B14F-4D97-AF65-F5344CB8AC3E}">
        <p14:creationId xmlns:p14="http://schemas.microsoft.com/office/powerpoint/2010/main" val="314661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Вернисаж фотографий</a:t>
            </a: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User\Desktop\IMG_21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3606547" cy="27049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1027" name="Picture 3" descr="C:\Users\User\Desktop\фото\IMG_21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75223">
            <a:off x="4427984" y="1988840"/>
            <a:ext cx="4176464" cy="313234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фото\IMG_217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189694"/>
            <a:ext cx="3190150" cy="239261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88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73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Рисование по мокрому «Солнышко    встало»</a:t>
            </a:r>
          </a:p>
        </p:txBody>
      </p:sp>
      <p:pic>
        <p:nvPicPr>
          <p:cNvPr id="2050" name="Picture 2" descr="C:\Users\User\Desktop\фото\IMG_217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8843">
            <a:off x="490365" y="1449225"/>
            <a:ext cx="4112550" cy="30844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User\Desktop\фото\IMG_217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1138">
            <a:off x="4334001" y="3158979"/>
            <a:ext cx="4206613" cy="3154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/>
          <a:srcRect b="2901"/>
          <a:stretch/>
        </p:blipFill>
        <p:spPr>
          <a:xfrm rot="388383">
            <a:off x="6106962" y="1270923"/>
            <a:ext cx="1620961" cy="1682880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/>
          <a:stretch>
            <a:fillRect/>
          </a:stretch>
        </p:blipFill>
        <p:spPr>
          <a:xfrm rot="726611">
            <a:off x="2123728" y="4763039"/>
            <a:ext cx="142875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54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ProPowerPoint\Шаблоны\ДЕТСКИЕ\Nezhniy\Nezhny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37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6477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Галерея рисунков</a:t>
            </a:r>
          </a:p>
        </p:txBody>
      </p:sp>
      <p:pic>
        <p:nvPicPr>
          <p:cNvPr id="10" name="Picture 3" descr="C:\Users\User\Desktop\фото\IMG_23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92857">
            <a:off x="901451" y="1430031"/>
            <a:ext cx="3360373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фото\IMG_23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87364">
            <a:off x="5028646" y="2085989"/>
            <a:ext cx="3601018" cy="27007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фото\IMG_23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97325">
            <a:off x="1963295" y="3461243"/>
            <a:ext cx="3648405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 rot="623044">
            <a:off x="6057719" y="1039085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 rot="623044">
            <a:off x="6057717" y="1039084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 rot="759408">
            <a:off x="5918178" y="1039083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 rot="759408">
            <a:off x="6055025" y="1039085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 rot="759408">
            <a:off x="6055024" y="1051761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«Деревья смотрят в воду»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6F66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монотипия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16F66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 rot="759408">
            <a:off x="6055024" y="1051760"/>
            <a:ext cx="2933217" cy="459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«Деревья смотрят в воду»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6F66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монотипия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16F66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 rot="21147899">
            <a:off x="136612" y="780601"/>
            <a:ext cx="3010022" cy="64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«Летающие тарелки и пришельцы»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6F66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Способ </a:t>
            </a:r>
            <a:r>
              <a:rPr lang="ru-RU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6F66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налепа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16F66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 rot="21379107">
            <a:off x="4025045" y="6119868"/>
            <a:ext cx="3010022" cy="642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«Волшебный цветок»</a:t>
            </a:r>
          </a:p>
          <a:p>
            <a:r>
              <a:rPr lang="ru-RU" sz="1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16F66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Декоративная мозаика</a:t>
            </a:r>
          </a:p>
        </p:txBody>
      </p:sp>
    </p:spTree>
    <p:extLst>
      <p:ext uri="{BB962C8B-B14F-4D97-AF65-F5344CB8AC3E}">
        <p14:creationId xmlns:p14="http://schemas.microsoft.com/office/powerpoint/2010/main" val="358945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rDetstv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MirDetstva</Template>
  <TotalTime>357</TotalTime>
  <Words>679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Ariston</vt:lpstr>
      <vt:lpstr>Calibri</vt:lpstr>
      <vt:lpstr>Times New Roman</vt:lpstr>
      <vt:lpstr>MirDetstva</vt:lpstr>
      <vt:lpstr>«Цветные ладошки»</vt:lpstr>
      <vt:lpstr>  Актуальность </vt:lpstr>
      <vt:lpstr>Педагогическая целесообразность</vt:lpstr>
      <vt:lpstr> Цели и задачи</vt:lpstr>
      <vt:lpstr>Новизна </vt:lpstr>
      <vt:lpstr>Принципы работы</vt:lpstr>
      <vt:lpstr>Вернисаж фотографий</vt:lpstr>
      <vt:lpstr>Рисование по мокрому «Солнышко    встало»</vt:lpstr>
      <vt:lpstr>Галерея рисунков</vt:lpstr>
      <vt:lpstr>     Если б все на свете было одинакового цвета, вас бы это рассердило, или радовало это? Видеть мир привыкли люди белым, желтым, синим, красным… Пусть же все вокруг нас будет удивительным и разным!» </vt:lpstr>
      <vt:lpstr>  Родительский клуб </vt:lpstr>
      <vt:lpstr>Я глажу ладошками теплый песок.  Рисую кораблик, а рядок цветок. И мамина кошка, и деда гармошка, летящий журавлик, и буква –Антошка  Струятся песчинки… Сижу – не дышу,  Ведь мира картинки в ладошках держу!  </vt:lpstr>
      <vt:lpstr>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dc:description>http://propowerpoint.ru - Бесплатные шаблоны для презентаций. Полезные советы и уроки  PowerPoint .</dc:description>
  <cp:lastModifiedBy>User</cp:lastModifiedBy>
  <cp:revision>41</cp:revision>
  <dcterms:created xsi:type="dcterms:W3CDTF">2016-05-14T10:50:42Z</dcterms:created>
  <dcterms:modified xsi:type="dcterms:W3CDTF">2020-03-22T07:58:22Z</dcterms:modified>
</cp:coreProperties>
</file>