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717" autoAdjust="0"/>
  </p:normalViewPr>
  <p:slideViewPr>
    <p:cSldViewPr>
      <p:cViewPr varScale="1">
        <p:scale>
          <a:sx n="100" d="100"/>
          <a:sy n="100" d="100"/>
        </p:scale>
        <p:origin x="-28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58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F84E7-B8D8-4921-96F0-138F3925F6E3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2D55-7F80-410B-B878-90F47369F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F84E7-B8D8-4921-96F0-138F3925F6E3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2D55-7F80-410B-B878-90F47369F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F84E7-B8D8-4921-96F0-138F3925F6E3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2D55-7F80-410B-B878-90F47369F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F84E7-B8D8-4921-96F0-138F3925F6E3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2D55-7F80-410B-B878-90F47369F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F84E7-B8D8-4921-96F0-138F3925F6E3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2D55-7F80-410B-B878-90F47369F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F84E7-B8D8-4921-96F0-138F3925F6E3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2D55-7F80-410B-B878-90F47369F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F84E7-B8D8-4921-96F0-138F3925F6E3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2D55-7F80-410B-B878-90F47369F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F84E7-B8D8-4921-96F0-138F3925F6E3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2D55-7F80-410B-B878-90F47369F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F84E7-B8D8-4921-96F0-138F3925F6E3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2D55-7F80-410B-B878-90F47369F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F84E7-B8D8-4921-96F0-138F3925F6E3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2D55-7F80-410B-B878-90F47369F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F84E7-B8D8-4921-96F0-138F3925F6E3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042D55-7F80-410B-B878-90F47369F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CF84E7-B8D8-4921-96F0-138F3925F6E3}" type="datetimeFigureOut">
              <a:rPr lang="ru-RU" smtClean="0"/>
              <a:pPr/>
              <a:t>24.08.2017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042D55-7F80-410B-B878-90F47369FC7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0" b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5786" y="1285860"/>
            <a:ext cx="6500858" cy="2643206"/>
          </a:xfrm>
        </p:spPr>
        <p:txBody>
          <a:bodyPr anchor="t" anchorCtr="0">
            <a:normAutofit fontScale="90000"/>
          </a:bodyPr>
          <a:lstStyle/>
          <a:p>
            <a:r>
              <a:rPr lang="ru-RU" sz="5400" b="1" dirty="0" smtClean="0">
                <a:solidFill>
                  <a:srgbClr val="0070C0"/>
                </a:solidFill>
                <a:latin typeface="Book Antiqua" pitchFamily="18" charset="0"/>
              </a:rPr>
              <a:t>Словесные   дидактические </a:t>
            </a:r>
            <a:br>
              <a:rPr lang="ru-RU" sz="5400" b="1" dirty="0" smtClean="0">
                <a:solidFill>
                  <a:srgbClr val="0070C0"/>
                </a:solidFill>
                <a:latin typeface="Book Antiqua" pitchFamily="18" charset="0"/>
              </a:rPr>
            </a:br>
            <a:r>
              <a:rPr lang="ru-RU" sz="5400" b="1" dirty="0" smtClean="0">
                <a:solidFill>
                  <a:srgbClr val="0070C0"/>
                </a:solidFill>
                <a:latin typeface="Book Antiqua" pitchFamily="18" charset="0"/>
              </a:rPr>
              <a:t>игры</a:t>
            </a:r>
            <a:br>
              <a:rPr lang="ru-RU" sz="5400" b="1" dirty="0" smtClean="0">
                <a:solidFill>
                  <a:srgbClr val="0070C0"/>
                </a:solidFill>
                <a:latin typeface="Book Antiqua" pitchFamily="18" charset="0"/>
              </a:rPr>
            </a:br>
            <a:r>
              <a:rPr lang="ru-RU" sz="5400" b="1" dirty="0" smtClean="0">
                <a:solidFill>
                  <a:srgbClr val="0070C0"/>
                </a:solidFill>
                <a:latin typeface="Book Antiqua" pitchFamily="18" charset="0"/>
              </a:rPr>
              <a:t>в детском саду</a:t>
            </a:r>
            <a:endParaRPr lang="ru-RU" sz="5400" b="1" dirty="0">
              <a:solidFill>
                <a:srgbClr val="0070C0"/>
              </a:solidFill>
              <a:latin typeface="Book Antiqua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143240" y="4643446"/>
            <a:ext cx="3000396" cy="1428760"/>
          </a:xfrm>
        </p:spPr>
        <p:txBody>
          <a:bodyPr>
            <a:normAutofit/>
          </a:bodyPr>
          <a:lstStyle/>
          <a:p>
            <a:r>
              <a:rPr lang="ru-RU" sz="1400" smtClean="0">
                <a:solidFill>
                  <a:srgbClr val="002060"/>
                </a:solidFill>
              </a:rPr>
              <a:t>Выполнила  воспитатель                                                                                              1 квалификационной категории                                                                Пронькина Анастасия Александровна</a:t>
            </a:r>
            <a:endParaRPr lang="ru-RU" sz="1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img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702" y="3214686"/>
            <a:ext cx="2143125" cy="2143125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 rot="20584327">
            <a:off x="1282026" y="1507530"/>
            <a:ext cx="2966785" cy="419276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8. При проведении </a:t>
            </a:r>
          </a:p>
          <a:p>
            <a:pPr>
              <a:buNone/>
            </a:pPr>
            <a:r>
              <a:rPr lang="ru-RU" sz="1600" dirty="0"/>
              <a:t> </a:t>
            </a:r>
            <a:r>
              <a:rPr lang="ru-RU" sz="1600" dirty="0" smtClean="0"/>
              <a:t>      словесных дидактических игр особое внимание   должно</a:t>
            </a:r>
          </a:p>
          <a:p>
            <a:pPr>
              <a:buNone/>
            </a:pPr>
            <a:r>
              <a:rPr lang="ru-RU" sz="1600" dirty="0" smtClean="0"/>
              <a:t>Быть уделено правилам.</a:t>
            </a:r>
          </a:p>
          <a:p>
            <a:pPr>
              <a:buNone/>
            </a:pPr>
            <a:r>
              <a:rPr lang="ru-RU" sz="1600" dirty="0" smtClean="0"/>
              <a:t>Любая дидактическая  игра содержит в себе определенные правила,  которые направляют игру, организуют поведение детей.</a:t>
            </a:r>
          </a:p>
          <a:p>
            <a:pPr>
              <a:buNone/>
            </a:pPr>
            <a:r>
              <a:rPr lang="ru-RU" sz="1600" dirty="0" smtClean="0"/>
              <a:t>Воспитатель, знакомя детей с новой игрой, рассказывает и о её правилах.</a:t>
            </a:r>
            <a:endParaRPr lang="ru-RU" sz="1600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 rot="20449881">
            <a:off x="4502550" y="817704"/>
            <a:ext cx="2990680" cy="37976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Объяснение правил- первый этап в обучении детей путем дидактической игры. От того,</a:t>
            </a:r>
          </a:p>
          <a:p>
            <a:pPr>
              <a:buNone/>
            </a:pPr>
            <a:r>
              <a:rPr lang="ru-RU" sz="1600" dirty="0" smtClean="0"/>
              <a:t>Насколько четко правила будут объяснены, зависит успех игры. Вначале игры воспитатель наблюдает, как дети усвоили правила,  и напоминает, что если они не будут выполняться, игра прервется.</a:t>
            </a:r>
            <a:endParaRPr lang="ru-RU" sz="1600" dirty="0"/>
          </a:p>
        </p:txBody>
      </p:sp>
      <p:pic>
        <p:nvPicPr>
          <p:cNvPr id="8195" name="Picture 3" descr="D: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0298" y="428604"/>
            <a:ext cx="1238250" cy="1238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D:\DSC_705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66"/>
            <a:ext cx="8286808" cy="6143668"/>
          </a:xfrm>
          <a:prstGeom prst="cloud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227269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Используемые материалы:</a:t>
            </a:r>
            <a:br>
              <a:rPr lang="ru-RU" sz="2000" dirty="0" smtClean="0"/>
            </a:br>
            <a:r>
              <a:rPr lang="ru-RU" sz="2000" dirty="0" smtClean="0"/>
              <a:t>1.  А. К. Бондаренко. « Словесные игры в детском саду».</a:t>
            </a:r>
            <a:br>
              <a:rPr lang="ru-RU" sz="2000" dirty="0" smtClean="0"/>
            </a:br>
            <a:r>
              <a:rPr lang="ru-RU" sz="2000" dirty="0" smtClean="0"/>
              <a:t>2. А.К. Бондаренко. «  Дидактические игры в детском саду».</a:t>
            </a:r>
            <a:br>
              <a:rPr lang="ru-RU" sz="2000" dirty="0" smtClean="0"/>
            </a:br>
            <a:r>
              <a:rPr lang="ru-RU" sz="2000" dirty="0" smtClean="0"/>
              <a:t>3. Интернет – ресурсы</a:t>
            </a:r>
            <a:r>
              <a:rPr lang="en-US" sz="2000" dirty="0" smtClean="0"/>
              <a:t> </a:t>
            </a:r>
            <a:r>
              <a:rPr lang="ru-RU" sz="2000" dirty="0" smtClean="0"/>
              <a:t>. </a:t>
            </a:r>
            <a:r>
              <a:rPr lang="en-US" sz="2000" dirty="0" err="1" smtClean="0"/>
              <a:t>detsad</a:t>
            </a:r>
            <a:r>
              <a:rPr lang="en-US" sz="2000" dirty="0" smtClean="0"/>
              <a:t> - kitti.ru   .images . yandex.ru </a:t>
            </a:r>
            <a:r>
              <a:rPr lang="ru-RU" sz="2000" dirty="0" smtClean="0"/>
              <a:t> </a:t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 rot="20574680">
            <a:off x="4389367" y="611880"/>
            <a:ext cx="2827652" cy="3535222"/>
          </a:xfrm>
        </p:spPr>
        <p:txBody>
          <a:bodyPr anchor="t" anchorCtr="0">
            <a:normAutofit fontScale="90000"/>
          </a:bodyPr>
          <a:lstStyle/>
          <a:p>
            <a:r>
              <a:rPr lang="ru-RU" sz="1800" dirty="0" smtClean="0"/>
              <a:t>1.Воспитатель </a:t>
            </a:r>
            <a:r>
              <a:rPr lang="ru-RU" sz="1800" dirty="0"/>
              <a:t> </a:t>
            </a:r>
            <a:r>
              <a:rPr lang="ru-RU" sz="1800" dirty="0" smtClean="0"/>
              <a:t>должен</a:t>
            </a:r>
            <a:br>
              <a:rPr lang="ru-RU" sz="1800" dirty="0" smtClean="0"/>
            </a:br>
            <a:r>
              <a:rPr lang="ru-RU" sz="1800" dirty="0" smtClean="0"/>
              <a:t>чётко представлять цель игры,</a:t>
            </a:r>
            <a:r>
              <a:rPr lang="en-US" sz="1800" dirty="0" smtClean="0"/>
              <a:t> </a:t>
            </a:r>
            <a:r>
              <a:rPr lang="ru-RU" sz="1800" dirty="0" smtClean="0"/>
              <a:t>её ход, свою роль в той или иной игре.</a:t>
            </a:r>
            <a:r>
              <a:rPr lang="en-US" sz="1800" dirty="0" smtClean="0"/>
              <a:t> </a:t>
            </a:r>
            <a:r>
              <a:rPr lang="ru-RU" sz="1800" dirty="0" smtClean="0"/>
              <a:t>Выбор игры определяется как уровнем умственного развития детей группы, так и задачами воспитания.</a:t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При подборе игры следует всегда помнить о том, что она не  должна быть ни слишком легкой, ни слишком трудной, только в этом случае игра принесет детям пользу и радость. </a:t>
            </a:r>
            <a:br>
              <a:rPr lang="ru-RU" sz="18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endParaRPr lang="ru-RU" sz="1600" dirty="0"/>
          </a:p>
        </p:txBody>
      </p:sp>
      <p:sp>
        <p:nvSpPr>
          <p:cNvPr id="12" name="Выноска-облако 11"/>
          <p:cNvSpPr/>
          <p:nvPr/>
        </p:nvSpPr>
        <p:spPr>
          <a:xfrm rot="20723826">
            <a:off x="567119" y="1094750"/>
            <a:ext cx="3485263" cy="1941474"/>
          </a:xfrm>
          <a:prstGeom prst="cloudCallout">
            <a:avLst/>
          </a:prstGeom>
          <a:gradFill>
            <a:gsLst>
              <a:gs pos="0">
                <a:schemeClr val="accent6">
                  <a:tint val="50000"/>
                  <a:satMod val="300000"/>
                </a:schemeClr>
              </a:gs>
              <a:gs pos="35000">
                <a:schemeClr val="accent6">
                  <a:tint val="37000"/>
                  <a:satMod val="300000"/>
                </a:schemeClr>
              </a:gs>
              <a:gs pos="100000">
                <a:schemeClr val="accent6">
                  <a:tint val="15000"/>
                  <a:satMod val="350000"/>
                </a:schemeClr>
              </a:gs>
            </a:gsLst>
            <a:lin ang="16200000" scaled="1"/>
          </a:gradFill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none" numCol="1" rtlCol="0" anchor="t" anchorCtr="0"/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                Общие                                                 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  методические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  советы по проведению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  словесно дидактических</a:t>
            </a:r>
          </a:p>
          <a:p>
            <a:r>
              <a:rPr lang="ru-RU" b="1" dirty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              игр     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7" name="Picture 2" descr="D:\img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523630">
            <a:off x="1386306" y="3514539"/>
            <a:ext cx="3268430" cy="196998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20520851">
            <a:off x="1401393" y="1345039"/>
            <a:ext cx="3008313" cy="4091319"/>
          </a:xfrm>
        </p:spPr>
        <p:txBody>
          <a:bodyPr anchor="t" anchorCtr="0">
            <a:normAutofit fontScale="90000"/>
          </a:bodyPr>
          <a:lstStyle/>
          <a:p>
            <a:r>
              <a:rPr lang="ru-RU" sz="1800" b="0" dirty="0" smtClean="0"/>
              <a:t>2. В начале каждой игры  необходимо создать игровое настроение. Прежде всего сам воспитатель  настраивается на игровой лад. «Дети, хотите поиграть?»  или:  «Ребята, давайте поиграем!» – предлагает он. Если нужно  играющих разделить на две  группы, по считалочке выбирают двух вожаков.</a:t>
            </a:r>
            <a:br>
              <a:rPr lang="ru-RU" sz="1800" b="0" dirty="0" smtClean="0"/>
            </a:br>
            <a:r>
              <a:rPr lang="ru-RU" sz="1800" b="0" dirty="0" smtClean="0"/>
              <a:t>Считалочка используется также при распределении ролей. Считалка вводит детей в игру, воспитывает выдержку, слуховое внимание, помогает соблюдать справедливость</a:t>
            </a:r>
            <a:r>
              <a:rPr lang="ru-RU" sz="1400" dirty="0" smtClean="0"/>
              <a:t>.</a:t>
            </a:r>
            <a:endParaRPr lang="ru-RU" sz="1400" dirty="0"/>
          </a:p>
        </p:txBody>
      </p:sp>
      <p:pic>
        <p:nvPicPr>
          <p:cNvPr id="12" name="Содержимое 11" descr="DSCF879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20217659">
            <a:off x="4914763" y="1319477"/>
            <a:ext cx="3000375" cy="2945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C:\Users\1\Desktop\DSCF87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5303500" y="-12358798"/>
            <a:ext cx="11704320" cy="8111600"/>
          </a:xfrm>
          <a:prstGeom prst="rect">
            <a:avLst/>
          </a:prstGeom>
          <a:noFill/>
        </p:spPr>
      </p:pic>
      <p:pic>
        <p:nvPicPr>
          <p:cNvPr id="1026" name="Picture 2" descr="C:\Users\1\Desktop\036-300x300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79925" y="509588"/>
            <a:ext cx="914400" cy="914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1\Desktop\DSCF87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7575100" y="8215346"/>
            <a:ext cx="12289536" cy="5430938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sz="quarter" idx="4"/>
          </p:nvPr>
        </p:nvSpPr>
        <p:spPr>
          <a:xfrm rot="20405055">
            <a:off x="4727452" y="676175"/>
            <a:ext cx="2956114" cy="378081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1600" dirty="0" smtClean="0"/>
              <a:t>3. Необходимо сделать игры занимательными, сохранить то, что отличало бы игру от занятий и дидактических упражнений.</a:t>
            </a:r>
          </a:p>
          <a:p>
            <a:pPr>
              <a:buNone/>
            </a:pPr>
            <a:r>
              <a:rPr lang="ru-RU" sz="1600" dirty="0" smtClean="0"/>
              <a:t>Занимательность должна заключаться как в правилах, заставляющих ребенка думать, ломать  голову, так и в широком использовании игровых элементов: считалочки, соревнования, разыгрывание фантов и т.д.</a:t>
            </a:r>
            <a:endParaRPr lang="ru-RU" sz="1600" dirty="0"/>
          </a:p>
        </p:txBody>
      </p:sp>
      <p:pic>
        <p:nvPicPr>
          <p:cNvPr id="10" name="Содержимое 9" descr="DSC_7052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tretch>
            <a:fillRect/>
          </a:stretch>
        </p:blipFill>
        <p:spPr>
          <a:xfrm rot="20597255">
            <a:off x="1357290" y="2214554"/>
            <a:ext cx="3071834" cy="3288259"/>
          </a:xfrm>
        </p:spPr>
      </p:pic>
      <p:pic>
        <p:nvPicPr>
          <p:cNvPr id="2050" name="Picture 2" descr="D:\img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0429699">
            <a:off x="1571604" y="1285860"/>
            <a:ext cx="942975" cy="952500"/>
          </a:xfrm>
          <a:prstGeom prst="rect">
            <a:avLst/>
          </a:prstGeom>
          <a:noFill/>
        </p:spPr>
      </p:pic>
      <p:pic>
        <p:nvPicPr>
          <p:cNvPr id="2051" name="Picture 3" descr="D:\img1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72350" y="1666875"/>
            <a:ext cx="723900" cy="838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DSCF880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20202476">
            <a:off x="4963481" y="1189908"/>
            <a:ext cx="2625573" cy="32893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20662082">
            <a:off x="1196161" y="1373995"/>
            <a:ext cx="3009400" cy="4252158"/>
          </a:xfrm>
        </p:spPr>
        <p:txBody>
          <a:bodyPr>
            <a:normAutofit fontScale="92500" lnSpcReduction="10000"/>
          </a:bodyPr>
          <a:lstStyle/>
          <a:p>
            <a:r>
              <a:rPr lang="ru-RU" sz="1600" dirty="0" smtClean="0"/>
              <a:t>4.Нужно создать условия для умственной активности всех детей. Игры следует построить так, чтобы не получилось,  что двое заняты, а остальные ждут своей очереди. Отвечать готовятся все играющие, а выбор падает на кого то одного; 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в этом случае используют брошенный мяч, считалочку, переданный предмет. Очень хорошо, когда умственная активность сочетается с двигательной. Это особенно важно для развития  детей младшего и среднего возраста. Игра со словом  сопровождается движениями  в ритм стихотворения.</a:t>
            </a:r>
            <a:endParaRPr lang="ru-RU" sz="1600" dirty="0"/>
          </a:p>
        </p:txBody>
      </p:sp>
      <p:pic>
        <p:nvPicPr>
          <p:cNvPr id="3074" name="Picture 2" descr="D:\img1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14744" y="142852"/>
            <a:ext cx="1619250" cy="1619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DSCF879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 rot="20522131">
            <a:off x="1214414" y="2635448"/>
            <a:ext cx="3282974" cy="3030141"/>
          </a:xfrm>
          <a:prstGeom prst="cloud">
            <a:avLst/>
          </a:prstGeom>
        </p:spPr>
      </p:pic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 rot="20466877">
            <a:off x="4814409" y="616377"/>
            <a:ext cx="2850625" cy="371508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5. В каждую игру следует вводить варианты с усложнением задач, чтобы дети, усвоив тот или иной способ решения, могли бы применить его при другом содержании, в других условиях. Воспитатель сам может придумывать варианты, зная, какие у детей сформированы представления, умения.</a:t>
            </a:r>
          </a:p>
        </p:txBody>
      </p:sp>
      <p:pic>
        <p:nvPicPr>
          <p:cNvPr id="4098" name="Picture 2" descr="D:\i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534802">
            <a:off x="2445283" y="1087969"/>
            <a:ext cx="1238250" cy="1238250"/>
          </a:xfrm>
          <a:prstGeom prst="rect">
            <a:avLst/>
          </a:prstGeom>
          <a:noFill/>
        </p:spPr>
      </p:pic>
      <p:pic>
        <p:nvPicPr>
          <p:cNvPr id="4100" name="Picture 4" descr="D:\i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9777543">
            <a:off x="585236" y="1513939"/>
            <a:ext cx="1238250" cy="1238250"/>
          </a:xfrm>
          <a:prstGeom prst="cloud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 rot="20721775">
            <a:off x="1129126" y="1595420"/>
            <a:ext cx="3330540" cy="40459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600" dirty="0" smtClean="0"/>
              <a:t>6. Выбор словесной игры определяется задачами воспитательной работы с детьми данной группы, поэтому она может занимать различное место в педагогическом  процессе. Можно использовать игры в часы занятий («Похож – не похож»,  т . </a:t>
            </a:r>
            <a:r>
              <a:rPr lang="ru-RU" sz="1600" dirty="0" err="1"/>
              <a:t>д</a:t>
            </a:r>
            <a:r>
              <a:rPr lang="ru-RU" sz="1600" dirty="0" smtClean="0"/>
              <a:t>), некоторые можно использовать как часть занятия. Например познакомить детей с новыми профессиями. Воспитатель заканчивает беседу игрой « Кто так делает?». В играх такого формата принимают все дети.</a:t>
            </a:r>
            <a:endParaRPr lang="ru-RU" sz="1600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 rot="20444575">
            <a:off x="4631584" y="677332"/>
            <a:ext cx="2819169" cy="3797496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1600" dirty="0" smtClean="0"/>
              <a:t>Но чаще всего следует проводить  словесные игры с небольшой группой детей, чтобы каждый играющий имел возможность участвовать в ней. В такие группы следует объединять детей более активных с менее активными. Последние стараются подражать своим товарищам, и успешно справляются с заданиями. И можно использовать словесные игры и в час развлечений, например игры соревнований « Кто быстрее?», «Охотник»,и др.</a:t>
            </a:r>
            <a:endParaRPr lang="ru-RU" sz="1600" dirty="0"/>
          </a:p>
        </p:txBody>
      </p:sp>
      <p:pic>
        <p:nvPicPr>
          <p:cNvPr id="5122" name="Picture 2" descr="D:\i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285728"/>
            <a:ext cx="1238250" cy="1238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DSC_70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62" y="928670"/>
            <a:ext cx="7286676" cy="571504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 rot="20230172">
            <a:off x="4836785" y="1143312"/>
            <a:ext cx="2668034" cy="32836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rot="20628572">
            <a:off x="1349928" y="1456657"/>
            <a:ext cx="2960041" cy="4202107"/>
          </a:xfrm>
        </p:spPr>
        <p:txBody>
          <a:bodyPr>
            <a:normAutofit/>
          </a:bodyPr>
          <a:lstStyle/>
          <a:p>
            <a:r>
              <a:rPr lang="ru-RU" sz="1600" dirty="0" smtClean="0"/>
              <a:t>7. Роль воспитателя в процессе </a:t>
            </a:r>
          </a:p>
          <a:p>
            <a:r>
              <a:rPr lang="ru-RU" sz="1600" dirty="0" smtClean="0"/>
              <a:t>словесных игр меняется в </a:t>
            </a:r>
          </a:p>
          <a:p>
            <a:r>
              <a:rPr lang="ru-RU" sz="1600" dirty="0" smtClean="0"/>
              <a:t>зависимости от возрастных </a:t>
            </a:r>
          </a:p>
          <a:p>
            <a:r>
              <a:rPr lang="ru-RU" sz="1600" dirty="0" smtClean="0"/>
              <a:t>особенностей детей. Если с </a:t>
            </a:r>
          </a:p>
          <a:p>
            <a:r>
              <a:rPr lang="ru-RU" sz="1600" dirty="0" smtClean="0"/>
              <a:t>малышами воспитатель </a:t>
            </a:r>
          </a:p>
          <a:p>
            <a:r>
              <a:rPr lang="ru-RU" sz="1600" dirty="0" smtClean="0"/>
              <a:t>выступает как инициатор, </a:t>
            </a:r>
          </a:p>
          <a:p>
            <a:r>
              <a:rPr lang="ru-RU" sz="1600" dirty="0" smtClean="0"/>
              <a:t>руководитель. Обучающий </a:t>
            </a:r>
          </a:p>
          <a:p>
            <a:r>
              <a:rPr lang="ru-RU" sz="1600" dirty="0" smtClean="0"/>
              <a:t>игровым действиям  и </a:t>
            </a:r>
          </a:p>
          <a:p>
            <a:r>
              <a:rPr lang="ru-RU" sz="1600" dirty="0" smtClean="0"/>
              <a:t>заканчивающий игру, то со </a:t>
            </a:r>
          </a:p>
          <a:p>
            <a:r>
              <a:rPr lang="ru-RU" sz="1600" dirty="0" smtClean="0"/>
              <a:t>старшими детьми он в большей </a:t>
            </a:r>
          </a:p>
          <a:p>
            <a:r>
              <a:rPr lang="ru-RU" sz="1600" dirty="0" smtClean="0"/>
              <a:t>мере советчик, помощник, </a:t>
            </a:r>
          </a:p>
          <a:p>
            <a:r>
              <a:rPr lang="ru-RU" sz="1600" dirty="0" smtClean="0"/>
              <a:t>справедливый судья.</a:t>
            </a:r>
            <a:endParaRPr lang="ru-RU" sz="1600" dirty="0"/>
          </a:p>
        </p:txBody>
      </p:sp>
      <p:pic>
        <p:nvPicPr>
          <p:cNvPr id="7172" name="Picture 4" descr="D:\img1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00496" y="214290"/>
            <a:ext cx="1619250" cy="1619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392</TotalTime>
  <Words>545</Words>
  <Application>Microsoft Office PowerPoint</Application>
  <PresentationFormat>Экран (4:3)</PresentationFormat>
  <Paragraphs>36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Словесные   дидактические  игры в детском саду</vt:lpstr>
      <vt:lpstr>1.Воспитатель  должен чётко представлять цель игры, её ход, свою роль в той или иной игре. Выбор игры определяется как уровнем умственного развития детей группы, так и задачами воспитания.  При подборе игры следует всегда помнить о том, что она не  должна быть ни слишком легкой, ни слишком трудной, только в этом случае игра принесет детям пользу и радость.   </vt:lpstr>
      <vt:lpstr>2. В начале каждой игры  необходимо создать игровое настроение. Прежде всего сам воспитатель  настраивается на игровой лад. «Дети, хотите поиграть?»  или:  «Ребята, давайте поиграем!» – предлагает он. Если нужно  играющих разделить на две  группы, по считалочке выбирают двух вожаков. Считалочка используется также при распределении ролей. Считалка вводит детей в игру, воспитывает выдержку, слуховое внимание, помогает соблюдать справедливость.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Используемые материалы: 1.  А. К. Бондаренко. « Словесные игры в детском саду». 2. А.К. Бондаренко. «  Дидактические игры в детском саду». 3. Интернет – ресурсы . detsad - kitti.ru   .images . yandex.ru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46</cp:revision>
  <dcterms:created xsi:type="dcterms:W3CDTF">2015-01-28T13:34:36Z</dcterms:created>
  <dcterms:modified xsi:type="dcterms:W3CDTF">2017-08-24T16:51:54Z</dcterms:modified>
</cp:coreProperties>
</file>