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996" r:id="rId1"/>
  </p:sldMasterIdLst>
  <p:sldIdLst>
    <p:sldId id="256" r:id="rId2"/>
    <p:sldId id="257" r:id="rId3"/>
    <p:sldId id="264" r:id="rId4"/>
    <p:sldId id="265" r:id="rId5"/>
    <p:sldId id="266" r:id="rId6"/>
    <p:sldId id="284" r:id="rId7"/>
    <p:sldId id="263" r:id="rId8"/>
    <p:sldId id="285" r:id="rId9"/>
    <p:sldId id="267" r:id="rId10"/>
    <p:sldId id="288" r:id="rId11"/>
    <p:sldId id="286" r:id="rId12"/>
    <p:sldId id="287" r:id="rId13"/>
    <p:sldId id="289" r:id="rId14"/>
    <p:sldId id="290" r:id="rId15"/>
    <p:sldId id="291" r:id="rId16"/>
    <p:sldId id="268" r:id="rId17"/>
    <p:sldId id="270" r:id="rId18"/>
    <p:sldId id="283" r:id="rId19"/>
    <p:sldId id="258" r:id="rId20"/>
    <p:sldId id="262" r:id="rId21"/>
    <p:sldId id="272" r:id="rId22"/>
    <p:sldId id="282" r:id="rId23"/>
    <p:sldId id="297" r:id="rId24"/>
    <p:sldId id="273" r:id="rId25"/>
    <p:sldId id="274" r:id="rId26"/>
    <p:sldId id="275" r:id="rId27"/>
    <p:sldId id="294" r:id="rId28"/>
    <p:sldId id="295" r:id="rId29"/>
    <p:sldId id="296" r:id="rId30"/>
    <p:sldId id="292" r:id="rId31"/>
    <p:sldId id="293" r:id="rId32"/>
    <p:sldId id="276" r:id="rId33"/>
    <p:sldId id="277" r:id="rId34"/>
    <p:sldId id="260" r:id="rId35"/>
    <p:sldId id="298" r:id="rId36"/>
    <p:sldId id="299" r:id="rId37"/>
    <p:sldId id="300" r:id="rId38"/>
    <p:sldId id="301" r:id="rId39"/>
    <p:sldId id="303" r:id="rId40"/>
    <p:sldId id="302" r:id="rId41"/>
    <p:sldId id="280" r:id="rId42"/>
    <p:sldId id="281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4149080"/>
            <a:ext cx="5328592" cy="252028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 математики</a:t>
            </a:r>
          </a:p>
          <a:p>
            <a:pPr algn="r"/>
            <a:r>
              <a:rPr lang="ru-RU" dirty="0" smtClean="0"/>
              <a:t>МАОУ </a:t>
            </a:r>
            <a:r>
              <a:rPr lang="ru-RU" dirty="0" err="1" smtClean="0"/>
              <a:t>Гагинская</a:t>
            </a:r>
            <a:r>
              <a:rPr lang="ru-RU" dirty="0" smtClean="0"/>
              <a:t> СШ</a:t>
            </a:r>
          </a:p>
          <a:p>
            <a:pPr algn="r"/>
            <a:r>
              <a:rPr lang="ru-RU" dirty="0" smtClean="0"/>
              <a:t>Голова Надежда Павловна</a:t>
            </a:r>
          </a:p>
          <a:p>
            <a:pPr algn="r"/>
            <a:endParaRPr lang="ru-RU" dirty="0"/>
          </a:p>
          <a:p>
            <a:pPr>
              <a:lnSpc>
                <a:spcPct val="110000"/>
              </a:lnSpc>
            </a:pPr>
            <a:r>
              <a:rPr lang="ru-RU" sz="1600" dirty="0"/>
              <a:t>с</a:t>
            </a:r>
            <a:r>
              <a:rPr lang="ru-RU" sz="1600" dirty="0" smtClean="0"/>
              <a:t>. ГАГИНО</a:t>
            </a:r>
          </a:p>
          <a:p>
            <a:pPr>
              <a:lnSpc>
                <a:spcPct val="110000"/>
              </a:lnSpc>
            </a:pPr>
            <a:r>
              <a:rPr lang="ru-RU" sz="1600" dirty="0" smtClean="0"/>
              <a:t>    2020г</a:t>
            </a:r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ФОРМИРУЮЩЕЕ ОЦЕНИВАНИЕ НА УРОКАХ МАТЕМАТИКИ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2903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УСТНАЯ ОБРАТНАЯ СВЯЗЬ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595360" cy="493776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i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Задание: 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Решить пример рациональным способом 7,49 • 2,5 + 2,5 • 2,51 =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Ученица решила пример 7,49 • 2,5 + 2,5 • 2,51 следующим образом:</a:t>
            </a:r>
          </a:p>
          <a:p>
            <a:pPr marL="0" indent="0">
              <a:buNone/>
            </a:pPr>
            <a:endParaRPr lang="ru-RU" dirty="0" smtClean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1) х 7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49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2)  х 2,51        3) +18,725</a:t>
            </a: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</a:t>
            </a:r>
            <a:r>
              <a:rPr lang="ru-RU" u="sng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2,5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</a:t>
            </a:r>
            <a:r>
              <a:rPr lang="ru-RU" u="sng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2,5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</a:t>
            </a:r>
            <a:r>
              <a:rPr lang="ru-RU" u="sng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6,275 </a:t>
            </a: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+3745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+1255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25,000</a:t>
            </a: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</a:t>
            </a:r>
            <a:r>
              <a:rPr lang="ru-RU" u="sng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1498 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 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</a:t>
            </a:r>
            <a:r>
              <a:rPr lang="ru-RU" u="sng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502 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18,725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	</a:t>
            </a: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6,275</a:t>
            </a: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>
              <a:buNone/>
            </a:pP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Учитель: </a:t>
            </a:r>
            <a:r>
              <a:rPr lang="ru-RU" i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«Молодец, </a:t>
            </a:r>
            <a:r>
              <a:rPr lang="ru-RU" i="1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Даша, </a:t>
            </a:r>
            <a:r>
              <a:rPr lang="ru-RU" i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ты выполнила задание без ошибок, ответ получила правильный, но посмотри внимательно, выполнены ли все условия задания, есть ли здесь другой способ решения</a:t>
            </a:r>
            <a:r>
              <a:rPr lang="ru-RU" i="1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?».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Microsoft YaHei" panose="020B0503020204020204" pitchFamily="34" charset="-122"/>
                <a:ea typeface="Microsoft YaHei" panose="020B0503020204020204" pitchFamily="34" charset="-122"/>
              </a:rPr>
              <a:t>Учитель </a:t>
            </a: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предлагает решить данный пример другим способом.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2,5 (7,49 + 2,51) = 2,5 • 10 = 25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Учитель: </a:t>
            </a:r>
            <a:r>
              <a:rPr lang="ru-RU" i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Как ты думаешь, какой способ решения рациональнее и почему?</a:t>
            </a:r>
            <a:endParaRPr lang="ru-RU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Ученица делает вывод.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351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УСТНАЯ ОБРАТНАЯ СВЯЗЬ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484784"/>
                <a:ext cx="8595360" cy="4937760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 algn="just">
                  <a:lnSpc>
                    <a:spcPct val="120000"/>
                  </a:lnSpc>
                  <a:buNone/>
                </a:pPr>
                <a:r>
                  <a:rPr lang="ru-RU" sz="2400" b="1" dirty="0" smtClean="0"/>
                  <a:t>  </a:t>
                </a:r>
                <a:r>
                  <a:rPr lang="ru-RU" sz="2600" b="1" dirty="0" smtClean="0"/>
                  <a:t>Эффективная устная обратная связь может быть выражена в следующей форме:</a:t>
                </a:r>
              </a:p>
              <a:p>
                <a:pPr marL="0" lvl="0" indent="0" algn="just">
                  <a:lnSpc>
                    <a:spcPct val="120000"/>
                  </a:lnSpc>
                  <a:buNone/>
                </a:pPr>
                <a:r>
                  <a:rPr lang="ru-RU" sz="2400" dirty="0"/>
                  <a:t>Фразы при правильных ответах: «Спасибо, это правильный ответ», «Спасибо, все правильно</a:t>
                </a:r>
                <a:r>
                  <a:rPr lang="ru-RU" sz="2400" dirty="0" smtClean="0"/>
                  <a:t>», «</a:t>
                </a:r>
                <a:r>
                  <a:rPr lang="ru-RU" sz="2400" dirty="0"/>
                  <a:t>Спасибо, обратите внимание, как точно </a:t>
                </a:r>
                <a:r>
                  <a:rPr lang="ru-RU" sz="2400" dirty="0" smtClean="0"/>
                  <a:t>Света </a:t>
                </a:r>
                <a:r>
                  <a:rPr lang="ru-RU" sz="2400" dirty="0"/>
                  <a:t>сформулировала ответ», «Спасибо, ты дал правильный и полный ответ на поставленный вопрос, молодец</a:t>
                </a:r>
                <a:r>
                  <a:rPr lang="ru-RU" sz="2400" dirty="0" smtClean="0"/>
                  <a:t>».</a:t>
                </a:r>
                <a:endParaRPr lang="ru-RU" sz="2400" dirty="0"/>
              </a:p>
              <a:p>
                <a:pPr marL="0" lvl="0" indent="0" algn="just">
                  <a:buNone/>
                </a:pPr>
                <a:r>
                  <a:rPr lang="ru-RU" sz="2400" dirty="0"/>
                  <a:t>Фразы при неправильных, неполных ответах:</a:t>
                </a:r>
                <a:endParaRPr lang="ru-RU" sz="2800" dirty="0"/>
              </a:p>
              <a:p>
                <a:pPr lvl="1"/>
                <a:r>
                  <a:rPr lang="ru-RU" sz="2600" b="1" i="1" dirty="0" smtClean="0"/>
                  <a:t>«</a:t>
                </a:r>
                <a:r>
                  <a:rPr lang="ru-RU" sz="2600" b="1" i="1" dirty="0"/>
                  <a:t>Близко...»,</a:t>
                </a:r>
              </a:p>
              <a:p>
                <a:pPr marL="0" indent="0">
                  <a:buNone/>
                </a:pPr>
                <a:r>
                  <a:rPr lang="ru-RU" sz="2400" i="1" dirty="0"/>
                  <a:t>Например: </a:t>
                </a:r>
                <a:r>
                  <a:rPr lang="ru-RU" sz="2400" dirty="0"/>
                  <a:t>Ученик говорит</a:t>
                </a:r>
                <a:r>
                  <a:rPr lang="ru-RU" sz="2400" dirty="0" smtClean="0"/>
                  <a:t>: «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5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500" i="1">
                            <a:latin typeface="Cambria Math"/>
                          </a:rPr>
                          <m:t>(−3)</m:t>
                        </m:r>
                      </m:e>
                      <m:sup>
                        <m:r>
                          <a:rPr lang="ru-RU" sz="2500" i="1">
                            <a:latin typeface="Cambria Math"/>
                          </a:rPr>
                          <m:t>4</m:t>
                        </m:r>
                      </m:sup>
                    </m:sSup>
                    <m:r>
                      <a:rPr lang="ru-RU" sz="2500" i="1">
                        <a:latin typeface="Cambria Math"/>
                      </a:rPr>
                      <m:t>=</m:t>
                    </m:r>
                    <m:r>
                      <a:rPr lang="ru-RU" sz="2500" b="0" i="1" smtClean="0">
                        <a:latin typeface="Cambria Math"/>
                      </a:rPr>
                      <m:t>−</m:t>
                    </m:r>
                    <m:r>
                      <a:rPr lang="ru-RU" sz="2500" i="1">
                        <a:latin typeface="Cambria Math"/>
                      </a:rPr>
                      <m:t>81</m:t>
                    </m:r>
                  </m:oMath>
                </a14:m>
                <a:r>
                  <a:rPr lang="ru-RU" sz="2500" dirty="0" smtClean="0"/>
                  <a:t>»</a:t>
                </a:r>
                <a:endParaRPr lang="ru-RU" sz="2500" dirty="0"/>
              </a:p>
              <a:p>
                <a:pPr marL="0" indent="0" algn="just">
                  <a:lnSpc>
                    <a:spcPct val="120000"/>
                  </a:lnSpc>
                  <a:buNone/>
                </a:pPr>
                <a:r>
                  <a:rPr lang="ru-RU" sz="2400" dirty="0" smtClean="0"/>
                  <a:t>Учитель</a:t>
                </a:r>
                <a:r>
                  <a:rPr lang="ru-RU" sz="2400" dirty="0"/>
                  <a:t>: </a:t>
                </a:r>
                <a:r>
                  <a:rPr lang="ru-RU" sz="2400" dirty="0" smtClean="0"/>
                  <a:t>«Спасибо</a:t>
                </a:r>
                <a:r>
                  <a:rPr lang="ru-RU" sz="2400" dirty="0"/>
                  <a:t>, близко, но не совсем точно, подумай еще. Отрицательное число в четной степени какой знак дает</a:t>
                </a:r>
                <a:r>
                  <a:rPr lang="ru-RU" sz="2400" dirty="0" smtClean="0"/>
                  <a:t>?»</a:t>
                </a:r>
                <a:endParaRPr lang="ru-RU" sz="2400" dirty="0"/>
              </a:p>
              <a:p>
                <a:pPr lvl="1"/>
                <a:r>
                  <a:rPr lang="ru-RU" sz="2600" b="1" i="1" dirty="0"/>
                  <a:t>«Хорошая попытка…»,</a:t>
                </a:r>
              </a:p>
              <a:p>
                <a:pPr marL="0" indent="0" algn="just">
                  <a:buNone/>
                </a:pPr>
                <a:r>
                  <a:rPr lang="ru-RU" sz="2400" i="1" dirty="0"/>
                  <a:t>Например: </a:t>
                </a:r>
                <a:r>
                  <a:rPr lang="ru-RU" sz="2400" dirty="0" smtClean="0"/>
                  <a:t>Учитель говорит: </a:t>
                </a:r>
                <a:r>
                  <a:rPr lang="ru-RU" sz="2400" dirty="0"/>
                  <a:t>«Спасибо, </a:t>
                </a:r>
                <a:r>
                  <a:rPr lang="ru-RU" sz="2400" dirty="0" smtClean="0"/>
                  <a:t>Андрей, </a:t>
                </a:r>
                <a:r>
                  <a:rPr lang="ru-RU" sz="2400" dirty="0"/>
                  <a:t>хорошая попытка</a:t>
                </a:r>
                <a:r>
                  <a:rPr lang="ru-RU" sz="2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6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600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ru-RU" sz="2600" i="1">
                            <a:latin typeface="Cambria Math"/>
                          </a:rPr>
                          <m:t> · </m:t>
                        </m:r>
                        <m:sSup>
                          <m:sSupPr>
                            <m:ctrlPr>
                              <a:rPr lang="ru-RU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600" i="1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ru-RU" sz="2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6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600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ru-RU" sz="2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6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600" i="1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ru-RU" sz="2600" i="1">
                                <a:latin typeface="Cambria Math"/>
                              </a:rPr>
                              <m:t>5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6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600" i="1">
                                <a:latin typeface="Cambria Math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ru-RU" sz="2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6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600" i="1">
                            <a:latin typeface="Cambria Math"/>
                          </a:rPr>
                          <m:t>5</m:t>
                        </m:r>
                      </m:sup>
                    </m:sSup>
                  </m:oMath>
                </a14:m>
                <a:r>
                  <a:rPr lang="ru-RU" sz="1600" dirty="0" smtClean="0"/>
                  <a:t> ,</a:t>
                </a:r>
                <a:r>
                  <a:rPr lang="ru-RU" sz="2400" dirty="0" smtClean="0"/>
                  <a:t> но </a:t>
                </a:r>
                <a:r>
                  <a:rPr lang="ru-RU" sz="2400" dirty="0"/>
                  <a:t>не совсем так, вспомни свойство деления степеней с одинаковыми основаниями. А все ли основания у тебя одинаковые</a:t>
                </a:r>
                <a:r>
                  <a:rPr lang="ru-RU" sz="2400" dirty="0" smtClean="0"/>
                  <a:t>?».</a:t>
                </a:r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51520" y="1484784"/>
                <a:ext cx="8595360" cy="4937760"/>
              </a:xfrm>
              <a:blipFill rotWithShape="1">
                <a:blip r:embed="rId2"/>
                <a:stretch>
                  <a:fillRect l="-709" t="-617" r="-780" b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723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УСТНАЯ ОБРАТНАЯ СВЯЗЬ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412776"/>
                <a:ext cx="8595360" cy="4937760"/>
              </a:xfrm>
            </p:spPr>
            <p:txBody>
              <a:bodyPr>
                <a:normAutofit fontScale="70000" lnSpcReduction="20000"/>
              </a:bodyPr>
              <a:lstStyle/>
              <a:p>
                <a:pPr lvl="1"/>
                <a:r>
                  <a:rPr lang="ru-RU" sz="2900" b="1" i="1" dirty="0"/>
                  <a:t>«Верное направление…»,</a:t>
                </a:r>
              </a:p>
              <a:p>
                <a:pPr marL="0" indent="0">
                  <a:buNone/>
                </a:pPr>
                <a:r>
                  <a:rPr lang="ru-RU" sz="2400" i="1" dirty="0"/>
                  <a:t>Например: </a:t>
                </a:r>
                <a:r>
                  <a:rPr lang="ru-RU" sz="2400" dirty="0"/>
                  <a:t>Ученик: «Чтобы перемножить степени надо сложить их показатели». </a:t>
                </a:r>
              </a:p>
              <a:p>
                <a:pPr marL="0" indent="0" algn="just">
                  <a:buNone/>
                </a:pPr>
                <a:r>
                  <a:rPr lang="ru-RU" sz="2400" dirty="0"/>
                  <a:t>Учитель: «Спасибо, это верное направление, но давай вместе подумаем, достаточно ли этого условия?»</a:t>
                </a:r>
              </a:p>
              <a:p>
                <a:pPr lvl="1"/>
                <a:r>
                  <a:rPr lang="ru-RU" sz="2900" b="1" i="1" dirty="0" smtClean="0"/>
                  <a:t>«… </a:t>
                </a:r>
                <a:r>
                  <a:rPr lang="ru-RU" sz="2900" b="1" i="1" dirty="0"/>
                  <a:t>а вы как думаете?»,</a:t>
                </a:r>
              </a:p>
              <a:p>
                <a:pPr marL="0" indent="0">
                  <a:buNone/>
                </a:pPr>
                <a:r>
                  <a:rPr lang="ru-RU" sz="2400" i="1" dirty="0"/>
                  <a:t>Например: </a:t>
                </a:r>
                <a:r>
                  <a:rPr lang="ru-RU" sz="2400" dirty="0"/>
                  <a:t>Учитель: «Спасибо, ребята. </a:t>
                </a:r>
                <a:r>
                  <a:rPr lang="ru-RU" sz="2400" dirty="0" smtClean="0"/>
                  <a:t>Антон </a:t>
                </a:r>
                <a:r>
                  <a:rPr lang="ru-RU" sz="2400" dirty="0"/>
                  <a:t>считает, что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/>
                  <a:t>». </a:t>
                </a:r>
                <a:r>
                  <a:rPr lang="ru-RU" sz="2400" dirty="0"/>
                  <a:t>А вы как думаете?»</a:t>
                </a:r>
              </a:p>
              <a:p>
                <a:pPr lvl="1"/>
                <a:r>
                  <a:rPr lang="ru-RU" sz="2900" b="1" i="1" dirty="0"/>
                  <a:t>«А что, если…?»,</a:t>
                </a:r>
              </a:p>
              <a:p>
                <a:pPr marL="0" indent="0">
                  <a:buNone/>
                </a:pPr>
                <a:r>
                  <a:rPr lang="ru-RU" sz="2400" i="1" dirty="0" smtClean="0"/>
                  <a:t>Например</a:t>
                </a:r>
                <a:r>
                  <a:rPr lang="ru-RU" sz="2400" b="1" i="1" dirty="0" smtClean="0"/>
                  <a:t>: </a:t>
                </a:r>
                <a:r>
                  <a:rPr lang="ru-RU" sz="2400" dirty="0" smtClean="0"/>
                  <a:t>Вопрос</a:t>
                </a:r>
                <a:r>
                  <a:rPr lang="ru-RU" sz="2400" dirty="0"/>
                  <a:t>: «Какие значения может принимать n в выражении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  <m:r>
                          <a:rPr lang="en-US" sz="2000" i="1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sz="2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𝑛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+1</m:t>
                    </m:r>
                  </m:oMath>
                </a14:m>
                <a:r>
                  <a:rPr lang="ru-RU" sz="2400" dirty="0" smtClean="0"/>
                  <a:t>».</a:t>
                </a:r>
                <a:endParaRPr lang="ru-RU" sz="2400" dirty="0"/>
              </a:p>
              <a:p>
                <a:pPr marL="0" indent="0">
                  <a:buNone/>
                </a:pPr>
                <a:r>
                  <a:rPr lang="ru-RU" sz="2400" dirty="0" smtClean="0"/>
                  <a:t>Ученица: </a:t>
                </a:r>
                <a:r>
                  <a:rPr lang="ru-RU" sz="2400" dirty="0"/>
                  <a:t>«n принимает любое значение».</a:t>
                </a:r>
              </a:p>
              <a:p>
                <a:pPr marL="0" indent="0">
                  <a:buNone/>
                </a:pPr>
                <a:r>
                  <a:rPr lang="ru-RU" sz="2400" dirty="0"/>
                  <a:t>Учитель: «</a:t>
                </a:r>
                <a:r>
                  <a:rPr lang="ru-RU" sz="2400" dirty="0" smtClean="0"/>
                  <a:t>Спасибо, Ирина</a:t>
                </a:r>
                <a:r>
                  <a:rPr lang="ru-RU" sz="2400" dirty="0"/>
                  <a:t>. А </a:t>
                </a:r>
                <a:r>
                  <a:rPr lang="ru-RU" sz="2400" dirty="0" smtClean="0"/>
                  <a:t>почему ты </a:t>
                </a:r>
                <a:r>
                  <a:rPr lang="ru-RU" sz="2400" dirty="0"/>
                  <a:t>так думаешь? А </a:t>
                </a:r>
                <a:r>
                  <a:rPr lang="ru-RU" sz="2400" dirty="0" smtClean="0"/>
                  <a:t>что, </a:t>
                </a:r>
                <a:r>
                  <a:rPr lang="ru-RU" sz="2400" dirty="0"/>
                  <a:t>если n=0?»</a:t>
                </a:r>
              </a:p>
              <a:p>
                <a:pPr lvl="1"/>
                <a:r>
                  <a:rPr lang="ru-RU" sz="2900" b="1" i="1" dirty="0"/>
                  <a:t>«</a:t>
                </a:r>
                <a:r>
                  <a:rPr lang="ru-RU" sz="2900" b="1" i="1" dirty="0" smtClean="0"/>
                  <a:t>Ещё </a:t>
                </a:r>
                <a:r>
                  <a:rPr lang="ru-RU" sz="2900" b="1" i="1" dirty="0"/>
                  <a:t>раз ... »,</a:t>
                </a:r>
              </a:p>
              <a:p>
                <a:pPr marL="0" indent="0">
                  <a:buNone/>
                </a:pPr>
                <a:r>
                  <a:rPr lang="ru-RU" sz="2400" i="1" dirty="0"/>
                  <a:t>Например: </a:t>
                </a:r>
                <a:r>
                  <a:rPr lang="ru-RU" sz="2400" dirty="0"/>
                  <a:t>Ученик: </a:t>
                </a:r>
                <a:r>
                  <a:rPr lang="ru-RU" sz="2400" dirty="0" smtClean="0">
                    <a:latin typeface="Monotype Corsiva" panose="03010101010201010101" pitchFamily="66" charset="0"/>
                  </a:rPr>
                  <a:t>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1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1800" i="1">
                        <a:latin typeface="Cambria Math"/>
                      </a:rPr>
                      <m:t>=25</m:t>
                    </m:r>
                  </m:oMath>
                </a14:m>
                <a:r>
                  <a:rPr lang="ru-RU" sz="2400" dirty="0" smtClean="0">
                    <a:latin typeface="Monotype Corsiva" panose="03010101010201010101" pitchFamily="66" charset="0"/>
                    <a:ea typeface="Microsoft JhengHei UI" panose="020B0604030504040204" pitchFamily="34" charset="-120"/>
                  </a:rPr>
                  <a:t>, </a:t>
                </a:r>
                <a:r>
                  <a:rPr lang="ru-RU" sz="2400" dirty="0">
                    <a:latin typeface="Monotype Corsiva" panose="03010101010201010101" pitchFamily="66" charset="0"/>
                    <a:ea typeface="Microsoft JhengHei UI" panose="020B0604030504040204" pitchFamily="34" charset="-120"/>
                  </a:rPr>
                  <a:t>значит x = 5</a:t>
                </a:r>
                <a:r>
                  <a:rPr lang="ru-RU" sz="2400" dirty="0"/>
                  <a:t>».</a:t>
                </a:r>
                <a:endParaRPr lang="ru-RU" sz="2800" dirty="0"/>
              </a:p>
              <a:p>
                <a:pPr marL="0" indent="0">
                  <a:buNone/>
                </a:pPr>
                <a:r>
                  <a:rPr lang="ru-RU" sz="2400" dirty="0"/>
                  <a:t>Учитель: «Спасибо за ответ. Пожалуйста, поясни, как ты получил ответ».</a:t>
                </a:r>
              </a:p>
              <a:p>
                <a:pPr lvl="1"/>
                <a:r>
                  <a:rPr lang="ru-RU" sz="2900" b="1" i="1" dirty="0"/>
                  <a:t>«Вернемся …»;</a:t>
                </a:r>
              </a:p>
              <a:p>
                <a:pPr marL="0" indent="0">
                  <a:buNone/>
                </a:pPr>
                <a:r>
                  <a:rPr lang="ru-RU" sz="2400" i="1" dirty="0"/>
                  <a:t>Например: </a:t>
                </a:r>
                <a:r>
                  <a:rPr lang="ru-RU" sz="2400" dirty="0"/>
                  <a:t>Ученик : </a:t>
                </a:r>
                <a:r>
                  <a:rPr lang="ru-RU" sz="2400" dirty="0">
                    <a:latin typeface="Monotype Corsiva" panose="03010101010201010101" pitchFamily="66" charset="0"/>
                    <a:cs typeface="Arial" panose="020B0604020202020204" pitchFamily="34" charset="0"/>
                  </a:rPr>
                  <a:t>(2а-3) – (3а-5) = 2а – 3 – 3а – 5 = 5а-8</a:t>
                </a:r>
              </a:p>
              <a:p>
                <a:pPr marL="0" indent="0">
                  <a:buNone/>
                </a:pPr>
                <a:r>
                  <a:rPr lang="ru-RU" sz="2400" dirty="0"/>
                  <a:t>Учитель: «Спасибо, но здесь ты </a:t>
                </a:r>
                <a:r>
                  <a:rPr lang="ru-RU" sz="2400" dirty="0" smtClean="0"/>
                  <a:t>ошибся</a:t>
                </a:r>
                <a:r>
                  <a:rPr lang="ru-RU" sz="2400" dirty="0"/>
                  <a:t>. Расскажи правила </a:t>
                </a:r>
                <a:r>
                  <a:rPr lang="ru-RU" sz="2400" dirty="0" smtClean="0"/>
                  <a:t>раскрытия скобок</a:t>
                </a:r>
                <a:r>
                  <a:rPr lang="ru-RU" sz="2400" dirty="0"/>
                  <a:t>».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51520" y="1412776"/>
                <a:ext cx="8595360" cy="4937760"/>
              </a:xfrm>
              <a:blipFill rotWithShape="1">
                <a:blip r:embed="rId2"/>
                <a:stretch>
                  <a:fillRect l="-426" t="-1728" r="-496" b="-9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619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ЭКСПРЕСС – ОПРОС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8064896" cy="49377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 smtClean="0"/>
              <a:t>Экспресс-опрос </a:t>
            </a:r>
            <a:r>
              <a:rPr lang="ru-RU" sz="2400" b="1" dirty="0"/>
              <a:t>(«летучка»).</a:t>
            </a:r>
            <a:r>
              <a:rPr lang="ru-RU" sz="2400" b="1" i="1" dirty="0"/>
              <a:t> </a:t>
            </a:r>
            <a:r>
              <a:rPr lang="ru-RU" sz="2400" dirty="0"/>
              <a:t>Это могут быть краткие устные или письменные ответы (например, по карточкам на знание основных понятий), задания типа «продолжи предложение», «заполни таблицу», «нарисуй диаграмму», «составь схему» и т. д.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Такие </a:t>
            </a:r>
            <a:r>
              <a:rPr lang="ru-RU" sz="2400" dirty="0"/>
              <a:t>опросы, как правило, проходят в начале занятий на повторение домашнего задания и могут охватывать всех или нескольких учащихся. </a:t>
            </a:r>
            <a:r>
              <a:rPr lang="ru-RU" sz="2400" dirty="0" smtClean="0"/>
              <a:t>Нацелены </a:t>
            </a:r>
            <a:r>
              <a:rPr lang="ru-RU" sz="2400" dirty="0"/>
              <a:t>на уровень знания и </a:t>
            </a:r>
            <a:r>
              <a:rPr lang="ru-RU" sz="2400" dirty="0" smtClean="0"/>
              <a:t>понимания, не требуют </a:t>
            </a:r>
            <a:r>
              <a:rPr lang="ru-RU" sz="2400" dirty="0"/>
              <a:t>много времени для проведения и проверки, </a:t>
            </a:r>
            <a:r>
              <a:rPr lang="ru-RU" sz="2400" dirty="0" smtClean="0"/>
              <a:t>акцентируют </a:t>
            </a:r>
            <a:r>
              <a:rPr lang="ru-RU" sz="2400" dirty="0"/>
              <a:t>внимание на ключевых вопросах</a:t>
            </a:r>
            <a:r>
              <a:rPr lang="ru-RU" sz="2400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05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ЭКСПРЕСС – 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5370912"/>
          </a:xfrm>
        </p:spPr>
        <p:txBody>
          <a:bodyPr>
            <a:normAutofit/>
          </a:bodyPr>
          <a:lstStyle/>
          <a:p>
            <a:r>
              <a:rPr lang="ru-RU" b="1" dirty="0" smtClean="0"/>
              <a:t>Тема «Трапеция». Геометрия, 8 класс.</a:t>
            </a:r>
          </a:p>
          <a:p>
            <a:pPr marL="0" indent="0">
              <a:buNone/>
            </a:pPr>
            <a:r>
              <a:rPr lang="ru-RU" dirty="0" smtClean="0"/>
              <a:t>Задание: заполните пропуски.</a:t>
            </a:r>
          </a:p>
          <a:p>
            <a:pPr marL="457200" indent="-457200">
              <a:buAutoNum type="arabicParenR"/>
            </a:pPr>
            <a:r>
              <a:rPr lang="ru-RU" dirty="0" smtClean="0"/>
              <a:t>Трапецией называют ______, у которого две стороны ________, а две другие ______.</a:t>
            </a:r>
          </a:p>
          <a:p>
            <a:pPr marL="457200" indent="-457200">
              <a:buAutoNum type="arabicParenR"/>
            </a:pPr>
            <a:r>
              <a:rPr lang="ru-RU" dirty="0" smtClean="0"/>
              <a:t>Параллельные стороны трапеции называют _______ трапеции.</a:t>
            </a:r>
          </a:p>
          <a:p>
            <a:pPr marL="457200" indent="-457200">
              <a:buAutoNum type="arabicParenR"/>
            </a:pPr>
            <a:r>
              <a:rPr lang="ru-RU" dirty="0" smtClean="0"/>
              <a:t>Непараллельные стороны трапеции называют _____ трапеции.</a:t>
            </a:r>
          </a:p>
          <a:p>
            <a:pPr marL="457200" indent="-457200">
              <a:buAutoNum type="arabicParenR"/>
            </a:pPr>
            <a:r>
              <a:rPr lang="ru-RU" dirty="0" smtClean="0"/>
              <a:t>Высотой трапеции называют __________, опущенный из ____________, содержащей_________ на прямую, содержащую _________.</a:t>
            </a:r>
          </a:p>
          <a:p>
            <a:pPr marL="457200" indent="-457200">
              <a:buAutoNum type="arabicParenR"/>
            </a:pPr>
            <a:r>
              <a:rPr lang="ru-RU" dirty="0" smtClean="0"/>
              <a:t>Трапецию, у которой боковые стороны равны, называют ____.</a:t>
            </a:r>
          </a:p>
          <a:p>
            <a:pPr marL="457200" indent="-457200">
              <a:buAutoNum type="arabicParenR"/>
            </a:pPr>
            <a:r>
              <a:rPr lang="ru-RU" dirty="0" smtClean="0"/>
              <a:t>Трапецию, у которой ___________, называют прямоугольной.</a:t>
            </a:r>
          </a:p>
          <a:p>
            <a:pPr marL="457200" indent="-457200">
              <a:buAutoNum type="arabicParenR"/>
            </a:pPr>
            <a:r>
              <a:rPr lang="ru-RU" dirty="0" smtClean="0"/>
              <a:t>В равнобедренной трапеции углы при ________ равны и диагонали ________.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05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ДНЕВНИКИ ОБРАТНОЙ СВЯЗИ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1520" y="1412776"/>
            <a:ext cx="8595360" cy="49377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В конце урока учитель предлагает ученикам написать ответы на </a:t>
            </a:r>
            <a:r>
              <a:rPr lang="ru-RU" dirty="0" smtClean="0"/>
              <a:t>два-три </a:t>
            </a:r>
            <a:r>
              <a:rPr lang="ru-RU" dirty="0"/>
              <a:t>следующих вопроса:</a:t>
            </a:r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i="1" dirty="0" smtClean="0"/>
              <a:t>1) Я </a:t>
            </a:r>
            <a:r>
              <a:rPr lang="ru-RU" i="1" dirty="0"/>
              <a:t>все хорошо понял на уроке и могу выполнять</a:t>
            </a:r>
            <a:r>
              <a:rPr lang="ru-RU" i="1" u="sng" dirty="0"/>
              <a:t> 	</a:t>
            </a:r>
            <a:r>
              <a:rPr lang="ru-RU" i="1" dirty="0"/>
              <a:t>;</a:t>
            </a:r>
            <a:endParaRPr lang="ru-RU" dirty="0"/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i="1" dirty="0" smtClean="0"/>
              <a:t>2) Я </a:t>
            </a:r>
            <a:r>
              <a:rPr lang="ru-RU" i="1" dirty="0"/>
              <a:t>не понял</a:t>
            </a:r>
            <a:r>
              <a:rPr lang="ru-RU" i="1" u="sng" dirty="0"/>
              <a:t> 	</a:t>
            </a:r>
            <a:r>
              <a:rPr lang="ru-RU" i="1" dirty="0"/>
              <a:t>,	</a:t>
            </a:r>
            <a:endParaRPr lang="ru-RU" i="1" dirty="0" smtClean="0"/>
          </a:p>
          <a:p>
            <a:pPr marL="0" lvl="0" indent="0" algn="just">
              <a:lnSpc>
                <a:spcPct val="120000"/>
              </a:lnSpc>
              <a:buNone/>
            </a:pPr>
            <a:r>
              <a:rPr lang="ru-RU" i="1" dirty="0" smtClean="0"/>
              <a:t>3) Для </a:t>
            </a:r>
            <a:r>
              <a:rPr lang="ru-RU" i="1" dirty="0"/>
              <a:t>меня является наиболее  сложным </a:t>
            </a:r>
            <a:r>
              <a:rPr lang="ru-RU" i="1" u="sng" dirty="0"/>
              <a:t> 	</a:t>
            </a:r>
            <a:r>
              <a:rPr lang="ru-RU" i="1" u="sng" dirty="0" smtClean="0"/>
              <a:t> </a:t>
            </a:r>
            <a:endParaRPr lang="ru-RU" dirty="0"/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/>
              <a:t>После </a:t>
            </a:r>
            <a:r>
              <a:rPr lang="ru-RU" dirty="0" smtClean="0"/>
              <a:t>того, </a:t>
            </a:r>
            <a:r>
              <a:rPr lang="ru-RU" dirty="0"/>
              <a:t>как учащиеся ответят на </a:t>
            </a:r>
            <a:r>
              <a:rPr lang="ru-RU" dirty="0" smtClean="0"/>
              <a:t>вопросы, </a:t>
            </a:r>
            <a:r>
              <a:rPr lang="ru-RU" dirty="0"/>
              <a:t>учитель собирает «Дневники обратной связи» и во внеурочное время знакомится с тем, что написали ученики. Полученную </a:t>
            </a:r>
            <a:r>
              <a:rPr lang="ru-RU" dirty="0" smtClean="0"/>
              <a:t>информацию </a:t>
            </a:r>
            <a:r>
              <a:rPr lang="ru-RU" dirty="0"/>
              <a:t>он </a:t>
            </a:r>
            <a:r>
              <a:rPr lang="ru-RU" dirty="0" smtClean="0"/>
              <a:t>использует </a:t>
            </a:r>
            <a:r>
              <a:rPr lang="ru-RU" dirty="0"/>
              <a:t>при планировании следующих уроков. При этом учитель обращает внимание на оказание помощи ученикам по преодолению проблем по теме.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78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63888" y="3356992"/>
            <a:ext cx="5436096" cy="3384376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/>
              <a:t>Проверка ошибочности понимания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/>
              <a:t>Мини-тесты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/>
              <a:t>Элективный  (выборочный) тест  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err="1"/>
              <a:t>Формативный</a:t>
            </a:r>
            <a:r>
              <a:rPr lang="ru-RU" dirty="0"/>
              <a:t> тест  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err="1"/>
              <a:t>Формативный</a:t>
            </a:r>
            <a:r>
              <a:rPr lang="ru-RU" dirty="0"/>
              <a:t> опрос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err="1" smtClean="0"/>
              <a:t>Самооценивание</a:t>
            </a:r>
            <a:r>
              <a:rPr lang="ru-RU" dirty="0" smtClean="0"/>
              <a:t> и </a:t>
            </a:r>
            <a:r>
              <a:rPr lang="ru-RU" dirty="0" err="1" smtClean="0"/>
              <a:t>взаимооценивание</a:t>
            </a:r>
            <a:endParaRPr lang="ru-RU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Индикаторы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07904" y="692696"/>
            <a:ext cx="5129543" cy="230696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НЕКОТОРЫЕ ТЕХНИКИ ФОРМИРУЮЩЕГО ОЦЕНИВАНИЯ НА УРОКАХ МАТЕМАТИКИ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390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ПРОВЕРКА ОШИБОЧНОСТИ ПОНИМАНИЯ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988840"/>
            <a:ext cx="7416824" cy="46074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Учитель намеренно дает учащимся типичные ошибочные понятия или ошибочные предсказуемые суждения о каких-либо идеях</a:t>
            </a:r>
            <a:r>
              <a:rPr lang="ru-RU" sz="2400" dirty="0" smtClean="0"/>
              <a:t>, принципах </a:t>
            </a:r>
            <a:r>
              <a:rPr lang="ru-RU" sz="2400" dirty="0"/>
              <a:t>или процессах. Затем он просит учащихся высказать свое согласие или несогласие со сказанным и объяснить свою точку зрения.</a:t>
            </a:r>
          </a:p>
          <a:p>
            <a:pPr marL="0" indent="0" algn="just">
              <a:buNone/>
            </a:pPr>
            <a:r>
              <a:rPr lang="ru-RU" sz="2400" dirty="0"/>
              <a:t>Данная техника имеет несколько вариантов, которые учитель может использовать по необходимости.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69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ПРОВЕРКА ОШИБОЧНОСТИ ПОНИМАНИЯ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484784"/>
                <a:ext cx="4251960" cy="49377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Вариант </a:t>
                </a:r>
                <a:r>
                  <a:rPr lang="ru-RU" dirty="0"/>
                  <a:t>1.</a:t>
                </a:r>
              </a:p>
              <a:p>
                <a:pPr marL="0" indent="0" algn="just">
                  <a:buNone/>
                </a:pPr>
                <a:r>
                  <a:rPr lang="ru-RU" dirty="0"/>
                  <a:t>На доске пишется задание с несколькими вариантами ответов. При этом неверные ответы должны иллюстрировать наиболее часто повторяющиеся ошибки</a:t>
                </a:r>
                <a:r>
                  <a:rPr lang="ru-RU" dirty="0" smtClean="0"/>
                  <a:t>.</a:t>
                </a:r>
              </a:p>
              <a:p>
                <a:pPr marL="0" indent="0" algn="just">
                  <a:buNone/>
                </a:pPr>
                <a:endParaRPr lang="ru-RU" dirty="0" smtClean="0"/>
              </a:p>
              <a:p>
                <a:pPr marL="0" indent="0" algn="just">
                  <a:buNone/>
                </a:pPr>
                <a:r>
                  <a:rPr lang="ru-RU" dirty="0" smtClean="0"/>
                  <a:t>Например: Найдите </a:t>
                </a:r>
                <a:r>
                  <a:rPr lang="ru-RU" dirty="0"/>
                  <a:t>неправильные утверждения, докажите их неверность и замените правильными.</a:t>
                </a:r>
              </a:p>
              <a:p>
                <a:pPr marL="0" lvl="0" indent="0">
                  <a:buNone/>
                </a:pPr>
                <a:r>
                  <a:rPr lang="ru-RU" dirty="0">
                    <a:latin typeface="Monotype Corsiva" panose="03010101010201010101" pitchFamily="66" charset="0"/>
                  </a:rPr>
                  <a:t>1)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25</m:t>
                        </m:r>
                      </m:e>
                    </m:rad>
                  </m:oMath>
                </a14:m>
                <a:r>
                  <a:rPr lang="ru-RU" dirty="0">
                    <a:latin typeface="Monotype Corsiva" panose="03010101010201010101" pitchFamily="66" charset="0"/>
                  </a:rPr>
                  <a:t> = 5   2)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36</m:t>
                        </m:r>
                      </m:e>
                    </m:rad>
                    <m:r>
                      <a:rPr lang="ru-RU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>
                    <a:latin typeface="Monotype Corsiva" panose="03010101010201010101" pitchFamily="66" charset="0"/>
                  </a:rPr>
                  <a:t>= - 6   </a:t>
                </a:r>
                <a:r>
                  <a:rPr lang="en-US" dirty="0">
                    <a:latin typeface="Monotype Corsiva" panose="03010101010201010101" pitchFamily="66" charset="0"/>
                  </a:rPr>
                  <a:t>  </a:t>
                </a:r>
                <a:r>
                  <a:rPr lang="ru-RU" dirty="0">
                    <a:latin typeface="Monotype Corsiva" panose="03010101010201010101" pitchFamily="66" charset="0"/>
                  </a:rPr>
                  <a:t>3)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10 </m:t>
                        </m:r>
                      </m:e>
                    </m:rad>
                  </m:oMath>
                </a14:m>
                <a:r>
                  <a:rPr lang="ru-RU" dirty="0">
                    <a:latin typeface="Monotype Corsiva" panose="03010101010201010101" pitchFamily="66" charset="0"/>
                  </a:rPr>
                  <a:t>= 100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Monotype Corsiva" panose="03010101010201010101" pitchFamily="66" charset="0"/>
                  </a:rPr>
                  <a:t>4)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0 </m:t>
                        </m:r>
                      </m:e>
                    </m:rad>
                  </m:oMath>
                </a14:m>
                <a:r>
                  <a:rPr lang="ru-RU" dirty="0">
                    <a:latin typeface="Monotype Corsiva" panose="03010101010201010101" pitchFamily="66" charset="0"/>
                  </a:rPr>
                  <a:t>= 0 </a:t>
                </a:r>
                <a:r>
                  <a:rPr lang="en-US" dirty="0">
                    <a:latin typeface="Monotype Corsiva" panose="03010101010201010101" pitchFamily="66" charset="0"/>
                  </a:rPr>
                  <a:t>   </a:t>
                </a:r>
                <a:r>
                  <a:rPr lang="ru-RU" dirty="0">
                    <a:latin typeface="Monotype Corsiva" panose="03010101010201010101" pitchFamily="66" charset="0"/>
                  </a:rPr>
                  <a:t>5)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0,81 </m:t>
                        </m:r>
                      </m:e>
                    </m:rad>
                  </m:oMath>
                </a14:m>
                <a:r>
                  <a:rPr lang="ru-RU" dirty="0">
                    <a:latin typeface="Monotype Corsiva" panose="03010101010201010101" pitchFamily="66" charset="0"/>
                  </a:rPr>
                  <a:t>=0,9   6)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i="1">
                            <a:latin typeface="Cambria Math"/>
                          </a:rPr>
                          <m:t>0,4 </m:t>
                        </m:r>
                      </m:e>
                    </m:rad>
                  </m:oMath>
                </a14:m>
                <a:r>
                  <a:rPr lang="ru-RU" dirty="0">
                    <a:latin typeface="Monotype Corsiva" panose="03010101010201010101" pitchFamily="66" charset="0"/>
                  </a:rPr>
                  <a:t>=0,2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51520" y="1484784"/>
                <a:ext cx="4251960" cy="4937760"/>
              </a:xfrm>
              <a:blipFill rotWithShape="1">
                <a:blip r:embed="rId2"/>
                <a:stretch>
                  <a:fillRect l="-1433" t="-617" r="-15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644008" y="1484784"/>
                <a:ext cx="4392488" cy="493776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/>
                  <a:t>Вариант 2.</a:t>
                </a:r>
              </a:p>
              <a:p>
                <a:pPr marL="0" indent="0" algn="just">
                  <a:buNone/>
                </a:pPr>
                <a:r>
                  <a:rPr lang="ru-RU" dirty="0"/>
                  <a:t>Ученики получают задание: Разбор решения задачи, в которой допущены ошибки. Учитель должен продумать эти задания так, чтобы ошибки были сделаны в местах, где учащиеся допускают их чаще всего.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Например: Найдите </a:t>
                </a:r>
                <a:r>
                  <a:rPr lang="ru-RU" dirty="0"/>
                  <a:t>ошибки, допущенные при раскрытии скобок.</a:t>
                </a:r>
              </a:p>
              <a:p>
                <a:pPr marL="0" indent="0">
                  <a:buNone/>
                </a:pPr>
                <a:r>
                  <a:rPr lang="en-US" dirty="0" smtClean="0"/>
                  <a:t>1)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en-US" dirty="0" smtClean="0"/>
                  <a:t>2)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d>
                      <m:dPr>
                        <m:endChr m:val="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)−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en-US" i="1">
                            <a:latin typeface="Cambria Math"/>
                          </a:rPr>
                          <m:t>=</m:t>
                        </m:r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3)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=−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r>
                  <a:rPr lang="en-US" dirty="0" smtClean="0"/>
                  <a:t>4)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𝑑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𝑐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𝑑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644008" y="1484784"/>
                <a:ext cx="4392488" cy="4937760"/>
              </a:xfrm>
              <a:blipFill rotWithShape="1">
                <a:blip r:embed="rId3"/>
                <a:stretch>
                  <a:fillRect l="-1528" t="-617" r="-1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8538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ПОИСК ОШИБКИ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1520" y="1340768"/>
                <a:ext cx="4248472" cy="525658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b="1" dirty="0" smtClean="0"/>
                  <a:t>Тема: «Деление с остатком». Математика, 5 класс.</a:t>
                </a:r>
              </a:p>
              <a:p>
                <a:pPr marL="0" indent="0">
                  <a:buNone/>
                </a:pPr>
                <a:r>
                  <a:rPr lang="ru-RU" sz="17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Задание: Исправьте ошибки.</a:t>
                </a:r>
              </a:p>
              <a:p>
                <a:pPr marL="0" indent="0">
                  <a:buNone/>
                </a:pP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_427800 </a:t>
                </a:r>
                <a:r>
                  <a:rPr lang="el-GR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Ι</a:t>
                </a:r>
                <a:r>
                  <a:rPr lang="ru-RU" sz="1200" u="sng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92     .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</a:t>
                </a:r>
                <a:r>
                  <a:rPr lang="ru-RU" sz="1200" u="sng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368 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   4590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_598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  </a:t>
                </a:r>
                <a:r>
                  <a:rPr lang="ru-RU" sz="1200" u="sng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460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_1380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   </a:t>
                </a:r>
                <a:r>
                  <a:rPr lang="ru-RU" sz="1200" u="sng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828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  _552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   </a:t>
                </a:r>
                <a:r>
                  <a:rPr lang="ru-RU" sz="1200" u="sng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552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</a:t>
                </a:r>
                <a:r>
                  <a:rPr lang="ru-RU" sz="1200" dirty="0" smtClean="0">
                    <a:latin typeface="Microsoft YaHei" panose="020B0503020204020204" pitchFamily="34" charset="-122"/>
                    <a:ea typeface="Microsoft YaHei" panose="020B0503020204020204" pitchFamily="34" charset="-122"/>
                  </a:rPr>
                  <a:t>         0</a:t>
                </a:r>
              </a:p>
              <a:p>
                <a:pPr indent="-171450"/>
                <a:r>
                  <a:rPr lang="ru-RU" sz="1800" b="1" dirty="0" smtClean="0">
                    <a:ea typeface="Microsoft YaHei" panose="020B0503020204020204" pitchFamily="34" charset="-122"/>
                  </a:rPr>
                  <a:t>Тема: «Тождественные преобразования рациональных выражений». Алгебра, 8 класс. </a:t>
                </a:r>
                <a:r>
                  <a:rPr lang="ru-RU" sz="1600" dirty="0" smtClean="0">
                    <a:ea typeface="Microsoft YaHei" panose="020B0503020204020204" pitchFamily="34" charset="-122"/>
                  </a:rPr>
                  <a:t>Задание: найдите и исправьте ошибки.</a:t>
                </a:r>
              </a:p>
              <a:p>
                <a:pPr marL="0" lvl="0" indent="0">
                  <a:buNone/>
                </a:pPr>
                <a:r>
                  <a:rPr lang="ru-RU" sz="1600" dirty="0" smtClean="0"/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5</m:t>
                        </m:r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−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5</m:t>
                        </m:r>
                        <m:r>
                          <a:rPr lang="en-US" sz="1600" i="1">
                            <a:latin typeface="Cambria Math"/>
                          </a:rPr>
                          <m:t>𝑦𝑥</m:t>
                        </m:r>
                        <m:r>
                          <a:rPr lang="en-US" sz="1600" i="1">
                            <a:latin typeface="Cambria Math"/>
                          </a:rPr>
                          <m:t>−2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ru-RU" sz="1600" b="0" i="1" smtClean="0">
                        <a:latin typeface="Cambria Math"/>
                      </a:rPr>
                      <m:t>         2)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  <m:r>
                          <a:rPr lang="en-US" sz="1600" i="1">
                            <a:latin typeface="Cambria Math"/>
                          </a:rPr>
                          <m:t>𝑥</m:t>
                        </m:r>
                        <m:r>
                          <a:rPr lang="en-US" sz="1600" i="1">
                            <a:latin typeface="Cambria Math"/>
                          </a:rPr>
                          <m:t>+2</m:t>
                        </m:r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𝑦</m:t>
                        </m:r>
                      </m:den>
                    </m:f>
                  </m:oMath>
                </a14:m>
                <a:endParaRPr lang="ru-RU" sz="1600" i="1" dirty="0" smtClean="0">
                  <a:latin typeface="Cambria Math"/>
                </a:endParaRPr>
              </a:p>
              <a:p>
                <a:pPr marL="0" lvl="0" indent="0">
                  <a:buNone/>
                </a:pPr>
                <a:r>
                  <a:rPr lang="ru-RU" sz="1600" dirty="0" smtClean="0"/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11</m:t>
                        </m:r>
                      </m:num>
                      <m:den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latin typeface="Cambria Math"/>
                      </a:rPr>
                      <m:t> · </m:t>
                    </m:r>
                    <m:f>
                      <m:fPr>
                        <m:ctrlPr>
                          <a:rPr lang="ru-RU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</a:rPr>
                          <m:t>𝒂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</a:rPr>
                          <m:t>𝟑𝟑</m:t>
                        </m:r>
                        <m:r>
                          <a:rPr lang="en-US" sz="1600" b="1" i="1">
                            <a:latin typeface="Cambria Math"/>
                          </a:rPr>
                          <m:t>𝒃</m:t>
                        </m:r>
                      </m:den>
                    </m:f>
                    <m:r>
                      <a:rPr lang="ru-RU" sz="1600" b="1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16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1600" b="1" i="1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</a:rPr>
                          <m:t>𝟑</m:t>
                        </m:r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ru-RU" sz="1600" b="0" i="1" smtClean="0">
                        <a:latin typeface="Cambria Math"/>
                      </a:rPr>
                      <m:t>          4)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24</m:t>
                        </m:r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den>
                    </m:f>
                    <m:r>
                      <a:rPr lang="en-US" sz="1600" i="1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ru-RU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ru-RU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/>
                          </a:rPr>
                          <m:t>6</m:t>
                        </m:r>
                        <m:r>
                          <a:rPr lang="en-US" sz="1600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1600" i="1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ru-RU" sz="1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51520" y="1340768"/>
                <a:ext cx="4248472" cy="5256584"/>
              </a:xfrm>
              <a:blipFill rotWithShape="1">
                <a:blip r:embed="rId2"/>
                <a:stretch>
                  <a:fillRect l="-1148" t="-11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644008" y="1412776"/>
                <a:ext cx="4251960" cy="508177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b="1" dirty="0" smtClean="0"/>
                  <a:t>Тема «Длина окружности. Площадь круга». Геометрия, 9 класс.</a:t>
                </a:r>
                <a:r>
                  <a:rPr lang="ru-RU" dirty="0"/>
                  <a:t> 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Задание: найдите ошибки в решении и исправьте их.</a:t>
                </a:r>
              </a:p>
              <a:p>
                <a:pPr marL="0" indent="0">
                  <a:buNone/>
                </a:pPr>
                <a:r>
                  <a:rPr lang="ru-RU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Задача №1121.</a:t>
                </a:r>
              </a:p>
              <a:p>
                <a:pPr marL="0" indent="0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Дано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круг (О;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=314мм</a:t>
                </a:r>
                <a:r>
                  <a:rPr lang="ru-RU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круг (О;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),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=18,5мм.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Найти: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Решение: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πR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=314 =&gt;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314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𝜋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≈100 =&gt;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=10мм.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=18,5мм;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=20мм,</a:t>
                </a:r>
              </a:p>
              <a:p>
                <a:pPr marL="0" indent="0">
                  <a:buNone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ru-RU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20 - 18,5 =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1,5(мм).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1,5 мм.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644008" y="1412776"/>
                <a:ext cx="4251960" cy="5081776"/>
              </a:xfrm>
              <a:blipFill rotWithShape="1">
                <a:blip r:embed="rId3"/>
                <a:stretch>
                  <a:fillRect l="-1578" t="-1200" r="-1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480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9155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ФОРМИРУЮЩЕЕ </a:t>
            </a:r>
            <a:r>
              <a:rPr lang="ru-RU" sz="3200" b="1" dirty="0" smtClean="0"/>
              <a:t>ОЦЕНИВАНИЕ – ОЦЕНИВАНИЕ ДЛЯ УЛУЧШЕНИЯ ОБУЧЕНИЯ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844824"/>
            <a:ext cx="8595360" cy="460851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Оценивание – это механизм, обеспечивающий учителя информацией, </a:t>
            </a:r>
            <a:r>
              <a:rPr lang="ru-RU" dirty="0" smtClean="0"/>
              <a:t>которая нужна ему, чтобы совершенствовать преподавание, находить наиболее эффективные методы обучения, а также мотивировать учеников более активно включиться в своё учение. </a:t>
            </a:r>
          </a:p>
          <a:p>
            <a:pPr algn="just"/>
            <a:r>
              <a:rPr lang="ru-RU" b="1" dirty="0" smtClean="0"/>
              <a:t>Оценивание – это обратная связь. </a:t>
            </a:r>
            <a:r>
              <a:rPr lang="ru-RU" dirty="0" smtClean="0"/>
              <a:t>Оно даёт информацию о том, чему ученики обучились и как учатся в данный момент, а также о том, в какой степени преподаватель реализовал поставленные учебные цели. Но в полную силу возможности оценивания реализуются только, если оно используется для того, чтобы дать обратную связь ученикам.</a:t>
            </a:r>
          </a:p>
          <a:p>
            <a:pPr algn="just"/>
            <a:r>
              <a:rPr lang="ru-RU" b="1" dirty="0" smtClean="0"/>
              <a:t>Оценивание направляет учение: </a:t>
            </a:r>
            <a:r>
              <a:rPr lang="ru-RU" dirty="0" smtClean="0"/>
              <a:t>выполнив задания, ученики узнают о том, какого уровня они достигли, изучив тот или иной курс, и в каком направлении им нужно двигаться дальше.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84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ПОИСК ОШИБКИ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556792"/>
            <a:ext cx="8616255" cy="2736304"/>
          </a:xfrm>
        </p:spPr>
        <p:txBody>
          <a:bodyPr>
            <a:normAutofit/>
          </a:bodyPr>
          <a:lstStyle/>
          <a:p>
            <a:r>
              <a:rPr lang="ru-RU" b="1" dirty="0" smtClean="0"/>
              <a:t>Тема «Рациональные уравнения как математические модели реальных ситуаций». Алгебра, 8 класс.</a:t>
            </a:r>
          </a:p>
          <a:p>
            <a:pPr marL="0" indent="0">
              <a:buNone/>
            </a:pPr>
            <a:r>
              <a:rPr lang="ru-RU" dirty="0" smtClean="0"/>
              <a:t>Задание: Найдите и исправьте ошибку в таблице, составленной к данной задаче.</a:t>
            </a:r>
          </a:p>
          <a:p>
            <a:pPr marL="0" indent="0">
              <a:buNone/>
            </a:pPr>
            <a:r>
              <a:rPr lang="ru-RU" dirty="0" smtClean="0"/>
              <a:t>Скорость грузового автомобиля на 20 км</a:t>
            </a:r>
            <a:r>
              <a:rPr lang="en-US" dirty="0" smtClean="0"/>
              <a:t>/</a:t>
            </a:r>
            <a:r>
              <a:rPr lang="ru-RU" dirty="0" smtClean="0"/>
              <a:t>ч меньше скорости легкового. Легковой автомобиль проезжает 120 км на 0,5 ч быстрее грузового автомобиля. Найдите скорость каждого автомобиля.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sz="quarter" idx="14"/>
                <p:extLst>
                  <p:ext uri="{D42A27DB-BD31-4B8C-83A1-F6EECF244321}">
                    <p14:modId xmlns:p14="http://schemas.microsoft.com/office/powerpoint/2010/main" val="2151356120"/>
                  </p:ext>
                </p:extLst>
              </p:nvPr>
            </p:nvGraphicFramePr>
            <p:xfrm>
              <a:off x="179512" y="4437112"/>
              <a:ext cx="8688388" cy="1651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2097"/>
                    <a:gridCol w="2172097"/>
                    <a:gridCol w="2172097"/>
                    <a:gridCol w="2172097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dirty="0" smtClean="0"/>
                            <a:t>v</a:t>
                          </a:r>
                          <a:r>
                            <a:rPr lang="ru-RU" dirty="0" smtClean="0"/>
                            <a:t> (км</a:t>
                          </a:r>
                          <a:r>
                            <a:rPr lang="en-US" dirty="0" smtClean="0"/>
                            <a:t>/</a:t>
                          </a:r>
                          <a:r>
                            <a:rPr lang="ru-RU" dirty="0" smtClean="0"/>
                            <a:t>ч)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 smtClean="0"/>
                            <a:t>t</a:t>
                          </a:r>
                          <a:r>
                            <a:rPr lang="ru-RU" baseline="0" dirty="0" smtClean="0"/>
                            <a:t> (ч)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r>
                            <a:rPr lang="ru-RU" dirty="0" smtClean="0"/>
                            <a:t> (км)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Грузовой автомобиль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ru-RU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120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Легковой автомобиль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i="1" dirty="0" smtClean="0"/>
                            <a:t> - 20</a:t>
                          </a:r>
                          <a:endParaRPr lang="ru-RU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120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−20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sz="quarter" idx="14"/>
                <p:extLst>
                  <p:ext uri="{D42A27DB-BD31-4B8C-83A1-F6EECF244321}">
                    <p14:modId xmlns:p14="http://schemas.microsoft.com/office/powerpoint/2010/main" val="2151356120"/>
                  </p:ext>
                </p:extLst>
              </p:nvPr>
            </p:nvGraphicFramePr>
            <p:xfrm>
              <a:off x="179512" y="4437112"/>
              <a:ext cx="8688388" cy="1651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72097"/>
                    <a:gridCol w="2172097"/>
                    <a:gridCol w="2172097"/>
                    <a:gridCol w="2172097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i="0" dirty="0" smtClean="0"/>
                            <a:t>v</a:t>
                          </a:r>
                          <a:r>
                            <a:rPr lang="ru-RU" dirty="0" smtClean="0"/>
                            <a:t> (км</a:t>
                          </a:r>
                          <a:r>
                            <a:rPr lang="en-US" dirty="0" smtClean="0"/>
                            <a:t>/</a:t>
                          </a:r>
                          <a:r>
                            <a:rPr lang="ru-RU" dirty="0" smtClean="0"/>
                            <a:t>ч)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 smtClean="0"/>
                            <a:t>t</a:t>
                          </a:r>
                          <a:r>
                            <a:rPr lang="ru-RU" baseline="0" dirty="0" smtClean="0"/>
                            <a:t> (ч)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r>
                            <a:rPr lang="ru-RU" dirty="0" smtClean="0"/>
                            <a:t> (км)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Грузовой автомобиль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281" t="-62857" r="-200281" b="-1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720" t="-62857" r="-99720" b="-1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Легковой автомобиль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281" t="-162857" r="-200281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9720" t="-162857" r="-99720" b="-152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120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8556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МИНИ-ТЕСТ </a:t>
            </a:r>
            <a:r>
              <a:rPr lang="en-US" b="1" dirty="0" smtClean="0"/>
              <a:t>/</a:t>
            </a:r>
            <a:r>
              <a:rPr lang="ru-RU" b="1" dirty="0" smtClean="0"/>
              <a:t> МАТЕМАТИЧЕСКИЙ ДИКТАНТ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359877"/>
            <a:ext cx="8595360" cy="51346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/>
              <a:t>Мини-тесты (небольшое количество заданий) призваны оценивать фактические знания, умения и навыки учащихся, т.е. знания конкретной информации, определенного материала. </a:t>
            </a:r>
            <a:r>
              <a:rPr lang="ru-RU" sz="2400" dirty="0" smtClean="0"/>
              <a:t>На выполнение </a:t>
            </a:r>
            <a:r>
              <a:rPr lang="ru-RU" sz="2400" dirty="0"/>
              <a:t>мини-теста отводится не более 5 минут времени урока.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Ученики </a:t>
            </a:r>
            <a:r>
              <a:rPr lang="ru-RU" sz="2400" dirty="0"/>
              <a:t>выполняют мини-тест письменно в тетрадях, а учителю сдают листок, на котором </a:t>
            </a:r>
            <a:r>
              <a:rPr lang="ru-RU" sz="2400" dirty="0" smtClean="0"/>
              <a:t>написаны </a:t>
            </a:r>
            <a:r>
              <a:rPr lang="ru-RU" sz="2400" dirty="0"/>
              <a:t>ответы на </a:t>
            </a:r>
            <a:r>
              <a:rPr lang="ru-RU" sz="2400" dirty="0" smtClean="0"/>
              <a:t>предложенные </a:t>
            </a:r>
            <a:r>
              <a:rPr lang="ru-RU" sz="2400" dirty="0"/>
              <a:t>задания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endParaRPr lang="ru-RU" sz="2400" dirty="0"/>
          </a:p>
          <a:p>
            <a:pPr marL="0" indent="0" algn="just">
              <a:buNone/>
            </a:pPr>
            <a:r>
              <a:rPr lang="ru-RU" sz="2400" dirty="0" smtClean="0"/>
              <a:t>Затем учащимся демонстрируются правильные ответы и, в случае, если ученик не понял, почему именно этот ответ является правильным, он может подойти за разъяснениями к учителю после занятия.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14085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МИНИ-ТЕСТ</a:t>
            </a:r>
            <a:br>
              <a:rPr lang="ru-RU" b="1" dirty="0" smtClean="0"/>
            </a:br>
            <a:r>
              <a:rPr lang="ru-RU" b="1" dirty="0" smtClean="0"/>
              <a:t>для проверки ошибочности понимания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556792"/>
            <a:ext cx="4251960" cy="493776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Учитель на доске пишет задание и пять вариантов ответа. Ответы должны составляться с учетом типичных ошибок, допускаемых учениками. Затем предлагает им </a:t>
            </a:r>
            <a:r>
              <a:rPr lang="ru-RU" dirty="0" smtClean="0"/>
              <a:t>самостоятельно </a:t>
            </a:r>
            <a:r>
              <a:rPr lang="ru-RU" dirty="0"/>
              <a:t>выбрать правильный ответ</a:t>
            </a:r>
            <a:r>
              <a:rPr lang="ru-RU" dirty="0" smtClean="0"/>
              <a:t>. После этого учитель просит поднять руку тем ученикам, которые выбрали ответ под буквой А (</a:t>
            </a:r>
            <a:r>
              <a:rPr lang="ru-RU" dirty="0"/>
              <a:t>неправильный ответ), и </a:t>
            </a:r>
            <a:r>
              <a:rPr lang="ru-RU" dirty="0" smtClean="0"/>
              <a:t>одного из них объяснить, почему </a:t>
            </a:r>
            <a:r>
              <a:rPr lang="ru-RU" dirty="0"/>
              <a:t>был выбран этот вариант. Затем </a:t>
            </a:r>
            <a:r>
              <a:rPr lang="ru-RU" dirty="0" smtClean="0"/>
              <a:t>поднимают руки учащиеся</a:t>
            </a:r>
            <a:r>
              <a:rPr lang="ru-RU" dirty="0"/>
              <a:t>, выбравшие ответ (Б) </a:t>
            </a:r>
            <a:r>
              <a:rPr lang="ru-RU" dirty="0" smtClean="0"/>
              <a:t>и т.д</a:t>
            </a:r>
            <a:r>
              <a:rPr lang="ru-RU" dirty="0"/>
              <a:t>. В этом случае разбираются все типичные ошибки, которые могут допускаться при </a:t>
            </a:r>
            <a:r>
              <a:rPr lang="ru-RU" dirty="0" smtClean="0"/>
              <a:t>использовании данного правила.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Примечание: При использовании данного метода </a:t>
            </a:r>
            <a:r>
              <a:rPr lang="ru-RU" dirty="0" smtClean="0"/>
              <a:t>правильный </a:t>
            </a:r>
            <a:r>
              <a:rPr lang="ru-RU" dirty="0"/>
              <a:t>ответ должен ставиться последним.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572000" y="1484784"/>
                <a:ext cx="4392488" cy="5184576"/>
              </a:xfrm>
            </p:spPr>
            <p:txBody>
              <a:bodyPr>
                <a:normAutofit fontScale="85000" lnSpcReduction="20000"/>
              </a:bodyPr>
              <a:lstStyle/>
              <a:p>
                <a:pPr marL="342900" indent="-342900"/>
                <a:r>
                  <a:rPr lang="ru-RU" b="1" dirty="0" smtClean="0"/>
                  <a:t>Тема </a:t>
                </a:r>
                <a:r>
                  <a:rPr lang="ru-RU" b="1" dirty="0"/>
                  <a:t>«Умножение и деление рациональных дробей». Алгебра, 8 класс.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1</a:t>
                </a:r>
                <a:r>
                  <a:rPr lang="ru-RU" dirty="0" smtClean="0"/>
                  <a:t>. Какому </a:t>
                </a:r>
                <a:r>
                  <a:rPr lang="ru-RU" dirty="0"/>
                  <a:t>из данных выражений равно произведение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8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 ·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?</a:t>
                </a:r>
              </a:p>
              <a:p>
                <a:pPr marL="0" indent="0">
                  <a:buNone/>
                </a:pPr>
                <a:r>
                  <a:rPr lang="ru-RU" dirty="0"/>
                  <a:t>А</a:t>
                </a:r>
                <a:r>
                  <a:rPr lang="ru-RU" dirty="0" smtClean="0"/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  Б)</a:t>
                </a:r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  В)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</a:rPr>
                      <m:t> </m:t>
                    </m:r>
                    <m:r>
                      <a:rPr lang="ru-RU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  Г)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r>
                      <a:rPr lang="ru-RU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2</a:t>
                </a:r>
                <a:r>
                  <a:rPr lang="ru-RU" dirty="0" smtClean="0"/>
                  <a:t>. Какому из данных выражений равно частное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 : 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12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с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9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 smtClean="0"/>
                  <a:t> ?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А</a:t>
                </a:r>
                <a:r>
                  <a:rPr lang="ru-RU" dirty="0" smtClean="0"/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ru-RU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  Б)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  В)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   Г)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4</m:t>
                        </m:r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endParaRPr lang="ru-RU" dirty="0"/>
              </a:p>
              <a:p>
                <a:r>
                  <a:rPr lang="ru-RU" b="1" dirty="0" smtClean="0"/>
                  <a:t>Тема: «Площадь круга». Геометрия, 9 класс.</a:t>
                </a:r>
                <a:endParaRPr lang="ru-RU" dirty="0" smtClean="0"/>
              </a:p>
              <a:p>
                <a:pPr marL="0" lvl="0" indent="0">
                  <a:buNone/>
                </a:pPr>
                <a:r>
                  <a:rPr lang="ru-RU" dirty="0" smtClean="0"/>
                  <a:t>1. По </a:t>
                </a:r>
                <a:r>
                  <a:rPr lang="ru-RU" dirty="0"/>
                  <a:t>какой из нижеприведенных формул вычисляется площадь круга?</a:t>
                </a:r>
              </a:p>
              <a:p>
                <a:pPr marL="0" indent="0">
                  <a:buNone/>
                </a:pPr>
                <a:r>
                  <a:rPr lang="ru-RU" dirty="0"/>
                  <a:t>а) </a:t>
                </a:r>
                <a:r>
                  <a:rPr lang="ru-RU" dirty="0" smtClean="0"/>
                  <a:t>πR  б)2πR  в</a:t>
                </a:r>
                <a:r>
                  <a:rPr lang="ru-RU" dirty="0"/>
                  <a:t>) </a:t>
                </a:r>
                <a:r>
                  <a:rPr lang="ru-RU" dirty="0" smtClean="0"/>
                  <a:t>π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 smtClean="0"/>
                  <a:t>/2  г)2π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dirty="0" smtClean="0"/>
                  <a:t> д)π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ru-RU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ru-RU" dirty="0"/>
              </a:p>
              <a:p>
                <a:pPr marL="0" lvl="0" indent="0">
                  <a:buNone/>
                </a:pPr>
                <a:r>
                  <a:rPr lang="ru-RU" dirty="0" smtClean="0"/>
                  <a:t>2. Какой </a:t>
                </a:r>
                <a:r>
                  <a:rPr lang="ru-RU" dirty="0"/>
                  <a:t>из нижеприведенных вариантов, является ответом на вопрос: «Площадь круга с радиусом 3 см равна ...»</a:t>
                </a:r>
              </a:p>
              <a:p>
                <a:pPr marL="0" indent="0">
                  <a:buNone/>
                </a:pPr>
                <a:r>
                  <a:rPr lang="ru-RU" dirty="0"/>
                  <a:t>а) </a:t>
                </a:r>
                <a:r>
                  <a:rPr lang="ru-RU" dirty="0" smtClean="0"/>
                  <a:t>3π   б</a:t>
                </a:r>
                <a:r>
                  <a:rPr lang="ru-RU" dirty="0"/>
                  <a:t>) </a:t>
                </a:r>
                <a:r>
                  <a:rPr lang="ru-RU" dirty="0" smtClean="0"/>
                  <a:t>6π   в</a:t>
                </a:r>
                <a:r>
                  <a:rPr lang="ru-RU" dirty="0"/>
                  <a:t>) </a:t>
                </a:r>
                <a:r>
                  <a:rPr lang="ru-RU" dirty="0" smtClean="0"/>
                  <a:t>4,5π   г</a:t>
                </a:r>
                <a:r>
                  <a:rPr lang="ru-RU" dirty="0"/>
                  <a:t>) </a:t>
                </a:r>
                <a:r>
                  <a:rPr lang="ru-RU" dirty="0" smtClean="0"/>
                  <a:t>9π   д) 18π</a:t>
                </a: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572000" y="1484784"/>
                <a:ext cx="4392488" cy="5184576"/>
              </a:xfrm>
              <a:blipFill rotWithShape="1">
                <a:blip r:embed="rId2"/>
                <a:stretch>
                  <a:fillRect l="-832" t="-1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490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ЭЛЕКТИВНЫЙ (ВЫБОРОЧНЫЙ) ТЕСТ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12776"/>
            <a:ext cx="8595360" cy="49377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Учитель раздает каждому учащемуся карточки с буквами «A, Б, B, Г, Д», </a:t>
            </a:r>
            <a:r>
              <a:rPr lang="ru-RU" dirty="0" smtClean="0"/>
              <a:t>просит </a:t>
            </a:r>
            <a:r>
              <a:rPr lang="ru-RU" dirty="0"/>
              <a:t>учеников ответить одновременно, т.е. поднять карточку с правильным </a:t>
            </a:r>
            <a:r>
              <a:rPr lang="ru-RU" dirty="0" smtClean="0"/>
              <a:t>ответом.</a:t>
            </a:r>
          </a:p>
          <a:p>
            <a:pPr marL="0" indent="0" algn="just">
              <a:buNone/>
            </a:pPr>
            <a:r>
              <a:rPr lang="ru-RU" b="1" dirty="0" smtClean="0"/>
              <a:t>Например</a:t>
            </a:r>
            <a:r>
              <a:rPr lang="ru-RU" b="1" dirty="0"/>
              <a:t>: </a:t>
            </a:r>
            <a:r>
              <a:rPr lang="ru-RU" dirty="0"/>
              <a:t>30,3 : 4,04 =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) </a:t>
            </a:r>
            <a:r>
              <a:rPr lang="ru-RU" dirty="0" smtClean="0"/>
              <a:t>0,75   Б</a:t>
            </a:r>
            <a:r>
              <a:rPr lang="ru-RU" dirty="0"/>
              <a:t>) </a:t>
            </a:r>
            <a:r>
              <a:rPr lang="ru-RU" dirty="0" smtClean="0"/>
              <a:t>1,01   </a:t>
            </a:r>
            <a:r>
              <a:rPr lang="ru-RU" dirty="0" smtClean="0"/>
              <a:t>В</a:t>
            </a:r>
            <a:r>
              <a:rPr lang="ru-RU" dirty="0"/>
              <a:t>) </a:t>
            </a:r>
            <a:r>
              <a:rPr lang="ru-RU" dirty="0" smtClean="0"/>
              <a:t>7,5</a:t>
            </a:r>
            <a:r>
              <a:rPr lang="ru-RU" dirty="0" smtClean="0"/>
              <a:t>   </a:t>
            </a:r>
            <a:r>
              <a:rPr lang="ru-RU" dirty="0" smtClean="0"/>
              <a:t>Г</a:t>
            </a:r>
            <a:r>
              <a:rPr lang="ru-RU" dirty="0"/>
              <a:t>) </a:t>
            </a:r>
            <a:r>
              <a:rPr lang="ru-RU" dirty="0" smtClean="0"/>
              <a:t>10,1   Д</a:t>
            </a:r>
            <a:r>
              <a:rPr lang="ru-RU" dirty="0"/>
              <a:t>) 75</a:t>
            </a:r>
          </a:p>
          <a:p>
            <a:pPr marL="0" indent="0" algn="just">
              <a:buNone/>
            </a:pPr>
            <a:r>
              <a:rPr lang="ru-RU" dirty="0"/>
              <a:t>Ч</a:t>
            </a:r>
            <a:r>
              <a:rPr lang="ru-RU" dirty="0" smtClean="0"/>
              <a:t>ерез </a:t>
            </a:r>
            <a:r>
              <a:rPr lang="ru-RU" dirty="0"/>
              <a:t>20 секунд, отведенных для выбора ответа, ученики поднимают </a:t>
            </a:r>
            <a:r>
              <a:rPr lang="ru-RU" dirty="0" smtClean="0"/>
              <a:t>одновременно </a:t>
            </a:r>
            <a:r>
              <a:rPr lang="ru-RU" dirty="0"/>
              <a:t>карточки. Учитель обсуждает с учащимися разные варианты </a:t>
            </a:r>
            <a:r>
              <a:rPr lang="ru-RU" dirty="0" smtClean="0"/>
              <a:t>ответов </a:t>
            </a:r>
            <a:r>
              <a:rPr lang="ru-RU" dirty="0"/>
              <a:t>и просит их объяснить свой выбор. При необходимости вызывает к доске одного из учащихся. Ученик выполняет на доске деление в столбик и получает ответ </a:t>
            </a:r>
            <a:r>
              <a:rPr lang="ru-RU" dirty="0" smtClean="0"/>
              <a:t>В</a:t>
            </a:r>
            <a:r>
              <a:rPr lang="ru-RU" dirty="0"/>
              <a:t>). При необходимости учитель обращает внимание на ошибки, допущенные при выполнении данного действия.</a:t>
            </a:r>
          </a:p>
          <a:p>
            <a:pPr marL="0" indent="0" algn="just">
              <a:buNone/>
            </a:pPr>
            <a:r>
              <a:rPr lang="ru-RU" dirty="0"/>
              <a:t>Ответы учащихся позволяют учителю определить уровень и качество </a:t>
            </a:r>
            <a:r>
              <a:rPr lang="ru-RU" dirty="0" smtClean="0"/>
              <a:t>понимания </a:t>
            </a:r>
            <a:r>
              <a:rPr lang="ru-RU" dirty="0"/>
              <a:t>изученной темы и принять решение: продолжить объяснение данной темы или двигаться далее.</a:t>
            </a:r>
          </a:p>
        </p:txBody>
      </p:sp>
    </p:spTree>
    <p:extLst>
      <p:ext uri="{BB962C8B-B14F-4D97-AF65-F5344CB8AC3E}">
        <p14:creationId xmlns:p14="http://schemas.microsoft.com/office/powerpoint/2010/main" val="157210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1550" cy="1066801"/>
          </a:xfrm>
        </p:spPr>
        <p:txBody>
          <a:bodyPr/>
          <a:lstStyle/>
          <a:p>
            <a:pPr algn="ctr"/>
            <a:r>
              <a:rPr lang="ru-RU" b="1" dirty="0" smtClean="0"/>
              <a:t>ФОРМАТИВНЫЙ ТЕСТ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628800"/>
            <a:ext cx="8595360" cy="49377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Учитель произвольно делит учеников на группы </a:t>
            </a:r>
            <a:r>
              <a:rPr lang="ru-RU" sz="2400" dirty="0" smtClean="0"/>
              <a:t>(</a:t>
            </a:r>
            <a:r>
              <a:rPr lang="ru-RU" sz="2400" dirty="0"/>
              <a:t>по 4-5 учащихся в группе</a:t>
            </a:r>
            <a:r>
              <a:rPr lang="ru-RU" sz="2400" dirty="0" smtClean="0"/>
              <a:t>). Каждый </a:t>
            </a:r>
            <a:r>
              <a:rPr lang="ru-RU" sz="2400" dirty="0"/>
              <a:t>учащийся получает лист с вопросами </a:t>
            </a:r>
            <a:r>
              <a:rPr lang="ru-RU" sz="2400" dirty="0" smtClean="0"/>
              <a:t>теста и </a:t>
            </a:r>
            <a:r>
              <a:rPr lang="ru-RU" sz="2400" dirty="0"/>
              <a:t>лист для ответов</a:t>
            </a:r>
            <a:r>
              <a:rPr lang="ru-RU" sz="2400" dirty="0" smtClean="0"/>
              <a:t>. Учащимся </a:t>
            </a:r>
            <a:r>
              <a:rPr lang="ru-RU" sz="2400" dirty="0"/>
              <a:t>предоставляется время на обсуждение вопросов теста в группах</a:t>
            </a:r>
            <a:r>
              <a:rPr lang="ru-RU" sz="2400" dirty="0" smtClean="0"/>
              <a:t>. После </a:t>
            </a:r>
            <a:r>
              <a:rPr lang="ru-RU" sz="2400" dirty="0"/>
              <a:t>обсуждения учащиеся заполняют лист ответов самостоятельно</a:t>
            </a:r>
            <a:r>
              <a:rPr lang="ru-RU" sz="2400" dirty="0" smtClean="0"/>
              <a:t>. Баллы </a:t>
            </a:r>
            <a:r>
              <a:rPr lang="ru-RU" sz="2400" dirty="0"/>
              <a:t>каждого учащегося подсчитываются </a:t>
            </a:r>
            <a:r>
              <a:rPr lang="ru-RU" sz="2400" dirty="0" smtClean="0"/>
              <a:t>отдельно.</a:t>
            </a:r>
          </a:p>
          <a:p>
            <a:pPr marL="0" indent="0" algn="just">
              <a:buNone/>
            </a:pPr>
            <a:r>
              <a:rPr lang="ru-RU" sz="2400" dirty="0"/>
              <a:t>Необходимо предупредить учащихся, что они могут быть не согласны с членами группы, и отметить тот ответ, который они считают правильным.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86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1550" cy="1066801"/>
          </a:xfrm>
        </p:spPr>
        <p:txBody>
          <a:bodyPr/>
          <a:lstStyle/>
          <a:p>
            <a:pPr algn="ctr"/>
            <a:r>
              <a:rPr lang="ru-RU" b="1" dirty="0" smtClean="0"/>
              <a:t>ФОРМАТИВНЫЙ ОПРОС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8424936" cy="50817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/>
              <a:t>Это форма проверки, следующая сразу за презентацией материала или за каким-либо видом деятельности на уроке.</a:t>
            </a:r>
          </a:p>
          <a:p>
            <a:pPr marL="0" indent="0" algn="just">
              <a:buNone/>
            </a:pPr>
            <a:r>
              <a:rPr lang="ru-RU" sz="2600" dirty="0"/>
              <a:t>Учитель задает дополнительные уточняющие </a:t>
            </a:r>
            <a:r>
              <a:rPr lang="ru-RU" sz="2600" dirty="0" smtClean="0"/>
              <a:t>вопросы: </a:t>
            </a:r>
            <a:r>
              <a:rPr lang="ru-RU" sz="2600" dirty="0"/>
              <a:t>«Почему? Каким образом? Как?…».</a:t>
            </a:r>
          </a:p>
          <a:p>
            <a:r>
              <a:rPr lang="ru-RU" b="1" dirty="0" smtClean="0"/>
              <a:t>Тема</a:t>
            </a:r>
            <a:r>
              <a:rPr lang="ru-RU" b="1" dirty="0"/>
              <a:t>: </a:t>
            </a:r>
            <a:r>
              <a:rPr lang="ru-RU" b="1" dirty="0" smtClean="0"/>
              <a:t>«Сокращение дробей». Математика, 6 класс.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После объяснения новой темы учитель задает следующие вопросы:</a:t>
            </a:r>
          </a:p>
          <a:p>
            <a:pPr marL="0" lvl="0" indent="0">
              <a:buNone/>
            </a:pPr>
            <a:r>
              <a:rPr lang="ru-RU" dirty="0"/>
              <a:t>1. </a:t>
            </a:r>
            <a:r>
              <a:rPr lang="ru-RU" dirty="0" smtClean="0"/>
              <a:t>Что </a:t>
            </a:r>
            <a:r>
              <a:rPr lang="ru-RU" dirty="0"/>
              <a:t>значит сократить дробь?</a:t>
            </a:r>
          </a:p>
          <a:p>
            <a:pPr marL="0" lvl="0" indent="0">
              <a:buNone/>
            </a:pPr>
            <a:r>
              <a:rPr lang="ru-RU" dirty="0"/>
              <a:t>2. Какую дробь называют несократимой? Приведите примеры.</a:t>
            </a:r>
          </a:p>
          <a:p>
            <a:pPr marL="0" lvl="0" indent="0">
              <a:buNone/>
            </a:pPr>
            <a:r>
              <a:rPr lang="ru-RU" dirty="0"/>
              <a:t>3. Как нужно сокращать дробь, чтобы получить несократимую дробь?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80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АЛГОРИТМ САМООЦЕНИВАНИЯ</a:t>
            </a:r>
            <a:br>
              <a:rPr lang="ru-RU" b="1" dirty="0" smtClean="0"/>
            </a:br>
            <a:r>
              <a:rPr lang="ru-RU" b="1" dirty="0" smtClean="0"/>
              <a:t>(вопросы, на которые отвечает ученик):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595360" cy="493776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/>
              <a:t>1. Что нужно было сделать в задаче (задании)? Какова была цель?</a:t>
            </a:r>
          </a:p>
          <a:p>
            <a:pPr marL="0" indent="0" algn="just">
              <a:buNone/>
            </a:pPr>
            <a:r>
              <a:rPr lang="ru-RU" sz="2400" dirty="0"/>
              <a:t>Что нужно было получить в результате?</a:t>
            </a:r>
          </a:p>
          <a:p>
            <a:pPr marL="0" indent="0" algn="just">
              <a:buNone/>
            </a:pPr>
            <a:r>
              <a:rPr lang="ru-RU" sz="2400" dirty="0"/>
              <a:t>2.Удалось ли получить результат? Найдено ли решение, ответ?</a:t>
            </a:r>
          </a:p>
          <a:p>
            <a:pPr marL="0" indent="0" algn="just">
              <a:buNone/>
            </a:pPr>
            <a:r>
              <a:rPr lang="ru-RU" sz="2400" dirty="0"/>
              <a:t>3.Справился с заданием полностью правильно или с ошибкой?</a:t>
            </a:r>
          </a:p>
          <a:p>
            <a:pPr marL="0" indent="0" algn="just">
              <a:buNone/>
            </a:pPr>
            <a:r>
              <a:rPr lang="ru-RU" sz="2400" dirty="0"/>
              <a:t>Если не справился, то какие ошибки допущены, в чем имеются затруднения?</a:t>
            </a:r>
          </a:p>
          <a:p>
            <a:pPr marL="0" indent="0" algn="just">
              <a:buNone/>
            </a:pPr>
            <a:r>
              <a:rPr lang="ru-RU" sz="2400" dirty="0"/>
              <a:t>Для ответа на этот вопрос ученику нужно: либо получить эталон правильного решения задачи и сравнить с ним свое решение; либо руководствоваться реакцией учителя и класса на собственное решение – исправляли ли какие-то его шаги, приняли ли его конечный ответ.</a:t>
            </a:r>
          </a:p>
          <a:p>
            <a:pPr marL="0" indent="0" algn="just">
              <a:buNone/>
            </a:pPr>
            <a:r>
              <a:rPr lang="ru-RU" sz="2400" dirty="0"/>
              <a:t>4. Справился полностью самостоятельно или с чьей-либо помощью (кто помогал, в чем)?</a:t>
            </a:r>
          </a:p>
          <a:p>
            <a:pPr marL="0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5.Какие </a:t>
            </a:r>
            <a:r>
              <a:rPr lang="ru-RU" sz="2400" dirty="0"/>
              <a:t>умения развивались при выполнении задания</a:t>
            </a:r>
            <a:r>
              <a:rPr lang="ru-RU" sz="2400" dirty="0" smtClean="0"/>
              <a:t>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7909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КРИТЕРИИ ОЦЕНИВАНИЯ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84784"/>
            <a:ext cx="8595360" cy="49377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b="1" dirty="0"/>
              <a:t>Примеры критериев оценивания по математике</a:t>
            </a:r>
            <a:r>
              <a:rPr lang="ru-RU" sz="2400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правильный выбор действий, операций;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верность вычислений (в случае проверки вычислительных умений);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соответствие пояснительного текста, ответа заданий, наименования величин, с выполненным и действиями и полученным результатом;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полнота выполненных действий, операций, существенно влияющих на получение правильного ответа;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соответствие выполненных измерений и геометрических построений заданным параметрам;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правильное записывание, списывание данных (чисел, знаков, обозначений, величин);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правильные записи математических терминов, символов при оформлении математических выкладок;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наличие записи действий;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/>
              <a:t>  умение устно дать соответствующее объяснение при правильно выполненном задании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711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САМООЦЕНИВАНИЕ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448" y="1412776"/>
            <a:ext cx="8496944" cy="3288196"/>
          </a:xfrm>
        </p:spPr>
        <p:txBody>
          <a:bodyPr>
            <a:noAutofit/>
          </a:bodyPr>
          <a:lstStyle/>
          <a:p>
            <a:r>
              <a:rPr lang="ru-RU" sz="2000" b="1" dirty="0"/>
              <a:t>Т</a:t>
            </a:r>
            <a:r>
              <a:rPr lang="ru-RU" sz="2000" b="1" dirty="0" smtClean="0"/>
              <a:t>ема</a:t>
            </a:r>
            <a:r>
              <a:rPr lang="ru-RU" sz="2000" b="1" dirty="0"/>
              <a:t>: </a:t>
            </a:r>
            <a:r>
              <a:rPr lang="ru-RU" sz="2000" b="1" dirty="0" smtClean="0"/>
              <a:t>«Решение </a:t>
            </a:r>
            <a:r>
              <a:rPr lang="ru-RU" sz="2000" b="1" dirty="0"/>
              <a:t>квадратных </a:t>
            </a:r>
            <a:r>
              <a:rPr lang="ru-RU" sz="2000" b="1" dirty="0" smtClean="0"/>
              <a:t>уравнений». Алгебра, 8 класс.</a:t>
            </a:r>
            <a:endParaRPr lang="ru-RU" sz="2000" b="1" dirty="0"/>
          </a:p>
          <a:p>
            <a:pPr marL="0" indent="0" algn="just">
              <a:buNone/>
            </a:pPr>
            <a:r>
              <a:rPr lang="ru-RU" sz="1600" b="1" dirty="0"/>
              <a:t>Учитель: </a:t>
            </a:r>
            <a:r>
              <a:rPr lang="ru-RU" sz="1600" dirty="0" smtClean="0"/>
              <a:t>«Сейчас </a:t>
            </a:r>
            <a:r>
              <a:rPr lang="ru-RU" sz="1600" dirty="0"/>
              <a:t>мы проведем небольшую самостоятельную работу для того, чтобы проверить себя и </a:t>
            </a:r>
            <a:r>
              <a:rPr lang="ru-RU" sz="1600" dirty="0" smtClean="0"/>
              <a:t>выяснить, </a:t>
            </a:r>
            <a:r>
              <a:rPr lang="ru-RU" sz="1600" dirty="0"/>
              <a:t>на что вам обратить внимание при подготовке к контрольной работе».</a:t>
            </a:r>
          </a:p>
          <a:p>
            <a:pPr marL="0" indent="0" algn="just">
              <a:buNone/>
            </a:pPr>
            <a:r>
              <a:rPr lang="ru-RU" sz="1600" dirty="0"/>
              <a:t>До начала выполнения самостоятельной работы ученики совместно с учителем составляют </a:t>
            </a:r>
            <a:r>
              <a:rPr lang="ru-RU" sz="1600" dirty="0" smtClean="0"/>
              <a:t>критерии </a:t>
            </a:r>
            <a:r>
              <a:rPr lang="ru-RU" sz="1600" dirty="0"/>
              <a:t>оценивания самостоятельной работы. Критерии записываются на доске. Например:</a:t>
            </a:r>
          </a:p>
          <a:p>
            <a:pPr marL="0" lvl="0" indent="0">
              <a:buNone/>
            </a:pPr>
            <a:r>
              <a:rPr lang="ru-RU" sz="1600" b="1" i="1" dirty="0" smtClean="0"/>
              <a:t>1) Наличие </a:t>
            </a:r>
            <a:r>
              <a:rPr lang="ru-RU" sz="1600" b="1" i="1" dirty="0"/>
              <a:t>записи действий.</a:t>
            </a:r>
            <a:endParaRPr lang="ru-RU" sz="1600" b="1" dirty="0"/>
          </a:p>
          <a:p>
            <a:pPr marL="0" lvl="0" indent="0">
              <a:buNone/>
            </a:pPr>
            <a:r>
              <a:rPr lang="ru-RU" sz="1600" b="1" i="1" dirty="0" smtClean="0"/>
              <a:t>2) Правильное </a:t>
            </a:r>
            <a:r>
              <a:rPr lang="ru-RU" sz="1600" b="1" i="1" dirty="0"/>
              <a:t>применение формул.</a:t>
            </a:r>
            <a:endParaRPr lang="ru-RU" sz="1600" b="1" dirty="0"/>
          </a:p>
          <a:p>
            <a:pPr marL="0" lvl="0" indent="0">
              <a:buNone/>
            </a:pPr>
            <a:r>
              <a:rPr lang="ru-RU" sz="1600" b="1" i="1" dirty="0" smtClean="0"/>
              <a:t>3) Верность </a:t>
            </a:r>
            <a:r>
              <a:rPr lang="ru-RU" sz="1600" b="1" i="1" dirty="0"/>
              <a:t>вычислений</a:t>
            </a:r>
            <a:r>
              <a:rPr lang="ru-RU" sz="1600" b="1" i="1" dirty="0" smtClean="0"/>
              <a:t>.</a:t>
            </a:r>
            <a:endParaRPr lang="ru-RU" sz="1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4643920" y="3212976"/>
                <a:ext cx="4464496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dirty="0" smtClean="0"/>
                  <a:t>Вариант </a:t>
                </a:r>
                <a:r>
                  <a:rPr lang="ru-RU" b="1" dirty="0"/>
                  <a:t>1	</a:t>
                </a:r>
                <a:endParaRPr lang="ru-RU" dirty="0"/>
              </a:p>
              <a:p>
                <a:pPr lvl="0"/>
                <a:r>
                  <a:rPr lang="ru-RU" dirty="0" smtClean="0"/>
                  <a:t>1) Найдите </a:t>
                </a:r>
                <a:r>
                  <a:rPr lang="ru-RU" dirty="0"/>
                  <a:t>сумму и произведение корней </a:t>
                </a:r>
                <a:r>
                  <a:rPr lang="ru-RU" dirty="0" smtClean="0"/>
                  <a:t>квадратного </a:t>
                </a:r>
                <a:r>
                  <a:rPr lang="ru-RU" dirty="0"/>
                  <a:t>уравнения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+ </a:t>
                </a:r>
                <a:r>
                  <a:rPr lang="ru-RU" dirty="0" smtClean="0"/>
                  <a:t>13х </a:t>
                </a:r>
                <a:r>
                  <a:rPr lang="ru-RU" dirty="0"/>
                  <a:t>+ 22 = 0.</a:t>
                </a:r>
              </a:p>
              <a:p>
                <a:pPr lvl="0"/>
                <a:r>
                  <a:rPr lang="ru-RU" dirty="0" smtClean="0"/>
                  <a:t>2) Решите </a:t>
                </a:r>
                <a:r>
                  <a:rPr lang="ru-RU" dirty="0"/>
                  <a:t>уравнение </a:t>
                </a:r>
                <a:r>
                  <a:rPr lang="ru-RU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– 9х = 0.</a:t>
                </a:r>
              </a:p>
              <a:p>
                <a:pPr lvl="0"/>
                <a:r>
                  <a:rPr lang="ru-RU" dirty="0" smtClean="0"/>
                  <a:t>3) Решите </a:t>
                </a:r>
                <a:r>
                  <a:rPr lang="ru-RU" dirty="0"/>
                  <a:t>уравнение 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– 7х + 4 = 0.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0" y="3212976"/>
                <a:ext cx="4464496" cy="2031325"/>
              </a:xfrm>
              <a:prstGeom prst="rect">
                <a:avLst/>
              </a:prstGeom>
              <a:blipFill rotWithShape="1">
                <a:blip r:embed="rId2"/>
                <a:stretch>
                  <a:fillRect l="-1230" t="-15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4643920" y="4941168"/>
                <a:ext cx="4464496" cy="17729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b="1" dirty="0"/>
                  <a:t>Вариант 2</a:t>
                </a:r>
                <a:r>
                  <a:rPr lang="ru-RU" dirty="0"/>
                  <a:t/>
                </a:r>
                <a:br>
                  <a:rPr lang="ru-RU" dirty="0"/>
                </a:br>
                <a:r>
                  <a:rPr lang="ru-RU" dirty="0" smtClean="0"/>
                  <a:t>1) Найдите </a:t>
                </a:r>
                <a:r>
                  <a:rPr lang="ru-RU" dirty="0"/>
                  <a:t>сумму и произведение корней квадратного уравнения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+ 4х – 32 = 0.</a:t>
                </a:r>
              </a:p>
              <a:p>
                <a:pPr lvl="0"/>
                <a:r>
                  <a:rPr lang="ru-RU" dirty="0" smtClean="0"/>
                  <a:t>2) Решите </a:t>
                </a:r>
                <a:r>
                  <a:rPr lang="ru-RU" dirty="0"/>
                  <a:t>уравнение 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+ 12х = 0.</a:t>
                </a:r>
              </a:p>
              <a:p>
                <a:pPr lvl="0"/>
                <a:r>
                  <a:rPr lang="ru-RU" dirty="0" smtClean="0"/>
                  <a:t>3) Решите </a:t>
                </a:r>
                <a:r>
                  <a:rPr lang="ru-RU" dirty="0"/>
                  <a:t>уравнение 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+ 4х – 1 = 0.</a:t>
                </a: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920" y="4941168"/>
                <a:ext cx="4464496" cy="1772986"/>
              </a:xfrm>
              <a:prstGeom prst="rect">
                <a:avLst/>
              </a:prstGeom>
              <a:blipFill rotWithShape="1">
                <a:blip r:embed="rId3"/>
                <a:stretch>
                  <a:fillRect l="-1230" t="-1724" b="-37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323528" y="4509120"/>
            <a:ext cx="4176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После </a:t>
            </a:r>
            <a:r>
              <a:rPr lang="ru-RU" dirty="0"/>
              <a:t>завершения самостоятельной работы учитель показывает заранее приготовленные образцы </a:t>
            </a:r>
            <a:r>
              <a:rPr lang="ru-RU" dirty="0" smtClean="0"/>
              <a:t>решения, использовав </a:t>
            </a:r>
            <a:r>
              <a:rPr lang="ru-RU" dirty="0"/>
              <a:t>интерактивную доску, </a:t>
            </a:r>
            <a:r>
              <a:rPr lang="ru-RU" dirty="0" smtClean="0"/>
              <a:t>распечатку и т.п.. </a:t>
            </a:r>
            <a:r>
              <a:rPr lang="ru-RU" dirty="0"/>
              <a:t>Ученик проверяет свою работу и оценивает ее.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5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САМООЦЕНИВАНИЕ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94074673"/>
              </p:ext>
            </p:extLst>
          </p:nvPr>
        </p:nvGraphicFramePr>
        <p:xfrm>
          <a:off x="467544" y="3717034"/>
          <a:ext cx="8280920" cy="172818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70090"/>
                <a:gridCol w="1808965"/>
                <a:gridCol w="2101865"/>
              </a:tblGrid>
              <a:tr h="291004">
                <a:tc rowSpan="2">
                  <a:txBody>
                    <a:bodyPr/>
                    <a:lstStyle/>
                    <a:p>
                      <a:pPr marL="68580"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Критерии</a:t>
                      </a:r>
                      <a:endParaRPr lang="ru-RU" sz="16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4140"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Оценка ученика</a:t>
                      </a:r>
                      <a:endParaRPr lang="ru-RU" sz="16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0815">
                        <a:spcBef>
                          <a:spcPts val="51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Оценка учителя</a:t>
                      </a:r>
                      <a:endParaRPr lang="ru-RU" sz="16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2874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83185">
                        <a:spcBef>
                          <a:spcPts val="48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правильно</a:t>
                      </a:r>
                      <a:r>
                        <a:rPr lang="ru-RU" sz="1600" spc="-240" dirty="0">
                          <a:effectLst/>
                        </a:rPr>
                        <a:t> </a:t>
                      </a:r>
                      <a:r>
                        <a:rPr lang="ru-RU" sz="1600" spc="-240" dirty="0" smtClean="0">
                          <a:effectLst/>
                        </a:rPr>
                        <a:t>-      </a:t>
                      </a:r>
                      <a:r>
                        <a:rPr lang="ru-RU" sz="1600" dirty="0" smtClean="0">
                          <a:effectLst/>
                        </a:rPr>
                        <a:t>1</a:t>
                      </a:r>
                      <a:r>
                        <a:rPr lang="ru-RU" sz="1600" spc="-24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балл,</a:t>
                      </a:r>
                      <a:r>
                        <a:rPr lang="ru-RU" sz="1600" spc="-240" dirty="0">
                          <a:effectLst/>
                        </a:rPr>
                        <a:t> </a:t>
                      </a:r>
                      <a:r>
                        <a:rPr lang="ru-RU" sz="1600" spc="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неправильно</a:t>
                      </a:r>
                      <a:r>
                        <a:rPr lang="ru-RU" sz="1600" spc="-240" dirty="0" smtClean="0">
                          <a:effectLst/>
                        </a:rPr>
                        <a:t> -      </a:t>
                      </a:r>
                      <a:r>
                        <a:rPr lang="ru-RU" sz="1600" dirty="0" smtClean="0">
                          <a:effectLst/>
                        </a:rPr>
                        <a:t>0</a:t>
                      </a:r>
                      <a:r>
                        <a:rPr lang="ru-RU" sz="1600" spc="-24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баллов</a:t>
                      </a:r>
                      <a:endParaRPr lang="ru-RU" sz="16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437">
                <a:tc>
                  <a:txBody>
                    <a:bodyPr/>
                    <a:lstStyle/>
                    <a:p>
                      <a:pPr marL="68580">
                        <a:spcBef>
                          <a:spcPts val="48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 Правило деления одночлена на одночлен</a:t>
                      </a:r>
                      <a:endParaRPr lang="ru-RU" sz="16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287437">
                <a:tc>
                  <a:txBody>
                    <a:bodyPr/>
                    <a:lstStyle/>
                    <a:p>
                      <a:pPr marL="68580">
                        <a:spcBef>
                          <a:spcPts val="485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2. Правило деления многочлена на одночлен</a:t>
                      </a:r>
                      <a:endParaRPr lang="ru-RU" sz="16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287437">
                <a:tc>
                  <a:txBody>
                    <a:bodyPr/>
                    <a:lstStyle/>
                    <a:p>
                      <a:pPr marL="68580">
                        <a:spcBef>
                          <a:spcPts val="48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 Деление рациональных чисел</a:t>
                      </a:r>
                      <a:endParaRPr lang="ru-RU" sz="16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287437">
                <a:tc>
                  <a:txBody>
                    <a:bodyPr/>
                    <a:lstStyle/>
                    <a:p>
                      <a:pPr marL="68580">
                        <a:spcBef>
                          <a:spcPts val="48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4. Свойство деления степеней</a:t>
                      </a:r>
                      <a:endParaRPr lang="ru-RU" sz="16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1628800"/>
            <a:ext cx="849694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altLang="ru-RU" sz="2000" b="1" dirty="0">
                <a:solidFill>
                  <a:srgbClr val="231F20"/>
                </a:solidFill>
                <a:ea typeface="Bookman Old Style" pitchFamily="18" charset="0"/>
                <a:cs typeface="Bookman Old Style" pitchFamily="18" charset="0"/>
              </a:rPr>
              <a:t>Т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Bookman Old Style" pitchFamily="18" charset="0"/>
                <a:cs typeface="Bookman Old Style" pitchFamily="18" charset="0"/>
              </a:rPr>
              <a:t>ема: «Деление многочлена на одночлен». Алгебра, 8 класс.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Bookman Old Style" pitchFamily="18" charset="0"/>
                <a:cs typeface="Bookman Old Style" pitchFamily="18" charset="0"/>
              </a:rPr>
              <a:t>Самостоятельная работа.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Bookman Old Style" pitchFamily="18" charset="0"/>
                <a:cs typeface="Bookman Old Style" pitchFamily="18" charset="0"/>
              </a:rPr>
              <a:t>Учитель обсуждает с учениками критерии, представленные в таблице.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Bookman Old Style" pitchFamily="18" charset="0"/>
                <a:cs typeface="Bookman Old Style" pitchFamily="18" charset="0"/>
              </a:rPr>
              <a:t>Объясняет, что самостоятельная работа будет оцениваться по этим критериям.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ea typeface="Bookman Old Style" pitchFamily="18" charset="0"/>
                <a:cs typeface="Bookman Old Style" pitchFamily="18" charset="0"/>
              </a:rPr>
              <a:t>Далее учитель представляет учащимся задание (по вариантам).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589240"/>
            <a:ext cx="8315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 истечении 10 минут учитель предлагает проверить работы, опираясь на критерии, </a:t>
            </a:r>
            <a:r>
              <a:rPr lang="ru-RU" dirty="0" smtClean="0"/>
              <a:t>самостоятельно</a:t>
            </a:r>
            <a:r>
              <a:rPr lang="ru-RU" dirty="0"/>
              <a:t>, и только после этого собирает их на проверку.</a:t>
            </a:r>
          </a:p>
        </p:txBody>
      </p:sp>
    </p:spTree>
    <p:extLst>
      <p:ext uri="{BB962C8B-B14F-4D97-AF65-F5344CB8AC3E}">
        <p14:creationId xmlns:p14="http://schemas.microsoft.com/office/powerpoint/2010/main" val="417991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ПЯТЬ ПРИНЦИПОВ </a:t>
            </a:r>
            <a:br>
              <a:rPr lang="ru-RU" b="1" dirty="0" smtClean="0"/>
            </a:br>
            <a:r>
              <a:rPr lang="ru-RU" b="1" dirty="0" smtClean="0"/>
              <a:t>ФОРМИРУЮЩЕГО ОЦЕНИВАНИЯ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060848"/>
            <a:ext cx="8595360" cy="450571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1. Учитель регулярно обеспечивает обратную связь, предоставляя учащимся комментарии, замечания и т.п. по поводу их деятельности.</a:t>
            </a:r>
          </a:p>
          <a:p>
            <a:pPr marL="0" indent="0" algn="just">
              <a:buNone/>
            </a:pPr>
            <a:r>
              <a:rPr lang="ru-RU" dirty="0"/>
              <a:t>2. Учащиеся принимают активное участие в организации процесса собственного обучения.</a:t>
            </a:r>
          </a:p>
          <a:p>
            <a:pPr marL="0" indent="0" algn="just">
              <a:buNone/>
            </a:pPr>
            <a:r>
              <a:rPr lang="ru-RU" dirty="0"/>
              <a:t>3. Учитель меняет техники и технологии обучения в зависимости от изменения результатов обучения учащихся.</a:t>
            </a:r>
          </a:p>
          <a:p>
            <a:pPr marL="0" indent="0" algn="just">
              <a:buNone/>
            </a:pPr>
            <a:r>
              <a:rPr lang="ru-RU" dirty="0"/>
              <a:t>4. Учитель осознает, что оценивание посредством отметки резко снижает мотивацию и самооценку учащихся.</a:t>
            </a:r>
          </a:p>
          <a:p>
            <a:pPr marL="0" indent="0" algn="just">
              <a:buNone/>
            </a:pPr>
            <a:r>
              <a:rPr lang="ru-RU" dirty="0"/>
              <a:t>5. Учитель осознает необходимость научить учащихся принципам самооценки и способам улучшения собственных </a:t>
            </a:r>
            <a:r>
              <a:rPr lang="ru-RU" dirty="0" smtClean="0"/>
              <a:t>результатов.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913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САМООЦЕНИВАНИЕ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4251960" cy="4937760"/>
          </a:xfrm>
        </p:spPr>
        <p:txBody>
          <a:bodyPr/>
          <a:lstStyle/>
          <a:p>
            <a:r>
              <a:rPr lang="ru-RU" dirty="0" smtClean="0"/>
              <a:t>Оцените активность своей работы на уроке.</a:t>
            </a:r>
          </a:p>
          <a:p>
            <a:pPr marL="0" indent="0">
              <a:buNone/>
            </a:pPr>
            <a:r>
              <a:rPr lang="ru-RU" dirty="0" smtClean="0"/>
              <a:t>На уроке я:</a:t>
            </a:r>
          </a:p>
          <a:p>
            <a:pPr marL="454914" indent="-457200">
              <a:buFont typeface="+mj-lt"/>
              <a:buAutoNum type="alphaLcParenR"/>
            </a:pPr>
            <a:r>
              <a:rPr lang="ru-RU" dirty="0"/>
              <a:t>а</a:t>
            </a:r>
            <a:r>
              <a:rPr lang="ru-RU" dirty="0" smtClean="0"/>
              <a:t>ктивно работал(а);</a:t>
            </a:r>
          </a:p>
          <a:p>
            <a:pPr marL="454914" indent="-457200">
              <a:buFont typeface="+mj-lt"/>
              <a:buAutoNum type="alphaLcParenR"/>
            </a:pPr>
            <a:r>
              <a:rPr lang="ru-RU" dirty="0"/>
              <a:t>р</a:t>
            </a:r>
            <a:r>
              <a:rPr lang="ru-RU" dirty="0" smtClean="0"/>
              <a:t>аботал(а), но неактивно;</a:t>
            </a:r>
          </a:p>
          <a:p>
            <a:pPr marL="454914" indent="-457200">
              <a:buFont typeface="+mj-lt"/>
              <a:buAutoNum type="alphaLcParenR"/>
            </a:pPr>
            <a:r>
              <a:rPr lang="ru-RU" dirty="0"/>
              <a:t>б</a:t>
            </a:r>
            <a:r>
              <a:rPr lang="ru-RU" dirty="0" smtClean="0"/>
              <a:t>ыл(а) пассивен(на).</a:t>
            </a:r>
          </a:p>
          <a:p>
            <a:r>
              <a:rPr lang="ru-RU" dirty="0" smtClean="0"/>
              <a:t>Выберите утверждение, которое, по-вашему мнению, будет характеризовать домашнее задание. Я думаю, домашнее задание для меня будет: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лёгким</a:t>
            </a:r>
            <a:r>
              <a:rPr lang="en-US" dirty="0" smtClean="0"/>
              <a:t>/</a:t>
            </a:r>
            <a:r>
              <a:rPr lang="ru-RU" dirty="0" smtClean="0"/>
              <a:t>трудным;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интересным</a:t>
            </a:r>
            <a:r>
              <a:rPr lang="en-US" dirty="0" smtClean="0"/>
              <a:t>/</a:t>
            </a:r>
            <a:r>
              <a:rPr lang="ru-RU" dirty="0" smtClean="0"/>
              <a:t>неинтересным.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1484784"/>
            <a:ext cx="4251960" cy="4937760"/>
          </a:xfrm>
        </p:spPr>
        <p:txBody>
          <a:bodyPr/>
          <a:lstStyle/>
          <a:p>
            <a:r>
              <a:rPr lang="ru-RU" dirty="0" smtClean="0"/>
              <a:t>Выберите утверждение, которое характеризует ваши ответы на уроке.</a:t>
            </a:r>
          </a:p>
          <a:p>
            <a:pPr marL="0" indent="0">
              <a:buNone/>
            </a:pPr>
            <a:r>
              <a:rPr lang="ru-RU" dirty="0" smtClean="0"/>
              <a:t>На уроке я: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 отвечал(а) по просьбе учителя, но дал(а) неверный ответ;</a:t>
            </a:r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 </a:t>
            </a:r>
            <a:r>
              <a:rPr lang="ru-RU" dirty="0"/>
              <a:t>о</a:t>
            </a:r>
            <a:r>
              <a:rPr lang="ru-RU" dirty="0" smtClean="0"/>
              <a:t>твечал(а</a:t>
            </a:r>
            <a:r>
              <a:rPr lang="ru-RU" dirty="0"/>
              <a:t>) по просьбе учителя, но дал(а) </a:t>
            </a:r>
            <a:r>
              <a:rPr lang="ru-RU" dirty="0" smtClean="0"/>
              <a:t>верный </a:t>
            </a:r>
            <a:r>
              <a:rPr lang="ru-RU" dirty="0"/>
              <a:t>ответ;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) </a:t>
            </a:r>
            <a:r>
              <a:rPr lang="ru-RU" dirty="0"/>
              <a:t>о</a:t>
            </a:r>
            <a:r>
              <a:rPr lang="ru-RU" dirty="0" smtClean="0"/>
              <a:t>твечал(а) по своей инициативе, но дал(а) неверный ответ;</a:t>
            </a:r>
          </a:p>
          <a:p>
            <a:pPr marL="0" indent="0">
              <a:buNone/>
            </a:pPr>
            <a:r>
              <a:rPr lang="ru-RU" dirty="0"/>
              <a:t>г</a:t>
            </a:r>
            <a:r>
              <a:rPr lang="ru-RU" dirty="0" smtClean="0"/>
              <a:t>) </a:t>
            </a:r>
            <a:r>
              <a:rPr lang="ru-RU" dirty="0"/>
              <a:t>о</a:t>
            </a:r>
            <a:r>
              <a:rPr lang="ru-RU" dirty="0" smtClean="0"/>
              <a:t>твечал(а</a:t>
            </a:r>
            <a:r>
              <a:rPr lang="ru-RU" dirty="0"/>
              <a:t>) по своей инициативе, но дал(а) </a:t>
            </a:r>
            <a:r>
              <a:rPr lang="ru-RU" dirty="0" smtClean="0"/>
              <a:t>верный ответ;</a:t>
            </a:r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) </a:t>
            </a:r>
            <a:r>
              <a:rPr lang="ru-RU" dirty="0"/>
              <a:t>н</a:t>
            </a:r>
            <a:r>
              <a:rPr lang="ru-RU" dirty="0" smtClean="0"/>
              <a:t>е отвечал(а).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НЕОКОНЧЕННЫЕ ПРЕДЛОЖЕНИЯ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132856"/>
            <a:ext cx="4251960" cy="44256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Продолжите высказывания об уроке.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/>
              <a:t>Самым интересным на уроке для меня было…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/>
              <a:t>На уроке я научился(ась)…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/>
              <a:t>Я хотел(а) бы ещё узнать…</a:t>
            </a:r>
          </a:p>
          <a:p>
            <a:pPr marL="342900" indent="-342900"/>
            <a:endParaRPr lang="ru-RU" dirty="0"/>
          </a:p>
          <a:p>
            <a:r>
              <a:rPr lang="ru-RU" dirty="0" smtClean="0"/>
              <a:t>Продолжите высказывания об уроке.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/>
              <a:t>На уроке для меня было важно…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/>
              <a:t>На уроке мне было сложно…</a:t>
            </a:r>
          </a:p>
          <a:p>
            <a:pPr marL="454914" indent="-457200">
              <a:buFont typeface="+mj-lt"/>
              <a:buAutoNum type="arabicPeriod"/>
            </a:pPr>
            <a:r>
              <a:rPr lang="ru-RU" dirty="0" smtClean="0"/>
              <a:t>Урок помог задуматься о …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2132856"/>
            <a:ext cx="4251960" cy="4425696"/>
          </a:xfrm>
        </p:spPr>
        <p:txBody>
          <a:bodyPr/>
          <a:lstStyle/>
          <a:p>
            <a:pPr marL="342900" indent="-342900"/>
            <a:r>
              <a:rPr lang="ru-RU" dirty="0" smtClean="0"/>
              <a:t>Продолжите высказывания об уроке.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Знания, полученные на уроке, мне необходимы…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Я получил(а) полезную информацию о том, что…</a:t>
            </a:r>
          </a:p>
          <a:p>
            <a:pPr marL="342900" indent="-342900"/>
            <a:r>
              <a:rPr lang="ru-RU" dirty="0" smtClean="0"/>
              <a:t>Продолжите высказывания об уроке.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 уроке я узнал(а)…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 уроке я научился(ась)…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 уроке я понял(а), что могу…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76224" y="1298448"/>
            <a:ext cx="8616255" cy="834408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</a:pPr>
            <a:r>
              <a:rPr lang="ru-RU" dirty="0" smtClean="0"/>
              <a:t>Данный метод позволяет учителю получить много информации как об уроке, так и о деятельности учеников, а ученикам проанализировать свою работу на уроке.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5"/>
          </p:nvPr>
        </p:nvSpPr>
        <p:spPr>
          <a:xfrm>
            <a:off x="9396536" y="1340768"/>
            <a:ext cx="403533" cy="50958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75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ВЗАИМООЦЕНИВАНИЕ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848872" cy="49377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/>
              <a:t>Оценка одноклассниками является полноценным обучающим приемом оценивания.</a:t>
            </a:r>
          </a:p>
          <a:p>
            <a:pPr marL="0" indent="0" algn="just">
              <a:buNone/>
            </a:pPr>
            <a:r>
              <a:rPr lang="ru-RU" sz="2400" dirty="0"/>
              <a:t>Кроме того, взаимное оценивание дает учащимся возможность закреплять изученный материал посредством оценивания работ друг друга.</a:t>
            </a:r>
          </a:p>
          <a:p>
            <a:pPr marL="0" indent="0" algn="just">
              <a:buNone/>
            </a:pPr>
            <a:r>
              <a:rPr lang="ru-RU" sz="2400" dirty="0"/>
              <a:t>Преимущество </a:t>
            </a:r>
            <a:r>
              <a:rPr lang="ru-RU" sz="2400" dirty="0" err="1"/>
              <a:t>взаимооценивания</a:t>
            </a:r>
            <a:r>
              <a:rPr lang="ru-RU" sz="2400" dirty="0"/>
              <a:t> состоит в том, что учащиеся учатся отмечать сильные и слабые стороны других работ и, таким образом</a:t>
            </a:r>
            <a:r>
              <a:rPr lang="ru-RU" sz="2400" dirty="0" smtClean="0"/>
              <a:t>, анализируют </a:t>
            </a:r>
            <a:r>
              <a:rPr lang="ru-RU" sz="2400" dirty="0"/>
              <a:t>собственный прогресс.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48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6882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ТЕХНИКА «ДВЕ ЗВЕЗДЫ И ЖЕЛАНИЕ»</a:t>
            </a:r>
            <a:br>
              <a:rPr lang="ru-RU" b="1" dirty="0" smtClean="0"/>
            </a:br>
            <a:r>
              <a:rPr lang="ru-RU" sz="2400" b="1" dirty="0" smtClean="0"/>
              <a:t>(</a:t>
            </a:r>
            <a:r>
              <a:rPr lang="ru-RU" sz="2400" b="1" dirty="0" err="1" smtClean="0"/>
              <a:t>взаимооценивание</a:t>
            </a:r>
            <a:r>
              <a:rPr lang="ru-RU" sz="2400" b="1" dirty="0" smtClean="0"/>
              <a:t> и предоставление обратной связи)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276872"/>
            <a:ext cx="8595360" cy="4280133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/>
              <a:t>Учитель предлагает каждому ученику проверить работу своего одноклассника. При этом </a:t>
            </a:r>
            <a:r>
              <a:rPr lang="ru-RU" sz="2000" dirty="0" smtClean="0"/>
              <a:t>учащийся, </a:t>
            </a:r>
            <a:r>
              <a:rPr lang="ru-RU" sz="2000" dirty="0"/>
              <a:t>комментируя другую </a:t>
            </a:r>
            <a:r>
              <a:rPr lang="ru-RU" sz="2000" dirty="0" smtClean="0"/>
              <a:t>работу, </a:t>
            </a:r>
            <a:r>
              <a:rPr lang="ru-RU" sz="2000" dirty="0"/>
              <a:t>не оценивают ее, а лишь определяет два положительных момента и отмечают звездочкой («две звезды»), и один момент, который, </a:t>
            </a:r>
            <a:r>
              <a:rPr lang="ru-RU" sz="2000" dirty="0" smtClean="0"/>
              <a:t>по его </a:t>
            </a:r>
            <a:r>
              <a:rPr lang="ru-RU" sz="2000" dirty="0"/>
              <a:t>мнению, заслуживает доработки («желание»).</a:t>
            </a:r>
          </a:p>
          <a:p>
            <a:pPr marL="0" indent="0" algn="just">
              <a:buNone/>
            </a:pPr>
            <a:r>
              <a:rPr lang="ru-RU" sz="2000" dirty="0"/>
              <a:t>Обратная связь учащихся может быть озвучена или представлена в письменной форме.</a:t>
            </a:r>
          </a:p>
          <a:p>
            <a:pPr marL="0" indent="0" algn="just">
              <a:buNone/>
            </a:pPr>
            <a:r>
              <a:rPr lang="ru-RU" sz="2000" dirty="0"/>
              <a:t>Каждый ученик получает свою работу с комментариями. Для доработки «желания» </a:t>
            </a:r>
            <a:r>
              <a:rPr lang="ru-RU" sz="2000" dirty="0" smtClean="0"/>
              <a:t>им предоставляется </a:t>
            </a:r>
            <a:r>
              <a:rPr lang="ru-RU" sz="2000" dirty="0"/>
              <a:t>время (например, 2-3 дня).</a:t>
            </a:r>
          </a:p>
          <a:p>
            <a:pPr marL="0" indent="0" algn="just">
              <a:buNone/>
            </a:pPr>
            <a:r>
              <a:rPr lang="ru-RU" sz="2000" dirty="0"/>
              <a:t>Следующую проверку проводит учитель, после </a:t>
            </a:r>
            <a:r>
              <a:rPr lang="ru-RU" sz="2000" dirty="0" smtClean="0"/>
              <a:t>которой </a:t>
            </a:r>
            <a:r>
              <a:rPr lang="ru-RU" sz="2000" dirty="0"/>
              <a:t>может выставить отметку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014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ИНДИКАТОРЫ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4251960" cy="4425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/>
              <a:t>У</a:t>
            </a:r>
            <a:r>
              <a:rPr lang="ru-RU" sz="1800" dirty="0" smtClean="0"/>
              <a:t>ченики </a:t>
            </a:r>
            <a:r>
              <a:rPr lang="ru-RU" sz="1800" dirty="0"/>
              <a:t>на ступеньках лесенки отмечают,  как усвоили материал урока: </a:t>
            </a:r>
            <a:r>
              <a:rPr lang="ru-RU" sz="1800" b="1" dirty="0"/>
              <a:t>нижняя ступенька - не понял, вторая ступенька - требуется небольшая помощь или коррекция, верхняя ступенька – хорошо усвоил материал и работу может выполнить </a:t>
            </a:r>
            <a:r>
              <a:rPr lang="ru-RU" sz="1800" b="1" dirty="0" smtClean="0"/>
              <a:t>самостоятельно.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1700808"/>
            <a:ext cx="4179952" cy="478684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У каждого ученика имеются карточки трех цветов светофора. Учитель просит учащихся показывать карточками сигналы, обозначающие их </a:t>
            </a:r>
            <a:r>
              <a:rPr lang="ru-RU" dirty="0" smtClean="0"/>
              <a:t>понимание </a:t>
            </a:r>
            <a:r>
              <a:rPr lang="ru-RU" dirty="0"/>
              <a:t>(знание) или непонимание (незнание) материала.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smtClean="0"/>
              <a:t>Например</a:t>
            </a:r>
            <a:r>
              <a:rPr lang="ru-RU" dirty="0"/>
              <a:t>: </a:t>
            </a:r>
            <a:r>
              <a:rPr lang="ru-RU" dirty="0" smtClean="0"/>
              <a:t>опрос на знание </a:t>
            </a:r>
            <a:r>
              <a:rPr lang="ru-RU" dirty="0"/>
              <a:t>формул</a:t>
            </a:r>
            <a:r>
              <a:rPr lang="ru-RU" dirty="0" smtClean="0"/>
              <a:t>, </a:t>
            </a:r>
            <a:r>
              <a:rPr lang="ru-RU" dirty="0"/>
              <a:t>которые учащийся </a:t>
            </a:r>
            <a:r>
              <a:rPr lang="ru-RU" i="1" dirty="0"/>
              <a:t>обязан знать наизусть.</a:t>
            </a:r>
            <a:r>
              <a:rPr lang="ru-RU" dirty="0" smtClean="0"/>
              <a:t> Здесь </a:t>
            </a:r>
            <a:r>
              <a:rPr lang="ru-RU" b="1" dirty="0" smtClean="0"/>
              <a:t>зеленый </a:t>
            </a:r>
            <a:r>
              <a:rPr lang="ru-RU" b="1" dirty="0"/>
              <a:t>цвет означает: «я знаю», красный цвет: «я не знаю», желтый </a:t>
            </a:r>
            <a:r>
              <a:rPr lang="ru-RU" b="1" dirty="0" smtClean="0"/>
              <a:t>цвет: </a:t>
            </a:r>
            <a:r>
              <a:rPr lang="ru-RU" b="1" dirty="0"/>
              <a:t>«я не совсем уверен». </a:t>
            </a:r>
            <a:r>
              <a:rPr lang="ru-RU" dirty="0"/>
              <a:t>Красный цвет – сигнал тревоги.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На заучивание базовых вопросов отводится несколько уроков, на </a:t>
            </a:r>
            <a:r>
              <a:rPr lang="ru-RU" dirty="0" smtClean="0"/>
              <a:t>каждом </a:t>
            </a:r>
            <a:r>
              <a:rPr lang="ru-RU" dirty="0"/>
              <a:t>последующем количество красных сигналов должно сокращаться.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dirty="0" smtClean="0"/>
              <a:t>Лесенка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b="1" dirty="0" smtClean="0"/>
              <a:t>Светофор</a:t>
            </a:r>
            <a:endParaRPr lang="ru-RU" b="1" dirty="0"/>
          </a:p>
        </p:txBody>
      </p:sp>
      <p:pic>
        <p:nvPicPr>
          <p:cNvPr id="2050" name="Picture 2" descr="https://ds05.infourok.ru/uploads/ex/0e7a/00063c81-c2a22f69/img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77072"/>
            <a:ext cx="3289871" cy="246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47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СБОР И РЕГИСТРАЦИЯ РЕЗУЛЬТАТОВ ФОРМИРУЮЩЕГО ОЦЕНИВАНИЯ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300982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ЛИСТ КОМПЕТЕНТНОСТИ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63092218"/>
              </p:ext>
            </p:extLst>
          </p:nvPr>
        </p:nvGraphicFramePr>
        <p:xfrm>
          <a:off x="291835" y="3239110"/>
          <a:ext cx="8591550" cy="1868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7746"/>
                <a:gridCol w="987884"/>
                <a:gridCol w="1207236"/>
                <a:gridCol w="1325718"/>
                <a:gridCol w="1426588"/>
                <a:gridCol w="1207236"/>
                <a:gridCol w="850189"/>
                <a:gridCol w="79895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Таблица умножения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Правило записи столбиком при умножении десятичных дробей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Умножение натуральных чисел столбиком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Сложение многозначных чисел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Правило умножения десятичных дробей столбиком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 ошибок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отметка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6040" marR="66040" marT="66040" marB="6604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19" y="5183613"/>
            <a:ext cx="859802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У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ченик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сам выбирает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знак - отметку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которой он будет оценивать свои знания. Видя перед собой эту таблицу, ученик  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стремится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 полному выполнению тех задач, которые стоят перед ним.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меня такая же сводная таблица, я постепенно заполняю ее,  акцентируя внимание ученика на его достижениях и поощряя своей словесной оценкой к достижению успеха.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2845" y="1484784"/>
            <a:ext cx="85353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Лист </a:t>
            </a:r>
            <a:r>
              <a:rPr lang="ru-RU" alt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компетентности </a:t>
            </a:r>
            <a:r>
              <a:rPr lang="ru-RU" altLang="ru-RU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применяется </a:t>
            </a:r>
            <a:r>
              <a:rPr lang="ru-RU" alt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этапе  изучения и закрепления нового материала. Из </a:t>
            </a:r>
            <a:r>
              <a:rPr lang="ru-RU" alt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таблицы видно, </a:t>
            </a:r>
            <a:r>
              <a:rPr lang="ru-RU" altLang="ru-RU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какими компетентностями должен обладать ученик, чтобы усвоить </a:t>
            </a:r>
            <a:r>
              <a:rPr lang="ru-RU" altLang="ru-RU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Умножение  десятичных </a:t>
            </a:r>
            <a:r>
              <a:rPr lang="ru-RU" altLang="ru-RU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дробей</a:t>
            </a:r>
            <a:r>
              <a:rPr lang="ru-RU" altLang="ru-RU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</a:t>
            </a:r>
            <a:endParaRPr lang="ru-RU" altLang="ru-RU" dirty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Самооценка </a:t>
            </a:r>
            <a:r>
              <a:rPr lang="ru-RU" altLang="ru-RU" b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предметных компетенций</a:t>
            </a:r>
            <a:endParaRPr lang="ru-RU" altLang="ru-RU" dirty="0"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Тема «Умножение </a:t>
            </a:r>
            <a:r>
              <a:rPr lang="ru-RU" altLang="ru-RU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десятичных </a:t>
            </a:r>
            <a:r>
              <a:rPr lang="ru-RU" altLang="ru-RU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дробей».</a:t>
            </a:r>
            <a:r>
              <a:rPr lang="ru-RU" altLang="ru-RU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  </a:t>
            </a:r>
            <a:r>
              <a:rPr lang="ru-RU" altLang="ru-RU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Математика, </a:t>
            </a:r>
            <a:r>
              <a:rPr lang="ru-RU" altLang="ru-RU" b="1" i="1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5 </a:t>
            </a:r>
            <a:r>
              <a:rPr lang="ru-RU" altLang="ru-RU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класс.</a:t>
            </a:r>
            <a:endParaRPr lang="ru-RU" altLang="ru-RU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3466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1550" cy="1066801"/>
          </a:xfrm>
        </p:spPr>
        <p:txBody>
          <a:bodyPr/>
          <a:lstStyle/>
          <a:p>
            <a:r>
              <a:rPr lang="ru-RU" b="1" dirty="0" smtClean="0"/>
              <a:t>ТАБЛИЦА ПРЕДМЕТНЫХ КОМПЕТЕНЦИЙ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85380744"/>
              </p:ext>
            </p:extLst>
          </p:nvPr>
        </p:nvGraphicFramePr>
        <p:xfrm>
          <a:off x="179512" y="3573016"/>
          <a:ext cx="8591550" cy="16474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705"/>
                <a:gridCol w="1345809"/>
                <a:gridCol w="1373275"/>
                <a:gridCol w="1368125"/>
                <a:gridCol w="1659946"/>
                <a:gridCol w="894345"/>
                <a:gridCol w="89434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Определить название функции и Определить вид графика данной функции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Определить направление ветвей параболы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Нахождение вершины параболы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Нахождение дополнительных точек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1700808"/>
            <a:ext cx="8568952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Ещё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лучше, когда ученик пытается сам выделить те компетентности, которыми он должен пользоваться при выполнении самостоятельной работы и дать свою оценку знаниям. Пример таблицы, когда сам ученик записывает название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столбцов.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Таблица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предметных компетенций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Тема: 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«Построение 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графика 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функции 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у= 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ах</a:t>
            </a:r>
            <a:r>
              <a:rPr kumimoji="0" lang="ru-RU" altLang="ru-RU" b="1" i="1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+вх+с». </a:t>
            </a:r>
            <a:r>
              <a:rPr lang="ru-RU" altLang="ru-RU" b="1" i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Алгебра, 8 класс</a:t>
            </a:r>
            <a:endParaRPr kumimoji="0" lang="ru-RU" alt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38067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  Такие </a:t>
            </a:r>
            <a:r>
              <a:rPr lang="ru-RU" altLang="ru-RU" dirty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таблицы заполняются  на уроках закрепления и совершенствования знаний. После этого ученик может адекватно оценить свои результаты, используя алгоритм самооценки.</a:t>
            </a:r>
            <a:endParaRPr lang="ru-RU" altLang="ru-RU" sz="24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0023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ТАБЛИЦА ПРЕДМЕТНЫХ РЕЗУЛЬТАТОВ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96364385"/>
              </p:ext>
            </p:extLst>
          </p:nvPr>
        </p:nvGraphicFramePr>
        <p:xfrm>
          <a:off x="276225" y="3155074"/>
          <a:ext cx="8591549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0082"/>
                <a:gridCol w="1628375"/>
                <a:gridCol w="1449866"/>
                <a:gridCol w="1738750"/>
                <a:gridCol w="1312238"/>
                <a:gridCol w="1312238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</a:t>
                      </a:r>
                      <a:r>
                        <a:rPr lang="ru-RU" sz="1200" dirty="0" smtClean="0">
                          <a:effectLst/>
                        </a:rPr>
                        <a:t>. И. ученика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Сравнение десятичных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дробей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Задание 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Округление десятичных дробей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Задание 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Сложение и вычитание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десятичных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дробей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Задание 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Умножение десятичных дробей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Задание 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Деление десятичных дробей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Задание 5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Иванов </a:t>
                      </a:r>
                      <a:r>
                        <a:rPr lang="ru-RU" sz="1200" dirty="0">
                          <a:effectLst/>
                        </a:rPr>
                        <a:t>А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Павлов </a:t>
                      </a:r>
                      <a:r>
                        <a:rPr lang="ru-RU" sz="1200" dirty="0">
                          <a:effectLst/>
                        </a:rPr>
                        <a:t>В.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……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6225" y="1539247"/>
            <a:ext cx="8616256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Вся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информация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 овладению предметными компетенциями учеников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должна 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фиксироваться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поэтому я считаю необходимым вести рабочий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журнал. Таким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документом может быть таблица предметных  результатов учеников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114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1143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Таблица предметных  результатов учеников</a:t>
            </a:r>
            <a:endParaRPr kumimoji="0" lang="ru-RU" alt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8585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Заключение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2309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91550" cy="187220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Не обязательно использовать методы </a:t>
            </a:r>
            <a:r>
              <a:rPr lang="ru-RU" b="1" dirty="0" smtClean="0"/>
              <a:t>каждого принципа</a:t>
            </a:r>
            <a:r>
              <a:rPr lang="ru-RU" b="1" dirty="0"/>
              <a:t>, но необходимо включать все </a:t>
            </a:r>
            <a:r>
              <a:rPr lang="ru-RU" b="1" dirty="0" smtClean="0"/>
              <a:t>типы оценивания </a:t>
            </a:r>
            <a:r>
              <a:rPr lang="ru-RU" b="1" dirty="0"/>
              <a:t>в общий план.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2348880"/>
            <a:ext cx="6624736" cy="410335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1. Определение потребностей учеников</a:t>
            </a:r>
          </a:p>
          <a:p>
            <a:pPr marL="0" indent="0">
              <a:buNone/>
            </a:pPr>
            <a:r>
              <a:rPr lang="ru-RU" sz="2800" dirty="0"/>
              <a:t>2. Развитие самостоятельности и взаимодействия (самоконтроль)</a:t>
            </a:r>
          </a:p>
          <a:p>
            <a:pPr marL="0" indent="0">
              <a:buNone/>
            </a:pPr>
            <a:r>
              <a:rPr lang="ru-RU" sz="2800" dirty="0"/>
              <a:t>3. Наблюдение за процессом </a:t>
            </a:r>
          </a:p>
          <a:p>
            <a:pPr marL="0" indent="0">
              <a:buNone/>
            </a:pPr>
            <a:r>
              <a:rPr lang="ru-RU" sz="2800" dirty="0"/>
              <a:t>4. Проверка понимания и поддержка познания</a:t>
            </a:r>
          </a:p>
          <a:p>
            <a:pPr marL="0" indent="0">
              <a:buNone/>
            </a:pPr>
            <a:r>
              <a:rPr lang="ru-RU" sz="2800" dirty="0"/>
              <a:t>5. Доказательство понимания и умения.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898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91550" cy="135483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Алгоритм деятельности учителя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по </a:t>
            </a:r>
            <a:r>
              <a:rPr lang="ru-RU" sz="2800" b="1" dirty="0"/>
              <a:t>организации </a:t>
            </a:r>
            <a:r>
              <a:rPr lang="ru-RU" sz="2800" b="1" dirty="0" smtClean="0"/>
              <a:t>формирующей </a:t>
            </a:r>
            <a:r>
              <a:rPr lang="ru-RU" sz="2800" b="1" dirty="0"/>
              <a:t>оценки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можно </a:t>
            </a:r>
            <a:r>
              <a:rPr lang="ru-RU" sz="2800" b="1" dirty="0"/>
              <a:t>представить следующим образом: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628800"/>
            <a:ext cx="8595360" cy="493776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/>
              <a:t>1. планирование образовательных результатов по каждой теме;</a:t>
            </a:r>
          </a:p>
          <a:p>
            <a:pPr marL="0" indent="0" algn="just">
              <a:buNone/>
            </a:pPr>
            <a:r>
              <a:rPr lang="ru-RU" sz="2400" dirty="0"/>
              <a:t>2. определение «опорных точек» каждой темы;</a:t>
            </a:r>
          </a:p>
          <a:p>
            <a:pPr marL="0" indent="0" algn="just">
              <a:buNone/>
            </a:pPr>
            <a:r>
              <a:rPr lang="ru-RU" sz="2400" dirty="0"/>
              <a:t>3. определение в рамках программы обучения тем, при изучении которых целесообразно использование листов обратной связи;</a:t>
            </a:r>
          </a:p>
          <a:p>
            <a:pPr marL="0" indent="0" algn="just">
              <a:buNone/>
            </a:pPr>
            <a:r>
              <a:rPr lang="ru-RU" sz="2400" dirty="0"/>
              <a:t>4. предъявление учащимся планируемых образовательных результатов;</a:t>
            </a:r>
          </a:p>
          <a:p>
            <a:pPr marL="0" indent="0" algn="just">
              <a:buNone/>
            </a:pPr>
            <a:r>
              <a:rPr lang="ru-RU" sz="2400" dirty="0"/>
              <a:t>5. разработка листов обратной связи для каждой «опорной точки»</a:t>
            </a:r>
          </a:p>
          <a:p>
            <a:pPr marL="0" indent="0" algn="just">
              <a:buNone/>
            </a:pPr>
            <a:r>
              <a:rPr lang="ru-RU" sz="2400" dirty="0"/>
              <a:t>6. использование листов обратной связи для оценки образовательных результатов и организации самооценки учащихся: промежуточное комментирование результатов выполнения учащимся задания (одно-два), работа учащегося над заданием с учетом комментариев, собеседование с учащимися</a:t>
            </a:r>
          </a:p>
          <a:p>
            <a:pPr marL="0" indent="0" algn="just">
              <a:buNone/>
            </a:pPr>
            <a:r>
              <a:rPr lang="ru-RU" sz="2400" dirty="0"/>
              <a:t>по поводу образовательных результатов, выбранных ими для освоения.</a:t>
            </a:r>
          </a:p>
          <a:p>
            <a:pPr marL="0" indent="0" algn="just">
              <a:buNone/>
            </a:pPr>
            <a:r>
              <a:rPr lang="ru-RU" sz="2400" dirty="0"/>
              <a:t>7. итоговое оценивание образовательных результатов в рамках темы, выставление отметки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321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595360" cy="49377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/>
              <a:t>1.  Для повышения качества образования необходимо систематическое, целенаправлен­ное использование различных техник формирующего оценивания.</a:t>
            </a:r>
          </a:p>
          <a:p>
            <a:pPr marL="0" indent="0" algn="just">
              <a:buNone/>
            </a:pPr>
            <a:r>
              <a:rPr lang="ru-RU" sz="2000" dirty="0"/>
              <a:t>2. Учитель должен уметь отбирать различные техники, исходя из цели оценивания.</a:t>
            </a:r>
          </a:p>
          <a:p>
            <a:pPr marL="0" indent="0" algn="just">
              <a:buNone/>
            </a:pPr>
            <a:r>
              <a:rPr lang="ru-RU" sz="2000" dirty="0"/>
              <a:t>3.  Сбор данных (результатов) – обязательный элемент использования техник формирующего оценивания. Учитель должен вести журнал регистрации достижений учащихся.</a:t>
            </a:r>
          </a:p>
          <a:p>
            <a:pPr marL="0" indent="0" algn="just">
              <a:buNone/>
            </a:pPr>
            <a:r>
              <a:rPr lang="ru-RU" sz="2000" dirty="0"/>
              <a:t>4. Анализируя результаты проверочных работ, учитель должен выявить тех учеников или группы детей, для которых определенные задания представляют сложность, также наиболее трудные, проблемные для учеников вопросы, задания. На основании полу­ченных результатов он должен внести изменения, корректировки в свои планы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713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ИСПОЛЬЗОВАННАЯ ЛИТЕРАТУРА: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412776"/>
            <a:ext cx="8595360" cy="50405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1. </a:t>
            </a:r>
            <a:r>
              <a:rPr lang="ru-RU" sz="2400" dirty="0" err="1"/>
              <a:t>Формативное</a:t>
            </a:r>
            <a:r>
              <a:rPr lang="ru-RU" sz="2400" dirty="0"/>
              <a:t> оценивание на уроках математики. Практическое пособие для учителя/ Сост. Р.Х. Шакиров, М.Ф. </a:t>
            </a:r>
            <a:r>
              <a:rPr lang="ru-RU" sz="2400" dirty="0" err="1"/>
              <a:t>Кыдыралиева</a:t>
            </a:r>
            <a:r>
              <a:rPr lang="ru-RU" sz="2400" dirty="0"/>
              <a:t>, Г.Н. Сахарова, А.А. </a:t>
            </a:r>
            <a:r>
              <a:rPr lang="ru-RU" sz="2400" dirty="0" err="1"/>
              <a:t>Буркитова</a:t>
            </a:r>
            <a:r>
              <a:rPr lang="ru-RU" sz="2400" dirty="0"/>
              <a:t>. – Б.: «</a:t>
            </a:r>
            <a:r>
              <a:rPr lang="ru-RU" sz="2400" dirty="0" err="1"/>
              <a:t>Билим</a:t>
            </a:r>
            <a:r>
              <a:rPr lang="ru-RU" sz="2400" dirty="0"/>
              <a:t>», 2012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2. </a:t>
            </a:r>
            <a:r>
              <a:rPr lang="ru-RU" sz="2400" dirty="0" err="1" smtClean="0"/>
              <a:t>Витковский</a:t>
            </a:r>
            <a:r>
              <a:rPr lang="ru-RU" sz="2400" dirty="0" smtClean="0"/>
              <a:t> А., </a:t>
            </a:r>
            <a:r>
              <a:rPr lang="ru-RU" sz="2400" dirty="0" err="1" smtClean="0"/>
              <a:t>Пинская</a:t>
            </a:r>
            <a:r>
              <a:rPr lang="ru-RU" sz="2400" dirty="0" smtClean="0"/>
              <a:t> М. Формирующее оценивание: шаг к учебной самостоятельности. </a:t>
            </a:r>
            <a:r>
              <a:rPr lang="en-US" sz="2400" dirty="0" smtClean="0"/>
              <a:t>https://ps.1sept.ru/article.php?ID=201400313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3</a:t>
            </a:r>
            <a:r>
              <a:rPr lang="ru-RU" sz="2400" dirty="0"/>
              <a:t>. </a:t>
            </a:r>
            <a:r>
              <a:rPr lang="ru-RU" sz="2400" dirty="0"/>
              <a:t>Гаврилова Н.Ф. Поурочные разработки по геометрии. 9 класс. - М.: ВАКО, 2006.</a:t>
            </a:r>
          </a:p>
          <a:p>
            <a:pPr marL="0" indent="0">
              <a:buNone/>
            </a:pPr>
            <a:r>
              <a:rPr lang="ru-RU" sz="2400" dirty="0" smtClean="0"/>
              <a:t>4</a:t>
            </a:r>
            <a:r>
              <a:rPr lang="ru-RU" sz="2400" dirty="0"/>
              <a:t>. </a:t>
            </a:r>
            <a:r>
              <a:rPr lang="ru-RU" sz="2400" dirty="0"/>
              <a:t>Мерзляк А.Г. Алгебра: 8 класс: учебник для учащихся общеобразовательных организаций. - М.: </a:t>
            </a:r>
            <a:r>
              <a:rPr lang="ru-RU" sz="2400" dirty="0" err="1"/>
              <a:t>Вентана</a:t>
            </a:r>
            <a:r>
              <a:rPr lang="ru-RU" sz="2400" dirty="0"/>
              <a:t>-Граф, 2017.</a:t>
            </a:r>
          </a:p>
          <a:p>
            <a:pPr marL="0" indent="0">
              <a:buNone/>
            </a:pPr>
            <a:r>
              <a:rPr lang="ru-RU" sz="2400" dirty="0" smtClean="0"/>
              <a:t>5</a:t>
            </a:r>
            <a:r>
              <a:rPr lang="ru-RU" sz="2400" dirty="0"/>
              <a:t>. </a:t>
            </a:r>
            <a:r>
              <a:rPr lang="ru-RU" sz="2400" dirty="0" smtClean="0"/>
              <a:t> Мерзляк А.Г. Геометрия: 8 класс: рабочая тетрадь №1, №2. - М.: </a:t>
            </a:r>
            <a:r>
              <a:rPr lang="ru-RU" sz="2400" dirty="0" err="1" smtClean="0"/>
              <a:t>Вентана</a:t>
            </a:r>
            <a:r>
              <a:rPr lang="ru-RU" sz="2400" dirty="0" smtClean="0"/>
              <a:t>-Граф, 2017.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479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779912" y="2492896"/>
            <a:ext cx="5120640" cy="347999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 Письменные </a:t>
            </a:r>
            <a:r>
              <a:rPr lang="ru-RU" dirty="0"/>
              <a:t>комментарии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 Наблюдения 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Экспресс– опросы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/>
              <a:t>  Фронтальный опрос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 Вопросы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 Дневники обратной связи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 Тетради самоконтроля и др.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63888" y="980728"/>
            <a:ext cx="5129543" cy="1469505"/>
          </a:xfrm>
        </p:spPr>
        <p:txBody>
          <a:bodyPr/>
          <a:lstStyle/>
          <a:p>
            <a:pPr algn="ctr"/>
            <a:r>
              <a:rPr lang="ru-RU" b="1" dirty="0" smtClean="0"/>
              <a:t>ИНСТРУМЕНТЫ ОБРАТНОЙ СВЯЗИ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607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91550" cy="1066801"/>
          </a:xfrm>
        </p:spPr>
        <p:txBody>
          <a:bodyPr/>
          <a:lstStyle/>
          <a:p>
            <a:pPr algn="ctr"/>
            <a:r>
              <a:rPr lang="ru-RU" b="1" dirty="0" smtClean="0"/>
              <a:t>ПИСЬМЕННАЯ ОБРАТНАЯ СВЯЗЬ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/>
              <a:t>Письменная обратная связь – это предоставление ученику комментариев учителя в письменной форме. </a:t>
            </a:r>
            <a:r>
              <a:rPr lang="ru-RU" sz="2800" dirty="0"/>
              <a:t>Письменная обратная связь используется на уроках математики при </a:t>
            </a:r>
            <a:r>
              <a:rPr lang="ru-RU" sz="2800" dirty="0" smtClean="0"/>
              <a:t>проверке </a:t>
            </a:r>
            <a:r>
              <a:rPr lang="ru-RU" sz="2800" dirty="0"/>
              <a:t>письменных работ учеников, таких как домашние работы, самостоятельные, контрольные </a:t>
            </a:r>
            <a:r>
              <a:rPr lang="ru-RU" sz="2800" dirty="0" smtClean="0"/>
              <a:t>работы.</a:t>
            </a:r>
            <a:endParaRPr lang="ru-RU" sz="2800" dirty="0"/>
          </a:p>
          <a:p>
            <a:pPr marL="0" indent="0" algn="just">
              <a:buNone/>
            </a:pPr>
            <a:r>
              <a:rPr lang="ru-RU" dirty="0"/>
              <a:t>При предоставлении комментариев можно использовать три типа обратной </a:t>
            </a:r>
            <a:r>
              <a:rPr lang="ru-RU" dirty="0" smtClean="0"/>
              <a:t>связи:</a:t>
            </a:r>
          </a:p>
          <a:p>
            <a:pPr marL="0" indent="0" algn="just">
              <a:buNone/>
            </a:pPr>
            <a:r>
              <a:rPr lang="ru-RU" b="1" dirty="0" smtClean="0"/>
              <a:t>1</a:t>
            </a:r>
            <a:r>
              <a:rPr lang="ru-RU" b="1" dirty="0"/>
              <a:t>) Напоминание.</a:t>
            </a:r>
          </a:p>
          <a:p>
            <a:pPr marL="0" lvl="0" indent="0" algn="just">
              <a:buNone/>
            </a:pPr>
            <a:r>
              <a:rPr lang="ru-RU" b="1" dirty="0"/>
              <a:t>2) Поэтапная помощь. </a:t>
            </a:r>
            <a:r>
              <a:rPr lang="ru-RU" dirty="0"/>
              <a:t>Она может осуществляться посредством </a:t>
            </a:r>
          </a:p>
          <a:p>
            <a:pPr marL="0" lvl="0" indent="0" algn="just">
              <a:buNone/>
            </a:pPr>
            <a:r>
              <a:rPr lang="ru-RU" dirty="0"/>
              <a:t>а) вопросов</a:t>
            </a:r>
            <a:r>
              <a:rPr lang="ru-RU" dirty="0" smtClean="0"/>
              <a:t>; б</a:t>
            </a:r>
            <a:r>
              <a:rPr lang="ru-RU" dirty="0"/>
              <a:t>) описания</a:t>
            </a:r>
            <a:r>
              <a:rPr lang="ru-RU" dirty="0" smtClean="0"/>
              <a:t>; в</a:t>
            </a:r>
            <a:r>
              <a:rPr lang="ru-RU" dirty="0"/>
              <a:t>) незаконченных предложений.</a:t>
            </a:r>
          </a:p>
          <a:p>
            <a:pPr marL="0" lvl="0" indent="0" algn="just">
              <a:buNone/>
            </a:pPr>
            <a:r>
              <a:rPr lang="ru-RU" b="1" dirty="0"/>
              <a:t>3) Представление образца.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01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ПИСЬМЕННАЯ ОБРАТНАЯ СВЯЗЬ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Поэтапная помощь</a:t>
            </a:r>
            <a:endParaRPr lang="ru-RU" b="1" dirty="0"/>
          </a:p>
        </p:txBody>
      </p:sp>
      <p:pic>
        <p:nvPicPr>
          <p:cNvPr id="8" name="image7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0032" y="1772816"/>
            <a:ext cx="4003675" cy="4946650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Напоминание</a:t>
            </a:r>
            <a:endParaRPr lang="ru-RU" b="1" dirty="0"/>
          </a:p>
        </p:txBody>
      </p:sp>
      <p:pic>
        <p:nvPicPr>
          <p:cNvPr id="12" name="image8.jpe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536" y="1772816"/>
            <a:ext cx="4032448" cy="494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6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ПИСЬМЕННАЯ ОБРАТНАЯ СВЯЗЬ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6224" y="1412776"/>
            <a:ext cx="8544247" cy="5112568"/>
          </a:xfrm>
        </p:spPr>
        <p:txBody>
          <a:bodyPr/>
          <a:lstStyle/>
          <a:p>
            <a:pPr lvl="0" algn="ctr"/>
            <a:r>
              <a:rPr lang="ru-RU" b="1" dirty="0"/>
              <a:t>Представление образца</a:t>
            </a:r>
          </a:p>
          <a:p>
            <a:pPr marL="0" indent="0" algn="just">
              <a:buNone/>
            </a:pPr>
            <a:r>
              <a:rPr lang="ru-RU" dirty="0" smtClean="0"/>
              <a:t>   Например</a:t>
            </a:r>
            <a:r>
              <a:rPr lang="ru-RU" dirty="0"/>
              <a:t>: ученики </a:t>
            </a:r>
            <a:r>
              <a:rPr lang="ru-RU" dirty="0" smtClean="0"/>
              <a:t>5 класса не </a:t>
            </a:r>
            <a:r>
              <a:rPr lang="ru-RU" dirty="0"/>
              <a:t>справились с заданием </a:t>
            </a:r>
            <a:r>
              <a:rPr lang="ru-RU" b="1" dirty="0"/>
              <a:t>по теме «Сравнение десятичных дробей»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/>
              <a:t> </a:t>
            </a:r>
            <a:r>
              <a:rPr lang="ru-RU" dirty="0" smtClean="0"/>
              <a:t>Учитель </a:t>
            </a:r>
            <a:r>
              <a:rPr lang="ru-RU" dirty="0"/>
              <a:t>вывешивает плакат с алгоритмом сравнения десятичных дробей.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Учитель </a:t>
            </a:r>
            <a:r>
              <a:rPr lang="ru-RU" dirty="0"/>
              <a:t>разбирает алгоритм сравнения десятичных дробей, а затем предлагает по </a:t>
            </a:r>
            <a:r>
              <a:rPr lang="ru-RU" dirty="0" smtClean="0"/>
              <a:t>об­разцу </a:t>
            </a:r>
            <a:r>
              <a:rPr lang="ru-RU" dirty="0"/>
              <a:t>выполнить задание заново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79088391"/>
              </p:ext>
            </p:extLst>
          </p:nvPr>
        </p:nvGraphicFramePr>
        <p:xfrm>
          <a:off x="827584" y="3429000"/>
          <a:ext cx="748883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963"/>
                <a:gridCol w="4247398"/>
                <a:gridCol w="2235472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Образец примера сравнения десятичных дробей: 83,04 и 63,7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Уравняем число десятичных знаков</a:t>
                      </a:r>
                      <a:endParaRPr lang="ru-RU" sz="14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83,04 </a:t>
                      </a:r>
                      <a:r>
                        <a:rPr lang="ru-RU" sz="1400" dirty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и </a:t>
                      </a:r>
                      <a:r>
                        <a:rPr lang="ru-RU" sz="1400" dirty="0" smtClean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63,70</a:t>
                      </a:r>
                      <a:endParaRPr lang="ru-RU" sz="14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Отбросим запятые</a:t>
                      </a:r>
                      <a:endParaRPr lang="ru-RU" sz="14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8304 и 6370</a:t>
                      </a:r>
                      <a:endParaRPr lang="ru-RU" sz="14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Сравним получившиеся натуральные числа</a:t>
                      </a:r>
                      <a:endParaRPr lang="ru-RU" sz="14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8304 &gt; 6370</a:t>
                      </a:r>
                      <a:endParaRPr lang="ru-RU" sz="140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Сделаем вывод (вернем запятые)</a:t>
                      </a:r>
                      <a:endParaRPr lang="ru-RU" sz="14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>
                        <a:spcBef>
                          <a:spcPts val="49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83,04 </a:t>
                      </a:r>
                      <a:r>
                        <a:rPr lang="ru-RU" sz="1400" dirty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&gt; </a:t>
                      </a:r>
                      <a:r>
                        <a:rPr lang="ru-RU" sz="1400" dirty="0" smtClean="0">
                          <a:solidFill>
                            <a:srgbClr val="231F20"/>
                          </a:solidFill>
                          <a:effectLst/>
                          <a:latin typeface="Bookman Old Style"/>
                          <a:ea typeface="Bookman Old Style"/>
                          <a:cs typeface="Bookman Old Style"/>
                        </a:rPr>
                        <a:t>63,7</a:t>
                      </a:r>
                      <a:endParaRPr lang="ru-RU" sz="1400" dirty="0">
                        <a:effectLst/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718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591550" cy="1066801"/>
          </a:xfrm>
        </p:spPr>
        <p:txBody>
          <a:bodyPr/>
          <a:lstStyle/>
          <a:p>
            <a:pPr algn="ctr"/>
            <a:r>
              <a:rPr lang="ru-RU" b="1" dirty="0" smtClean="0"/>
              <a:t>УСТНАЯ ОБРАТНАЯ СВЯЗЬ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916832"/>
            <a:ext cx="8064896" cy="424847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3400" b="1" dirty="0"/>
              <a:t>Устная обратная связь </a:t>
            </a:r>
            <a:r>
              <a:rPr lang="ru-RU" sz="3400" dirty="0"/>
              <a:t>– это предоставление комментариев ученику в устной форме по итогам наблюдения за деятельностью учащегося, выполнением его </a:t>
            </a:r>
            <a:r>
              <a:rPr lang="ru-RU" sz="3400" dirty="0" smtClean="0"/>
              <a:t>работы:</a:t>
            </a:r>
            <a:endParaRPr lang="ru-RU" sz="3400" dirty="0"/>
          </a:p>
          <a:p>
            <a:pPr marL="0" indent="0" algn="just">
              <a:buNone/>
            </a:pPr>
            <a:r>
              <a:rPr lang="ru-RU" sz="3400" dirty="0"/>
              <a:t>а) указание того, что именно «правильно</a:t>
            </a:r>
            <a:r>
              <a:rPr lang="ru-RU" sz="3400" dirty="0" smtClean="0"/>
              <a:t>»;</a:t>
            </a:r>
            <a:endParaRPr lang="ru-RU" sz="3400" dirty="0"/>
          </a:p>
          <a:p>
            <a:pPr marL="0" indent="0" algn="just">
              <a:buNone/>
            </a:pPr>
            <a:r>
              <a:rPr lang="ru-RU" sz="3400" dirty="0" smtClean="0"/>
              <a:t>б) указание </a:t>
            </a:r>
            <a:r>
              <a:rPr lang="ru-RU" sz="3400" dirty="0"/>
              <a:t>того, каким образом можно исправить недочёты и улучшить ответ,  в случае, когда что-­либо «неправильно» или решено нерационально</a:t>
            </a:r>
            <a:r>
              <a:rPr lang="ru-RU" sz="3400" dirty="0" smtClean="0"/>
              <a:t>.</a:t>
            </a:r>
          </a:p>
          <a:p>
            <a:pPr marL="0" indent="0" algn="just">
              <a:buNone/>
            </a:pPr>
            <a:r>
              <a:rPr lang="ru-RU" sz="3400" dirty="0"/>
              <a:t>При правильных и неправильных ответах учеников, для проверки глубины понимания, учителю важно задавать </a:t>
            </a:r>
            <a:r>
              <a:rPr lang="ru-RU" sz="3400" b="1" dirty="0"/>
              <a:t>уточняющие вопросы, </a:t>
            </a:r>
            <a:r>
              <a:rPr lang="ru-RU" sz="3400" dirty="0"/>
              <a:t>такие </a:t>
            </a:r>
            <a:r>
              <a:rPr lang="ru-RU" sz="3400" dirty="0" smtClean="0"/>
              <a:t>как: </a:t>
            </a:r>
            <a:r>
              <a:rPr lang="ru-RU" sz="3400" dirty="0"/>
              <a:t>Почему?, Каким образом</a:t>
            </a:r>
            <a:r>
              <a:rPr lang="ru-RU" sz="3400" dirty="0" smtClean="0"/>
              <a:t>?, Как? </a:t>
            </a:r>
            <a:r>
              <a:rPr lang="ru-RU" sz="3400" dirty="0"/>
              <a:t>и т.д</a:t>
            </a:r>
            <a:r>
              <a:rPr lang="ru-RU" sz="3400" dirty="0" smtClean="0"/>
              <a:t>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10736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1084</TotalTime>
  <Words>3935</Words>
  <Application>Microsoft Office PowerPoint</Application>
  <PresentationFormat>Экран (4:3)</PresentationFormat>
  <Paragraphs>429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Soho</vt:lpstr>
      <vt:lpstr>ФОРМИРУЮЩЕЕ ОЦЕНИВАНИЕ НА УРОКАХ МАТЕМАТИКИ</vt:lpstr>
      <vt:lpstr>ФОРМИРУЮЩЕЕ ОЦЕНИВАНИЕ – ОЦЕНИВАНИЕ ДЛЯ УЛУЧШЕНИЯ ОБУЧЕНИЯ</vt:lpstr>
      <vt:lpstr>ПЯТЬ ПРИНЦИПОВ  ФОРМИРУЮЩЕГО ОЦЕНИВАНИЯ</vt:lpstr>
      <vt:lpstr>Не обязательно использовать методы каждого принципа, но необходимо включать все типы оценивания в общий план.</vt:lpstr>
      <vt:lpstr>ИНСТРУМЕНТЫ ОБРАТНОЙ СВЯЗИ</vt:lpstr>
      <vt:lpstr>ПИСЬМЕННАЯ ОБРАТНАЯ СВЯЗЬ</vt:lpstr>
      <vt:lpstr>ПИСЬМЕННАЯ ОБРАТНАЯ СВЯЗЬ</vt:lpstr>
      <vt:lpstr>ПИСЬМЕННАЯ ОБРАТНАЯ СВЯЗЬ</vt:lpstr>
      <vt:lpstr>УСТНАЯ ОБРАТНАЯ СВЯЗЬ</vt:lpstr>
      <vt:lpstr>УСТНАЯ ОБРАТНАЯ СВЯЗЬ</vt:lpstr>
      <vt:lpstr>УСТНАЯ ОБРАТНАЯ СВЯЗЬ</vt:lpstr>
      <vt:lpstr>УСТНАЯ ОБРАТНАЯ СВЯЗЬ</vt:lpstr>
      <vt:lpstr>ЭКСПРЕСС – ОПРОС</vt:lpstr>
      <vt:lpstr>ЭКСПРЕСС – ОПРОС</vt:lpstr>
      <vt:lpstr>ДНЕВНИКИ ОБРАТНОЙ СВЯЗИ</vt:lpstr>
      <vt:lpstr>НЕКОТОРЫЕ ТЕХНИКИ ФОРМИРУЮЩЕГО ОЦЕНИВАНИЯ НА УРОКАХ МАТЕМАТИКИ</vt:lpstr>
      <vt:lpstr>ПРОВЕРКА ОШИБОЧНОСТИ ПОНИМАНИЯ</vt:lpstr>
      <vt:lpstr>ПРОВЕРКА ОШИБОЧНОСТИ ПОНИМАНИЯ</vt:lpstr>
      <vt:lpstr>ПОИСК ОШИБКИ</vt:lpstr>
      <vt:lpstr>ПОИСК ОШИБКИ</vt:lpstr>
      <vt:lpstr>МИНИ-ТЕСТ / МАТЕМАТИЧЕСКИЙ ДИКТАНТ</vt:lpstr>
      <vt:lpstr>МИНИ-ТЕСТ для проверки ошибочности понимания</vt:lpstr>
      <vt:lpstr>ЭЛЕКТИВНЫЙ (ВЫБОРОЧНЫЙ) ТЕСТ</vt:lpstr>
      <vt:lpstr>ФОРМАТИВНЫЙ ТЕСТ</vt:lpstr>
      <vt:lpstr>ФОРМАТИВНЫЙ ОПРОС</vt:lpstr>
      <vt:lpstr>АЛГОРИТМ САМООЦЕНИВАНИЯ (вопросы, на которые отвечает ученик):</vt:lpstr>
      <vt:lpstr>КРИТЕРИИ ОЦЕНИВАНИЯ</vt:lpstr>
      <vt:lpstr>САМООЦЕНИВАНИЕ</vt:lpstr>
      <vt:lpstr>САМООЦЕНИВАНИЕ</vt:lpstr>
      <vt:lpstr>САМООЦЕНИВАНИЕ</vt:lpstr>
      <vt:lpstr>НЕОКОНЧЕННЫЕ ПРЕДЛОЖЕНИЯ</vt:lpstr>
      <vt:lpstr>ВЗАИМООЦЕНИВАНИЕ</vt:lpstr>
      <vt:lpstr>ТЕХНИКА «ДВЕ ЗВЕЗДЫ И ЖЕЛАНИЕ» (взаимооценивание и предоставление обратной связи)</vt:lpstr>
      <vt:lpstr>ИНДИКАТОРЫ</vt:lpstr>
      <vt:lpstr>СБОР И РЕГИСТРАЦИЯ РЕЗУЛЬТАТОВ ФОРМИРУЮЩЕГО ОЦЕНИВАНИЯ</vt:lpstr>
      <vt:lpstr>ЛИСТ КОМПЕТЕНТНОСТИ</vt:lpstr>
      <vt:lpstr>ТАБЛИЦА ПРЕДМЕТНЫХ КОМПЕТЕНЦИЙ</vt:lpstr>
      <vt:lpstr>ТАБЛИЦА ПРЕДМЕТНЫХ РЕЗУЛЬТАТОВ</vt:lpstr>
      <vt:lpstr>Заключение</vt:lpstr>
      <vt:lpstr>Алгоритм деятельности учителя  по организации формирующей оценки  можно представить следующим образом:</vt:lpstr>
      <vt:lpstr>ВЫВОДЫ:</vt:lpstr>
      <vt:lpstr>ИСПОЛЬЗОВАННАЯ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ФОРМИРУЮЩЕЕ ОЦЕНИВАНИЕ НА УРОКАХ МАТЕМАТИКИ</dc:title>
  <dc:creator>Надежда</dc:creator>
  <cp:lastModifiedBy>Пользователь Windows</cp:lastModifiedBy>
  <cp:revision>111</cp:revision>
  <dcterms:created xsi:type="dcterms:W3CDTF">2020-01-04T18:04:37Z</dcterms:created>
  <dcterms:modified xsi:type="dcterms:W3CDTF">2020-01-07T15:56:02Z</dcterms:modified>
</cp:coreProperties>
</file>