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24"/>
  </p:handoutMasterIdLst>
  <p:sldIdLst>
    <p:sldId id="256" r:id="rId2"/>
    <p:sldId id="269" r:id="rId3"/>
    <p:sldId id="271" r:id="rId4"/>
    <p:sldId id="272" r:id="rId5"/>
    <p:sldId id="274" r:id="rId6"/>
    <p:sldId id="286" r:id="rId7"/>
    <p:sldId id="275" r:id="rId8"/>
    <p:sldId id="263" r:id="rId9"/>
    <p:sldId id="281" r:id="rId10"/>
    <p:sldId id="270" r:id="rId11"/>
    <p:sldId id="280" r:id="rId12"/>
    <p:sldId id="282" r:id="rId13"/>
    <p:sldId id="284" r:id="rId14"/>
    <p:sldId id="262" r:id="rId15"/>
    <p:sldId id="279" r:id="rId16"/>
    <p:sldId id="278" r:id="rId17"/>
    <p:sldId id="268" r:id="rId18"/>
    <p:sldId id="277" r:id="rId19"/>
    <p:sldId id="261" r:id="rId20"/>
    <p:sldId id="264" r:id="rId21"/>
    <p:sldId id="267" r:id="rId22"/>
    <p:sldId id="257"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FAFA"/>
    <a:srgbClr val="FF0048"/>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3" autoAdjust="0"/>
    <p:restoredTop sz="94660" autoAdjust="0"/>
  </p:normalViewPr>
  <p:slideViewPr>
    <p:cSldViewPr snapToGrid="0">
      <p:cViewPr varScale="1">
        <p:scale>
          <a:sx n="104" d="100"/>
          <a:sy n="104" d="100"/>
        </p:scale>
        <p:origin x="-606"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54" d="100"/>
          <a:sy n="54" d="100"/>
        </p:scale>
        <p:origin x="2820" y="78"/>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588D0DF-48D5-4684-8096-31748A7D21F7}" type="datetimeFigureOut">
              <a:rPr lang="ru-RU" smtClean="0"/>
              <a:pPr/>
              <a:t>10.01.2020</a:t>
            </a:fld>
            <a:endParaRPr lang="ru-RU"/>
          </a:p>
        </p:txBody>
      </p:sp>
      <p:sp>
        <p:nvSpPr>
          <p:cNvPr id="4" name="Нижний колонтитул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432C423-004B-4D5F-AD3F-0D2C021461D8}" type="slidenum">
              <a:rPr lang="ru-RU" smtClean="0"/>
              <a:pPr/>
              <a:t>‹#›</a:t>
            </a:fld>
            <a:endParaRPr lang="ru-RU"/>
          </a:p>
        </p:txBody>
      </p:sp>
    </p:spTree>
    <p:extLst>
      <p:ext uri="{BB962C8B-B14F-4D97-AF65-F5344CB8AC3E}">
        <p14:creationId xmlns:p14="http://schemas.microsoft.com/office/powerpoint/2010/main" xmlns="" val="306112055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43000" y="1122363"/>
            <a:ext cx="6858000" cy="2387600"/>
          </a:xfrm>
        </p:spPr>
        <p:txBody>
          <a:bodyPr anchor="b"/>
          <a:lstStyle>
            <a:lvl1pPr algn="ctr">
              <a:defRPr sz="4500"/>
            </a:lvl1pPr>
          </a:lstStyle>
          <a:p>
            <a:r>
              <a:rPr lang="ru-RU"/>
              <a:t>Образец заголовка</a:t>
            </a:r>
          </a:p>
        </p:txBody>
      </p:sp>
      <p:sp>
        <p:nvSpPr>
          <p:cNvPr id="3" name="Подзаголовок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ru-RU"/>
              <a:t>Образец подзаголовка</a:t>
            </a:r>
          </a:p>
        </p:txBody>
      </p:sp>
      <p:sp>
        <p:nvSpPr>
          <p:cNvPr id="4" name="Дата 3"/>
          <p:cNvSpPr>
            <a:spLocks noGrp="1"/>
          </p:cNvSpPr>
          <p:nvPr>
            <p:ph type="dt" sz="half" idx="10"/>
          </p:nvPr>
        </p:nvSpPr>
        <p:spPr/>
        <p:txBody>
          <a:bodyPr/>
          <a:lstStyle/>
          <a:p>
            <a:fld id="{820BB889-9D34-4BBB-8EBF-7B432ADE08F0}" type="datetimeFigureOut">
              <a:rPr lang="ru-RU" smtClean="0"/>
              <a:pPr/>
              <a:t>10.01.2020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C173F88-3387-453B-9303-AC0210B95CB8}" type="slidenum">
              <a:rPr lang="ru-RU" smtClean="0"/>
              <a:pPr/>
              <a:t>‹#›</a:t>
            </a:fld>
            <a:endParaRPr lang="ru-RU"/>
          </a:p>
        </p:txBody>
      </p:sp>
    </p:spTree>
    <p:extLst>
      <p:ext uri="{BB962C8B-B14F-4D97-AF65-F5344CB8AC3E}">
        <p14:creationId xmlns:p14="http://schemas.microsoft.com/office/powerpoint/2010/main" xmlns="" val="2608740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820BB889-9D34-4BBB-8EBF-7B432ADE08F0}" type="datetimeFigureOut">
              <a:rPr lang="ru-RU" smtClean="0"/>
              <a:pPr/>
              <a:t>10.01.2020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C173F88-3387-453B-9303-AC0210B95CB8}" type="slidenum">
              <a:rPr lang="ru-RU" smtClean="0"/>
              <a:pPr/>
              <a:t>‹#›</a:t>
            </a:fld>
            <a:endParaRPr lang="ru-RU"/>
          </a:p>
        </p:txBody>
      </p:sp>
    </p:spTree>
    <p:extLst>
      <p:ext uri="{BB962C8B-B14F-4D97-AF65-F5344CB8AC3E}">
        <p14:creationId xmlns:p14="http://schemas.microsoft.com/office/powerpoint/2010/main" xmlns="" val="358004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4907757" y="365125"/>
            <a:ext cx="1478756" cy="5811838"/>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71488" y="365125"/>
            <a:ext cx="4321969"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820BB889-9D34-4BBB-8EBF-7B432ADE08F0}" type="datetimeFigureOut">
              <a:rPr lang="ru-RU" smtClean="0"/>
              <a:pPr/>
              <a:t>10.01.2020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C173F88-3387-453B-9303-AC0210B95CB8}" type="slidenum">
              <a:rPr lang="ru-RU" smtClean="0"/>
              <a:pPr/>
              <a:t>‹#›</a:t>
            </a:fld>
            <a:endParaRPr lang="ru-RU"/>
          </a:p>
        </p:txBody>
      </p:sp>
    </p:spTree>
    <p:extLst>
      <p:ext uri="{BB962C8B-B14F-4D97-AF65-F5344CB8AC3E}">
        <p14:creationId xmlns:p14="http://schemas.microsoft.com/office/powerpoint/2010/main" xmlns="" val="12270743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820BB889-9D34-4BBB-8EBF-7B432ADE08F0}" type="datetimeFigureOut">
              <a:rPr lang="ru-RU" smtClean="0"/>
              <a:pPr/>
              <a:t>10.01.2020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C173F88-3387-453B-9303-AC0210B95CB8}" type="slidenum">
              <a:rPr lang="ru-RU" smtClean="0"/>
              <a:pPr/>
              <a:t>‹#›</a:t>
            </a:fld>
            <a:endParaRPr lang="ru-RU"/>
          </a:p>
        </p:txBody>
      </p:sp>
    </p:spTree>
    <p:extLst>
      <p:ext uri="{BB962C8B-B14F-4D97-AF65-F5344CB8AC3E}">
        <p14:creationId xmlns:p14="http://schemas.microsoft.com/office/powerpoint/2010/main" xmlns="" val="38442655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3888" y="1709739"/>
            <a:ext cx="7886700" cy="2852737"/>
          </a:xfrm>
        </p:spPr>
        <p:txBody>
          <a:bodyPr anchor="b"/>
          <a:lstStyle>
            <a:lvl1pPr>
              <a:defRPr sz="4500"/>
            </a:lvl1pPr>
          </a:lstStyle>
          <a:p>
            <a:r>
              <a:rPr lang="ru-RU"/>
              <a:t>Образец заголовка</a:t>
            </a:r>
          </a:p>
        </p:txBody>
      </p:sp>
      <p:sp>
        <p:nvSpPr>
          <p:cNvPr id="3" name="Текст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820BB889-9D34-4BBB-8EBF-7B432ADE08F0}" type="datetimeFigureOut">
              <a:rPr lang="ru-RU" smtClean="0"/>
              <a:pPr/>
              <a:t>10.01.2020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C173F88-3387-453B-9303-AC0210B95CB8}" type="slidenum">
              <a:rPr lang="ru-RU" smtClean="0"/>
              <a:pPr/>
              <a:t>‹#›</a:t>
            </a:fld>
            <a:endParaRPr lang="ru-RU"/>
          </a:p>
        </p:txBody>
      </p:sp>
    </p:spTree>
    <p:extLst>
      <p:ext uri="{BB962C8B-B14F-4D97-AF65-F5344CB8AC3E}">
        <p14:creationId xmlns:p14="http://schemas.microsoft.com/office/powerpoint/2010/main" xmlns="" val="21595502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471487" y="1825625"/>
            <a:ext cx="2900363"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3486150" y="1825625"/>
            <a:ext cx="2900363"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820BB889-9D34-4BBB-8EBF-7B432ADE08F0}" type="datetimeFigureOut">
              <a:rPr lang="ru-RU" smtClean="0"/>
              <a:pPr/>
              <a:t>10.01.2020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C173F88-3387-453B-9303-AC0210B95CB8}" type="slidenum">
              <a:rPr lang="ru-RU" smtClean="0"/>
              <a:pPr/>
              <a:t>‹#›</a:t>
            </a:fld>
            <a:endParaRPr lang="ru-RU"/>
          </a:p>
        </p:txBody>
      </p:sp>
    </p:spTree>
    <p:extLst>
      <p:ext uri="{BB962C8B-B14F-4D97-AF65-F5344CB8AC3E}">
        <p14:creationId xmlns:p14="http://schemas.microsoft.com/office/powerpoint/2010/main" xmlns="" val="23490839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9841" y="365126"/>
            <a:ext cx="7886700" cy="1325563"/>
          </a:xfrm>
        </p:spPr>
        <p:txBody>
          <a:bodyPr/>
          <a:lstStyle/>
          <a:p>
            <a:r>
              <a:rPr lang="ru-RU"/>
              <a:t>Образец заголовка</a:t>
            </a:r>
          </a:p>
        </p:txBody>
      </p:sp>
      <p:sp>
        <p:nvSpPr>
          <p:cNvPr id="3" name="Текст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a:t>Образец текста</a:t>
            </a:r>
          </a:p>
        </p:txBody>
      </p:sp>
      <p:sp>
        <p:nvSpPr>
          <p:cNvPr id="4" name="Объект 3"/>
          <p:cNvSpPr>
            <a:spLocks noGrp="1"/>
          </p:cNvSpPr>
          <p:nvPr>
            <p:ph sz="half" idx="2"/>
          </p:nvPr>
        </p:nvSpPr>
        <p:spPr>
          <a:xfrm>
            <a:off x="629842" y="2505075"/>
            <a:ext cx="3868340"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a:t>Образец текста</a:t>
            </a:r>
          </a:p>
        </p:txBody>
      </p:sp>
      <p:sp>
        <p:nvSpPr>
          <p:cNvPr id="6" name="Объект 5"/>
          <p:cNvSpPr>
            <a:spLocks noGrp="1"/>
          </p:cNvSpPr>
          <p:nvPr>
            <p:ph sz="quarter" idx="4"/>
          </p:nvPr>
        </p:nvSpPr>
        <p:spPr>
          <a:xfrm>
            <a:off x="4629150" y="2505075"/>
            <a:ext cx="3887391"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820BB889-9D34-4BBB-8EBF-7B432ADE08F0}" type="datetimeFigureOut">
              <a:rPr lang="ru-RU" smtClean="0"/>
              <a:pPr/>
              <a:t>10.01.2020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C173F88-3387-453B-9303-AC0210B95CB8}" type="slidenum">
              <a:rPr lang="ru-RU" smtClean="0"/>
              <a:pPr/>
              <a:t>‹#›</a:t>
            </a:fld>
            <a:endParaRPr lang="ru-RU"/>
          </a:p>
        </p:txBody>
      </p:sp>
    </p:spTree>
    <p:extLst>
      <p:ext uri="{BB962C8B-B14F-4D97-AF65-F5344CB8AC3E}">
        <p14:creationId xmlns:p14="http://schemas.microsoft.com/office/powerpoint/2010/main" xmlns="" val="22860005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820BB889-9D34-4BBB-8EBF-7B432ADE08F0}" type="datetimeFigureOut">
              <a:rPr lang="ru-RU" smtClean="0"/>
              <a:pPr/>
              <a:t>10.01.2020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C173F88-3387-453B-9303-AC0210B95CB8}" type="slidenum">
              <a:rPr lang="ru-RU" smtClean="0"/>
              <a:pPr/>
              <a:t>‹#›</a:t>
            </a:fld>
            <a:endParaRPr lang="ru-RU"/>
          </a:p>
        </p:txBody>
      </p:sp>
    </p:spTree>
    <p:extLst>
      <p:ext uri="{BB962C8B-B14F-4D97-AF65-F5344CB8AC3E}">
        <p14:creationId xmlns:p14="http://schemas.microsoft.com/office/powerpoint/2010/main" xmlns="" val="13043509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20BB889-9D34-4BBB-8EBF-7B432ADE08F0}" type="datetimeFigureOut">
              <a:rPr lang="ru-RU" smtClean="0"/>
              <a:pPr/>
              <a:t>10.01.2020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C173F88-3387-453B-9303-AC0210B95CB8}" type="slidenum">
              <a:rPr lang="ru-RU" smtClean="0"/>
              <a:pPr/>
              <a:t>‹#›</a:t>
            </a:fld>
            <a:endParaRPr lang="ru-RU"/>
          </a:p>
        </p:txBody>
      </p:sp>
    </p:spTree>
    <p:extLst>
      <p:ext uri="{BB962C8B-B14F-4D97-AF65-F5344CB8AC3E}">
        <p14:creationId xmlns:p14="http://schemas.microsoft.com/office/powerpoint/2010/main" xmlns="" val="23749205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9841" y="457200"/>
            <a:ext cx="2949178" cy="1600200"/>
          </a:xfrm>
        </p:spPr>
        <p:txBody>
          <a:bodyPr anchor="b"/>
          <a:lstStyle>
            <a:lvl1pPr>
              <a:defRPr sz="2400"/>
            </a:lvl1pPr>
          </a:lstStyle>
          <a:p>
            <a:r>
              <a:rPr lang="ru-RU"/>
              <a:t>Образец заголовка</a:t>
            </a:r>
          </a:p>
        </p:txBody>
      </p:sp>
      <p:sp>
        <p:nvSpPr>
          <p:cNvPr id="3" name="Объект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a:t>Образец текста</a:t>
            </a:r>
          </a:p>
        </p:txBody>
      </p:sp>
      <p:sp>
        <p:nvSpPr>
          <p:cNvPr id="5" name="Дата 4"/>
          <p:cNvSpPr>
            <a:spLocks noGrp="1"/>
          </p:cNvSpPr>
          <p:nvPr>
            <p:ph type="dt" sz="half" idx="10"/>
          </p:nvPr>
        </p:nvSpPr>
        <p:spPr/>
        <p:txBody>
          <a:bodyPr/>
          <a:lstStyle/>
          <a:p>
            <a:fld id="{820BB889-9D34-4BBB-8EBF-7B432ADE08F0}" type="datetimeFigureOut">
              <a:rPr lang="ru-RU" smtClean="0"/>
              <a:pPr/>
              <a:t>10.01.2020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C173F88-3387-453B-9303-AC0210B95CB8}" type="slidenum">
              <a:rPr lang="ru-RU" smtClean="0"/>
              <a:pPr/>
              <a:t>‹#›</a:t>
            </a:fld>
            <a:endParaRPr lang="ru-RU"/>
          </a:p>
        </p:txBody>
      </p:sp>
    </p:spTree>
    <p:extLst>
      <p:ext uri="{BB962C8B-B14F-4D97-AF65-F5344CB8AC3E}">
        <p14:creationId xmlns:p14="http://schemas.microsoft.com/office/powerpoint/2010/main" xmlns="" val="26910129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9841" y="457200"/>
            <a:ext cx="2949178" cy="1600200"/>
          </a:xfrm>
        </p:spPr>
        <p:txBody>
          <a:bodyPr anchor="b"/>
          <a:lstStyle>
            <a:lvl1pPr>
              <a:defRPr sz="2400"/>
            </a:lvl1pPr>
          </a:lstStyle>
          <a:p>
            <a:r>
              <a:rPr lang="ru-RU"/>
              <a:t>Образец заголовка</a:t>
            </a:r>
          </a:p>
        </p:txBody>
      </p:sp>
      <p:sp>
        <p:nvSpPr>
          <p:cNvPr id="3" name="Рисунок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ru-RU"/>
          </a:p>
        </p:txBody>
      </p:sp>
      <p:sp>
        <p:nvSpPr>
          <p:cNvPr id="4" name="Текст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a:t>Образец текста</a:t>
            </a:r>
          </a:p>
        </p:txBody>
      </p:sp>
      <p:sp>
        <p:nvSpPr>
          <p:cNvPr id="5" name="Дата 4"/>
          <p:cNvSpPr>
            <a:spLocks noGrp="1"/>
          </p:cNvSpPr>
          <p:nvPr>
            <p:ph type="dt" sz="half" idx="10"/>
          </p:nvPr>
        </p:nvSpPr>
        <p:spPr/>
        <p:txBody>
          <a:bodyPr/>
          <a:lstStyle/>
          <a:p>
            <a:fld id="{820BB889-9D34-4BBB-8EBF-7B432ADE08F0}" type="datetimeFigureOut">
              <a:rPr lang="ru-RU" smtClean="0"/>
              <a:pPr/>
              <a:t>10.01.2020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C173F88-3387-453B-9303-AC0210B95CB8}" type="slidenum">
              <a:rPr lang="ru-RU" smtClean="0"/>
              <a:pPr/>
              <a:t>‹#›</a:t>
            </a:fld>
            <a:endParaRPr lang="ru-RU"/>
          </a:p>
        </p:txBody>
      </p:sp>
    </p:spTree>
    <p:extLst>
      <p:ext uri="{BB962C8B-B14F-4D97-AF65-F5344CB8AC3E}">
        <p14:creationId xmlns:p14="http://schemas.microsoft.com/office/powerpoint/2010/main" xmlns="" val="93414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AFAFA"/>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820BB889-9D34-4BBB-8EBF-7B432ADE08F0}" type="datetimeFigureOut">
              <a:rPr lang="ru-RU" smtClean="0"/>
              <a:pPr/>
              <a:t>10.01.2020</a:t>
            </a:fld>
            <a:endParaRPr lang="ru-RU"/>
          </a:p>
        </p:txBody>
      </p:sp>
      <p:sp>
        <p:nvSpPr>
          <p:cNvPr id="5" name="Нижний колонтитул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CC173F88-3387-453B-9303-AC0210B95CB8}" type="slidenum">
              <a:rPr lang="ru-RU" smtClean="0"/>
              <a:pPr/>
              <a:t>‹#›</a:t>
            </a:fld>
            <a:endParaRPr lang="ru-RU"/>
          </a:p>
        </p:txBody>
      </p:sp>
      <p:pic>
        <p:nvPicPr>
          <p:cNvPr id="7" name="Рисунок 6"/>
          <p:cNvPicPr>
            <a:picLocks noChangeAspect="1"/>
          </p:cNvPicPr>
          <p:nvPr userDrawn="1"/>
        </p:nvPicPr>
        <p:blipFill rotWithShape="1">
          <a:blip r:embed="rId13" cstate="print">
            <a:extLst>
              <a:ext uri="{28A0092B-C50C-407E-A947-70E740481C1C}">
                <a14:useLocalDpi xmlns:a14="http://schemas.microsoft.com/office/drawing/2010/main" xmlns="" val="0"/>
              </a:ext>
            </a:extLst>
          </a:blip>
          <a:srcRect b="77059"/>
          <a:stretch/>
        </p:blipFill>
        <p:spPr>
          <a:xfrm>
            <a:off x="0" y="0"/>
            <a:ext cx="9144000" cy="1573306"/>
          </a:xfrm>
          <a:prstGeom prst="rect">
            <a:avLst/>
          </a:prstGeom>
          <a:effectLst>
            <a:outerShdw blurRad="50800" dist="38100" dir="5400000" algn="t" rotWithShape="0">
              <a:prstClr val="black">
                <a:alpha val="40000"/>
              </a:prstClr>
            </a:outerShdw>
          </a:effectLst>
        </p:spPr>
      </p:pic>
    </p:spTree>
    <p:extLst>
      <p:ext uri="{BB962C8B-B14F-4D97-AF65-F5344CB8AC3E}">
        <p14:creationId xmlns:p14="http://schemas.microsoft.com/office/powerpoint/2010/main" xmlns="" val="29971805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ru-RU"/>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hyperlink" Target="https://easyspeak.ru/blog/v-chem-raznica-mezhdu/work-and-job" TargetMode="External"/><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hyperlink" Target="https://easyspeak.ru/blog/v-chem-raznica-mezhdu/work-and-job" TargetMode="External"/><Relationship Id="rId2" Type="http://schemas.openxmlformats.org/officeDocument/2006/relationships/image" Target="../media/image14.jpeg"/><Relationship Id="rId1" Type="http://schemas.openxmlformats.org/officeDocument/2006/relationships/slideLayout" Target="../slideLayouts/slideLayout6.xml"/><Relationship Id="rId4" Type="http://schemas.openxmlformats.org/officeDocument/2006/relationships/image" Target="../media/image12.jpeg"/></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gi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6.xml"/><Relationship Id="rId4" Type="http://schemas.openxmlformats.org/officeDocument/2006/relationships/image" Target="../media/image19.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image" Target="../media/image21.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15.gi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7.xml"/><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
        <p:nvSpPr>
          <p:cNvPr id="2" name="Заголовок 1"/>
          <p:cNvSpPr>
            <a:spLocks noGrp="1"/>
          </p:cNvSpPr>
          <p:nvPr>
            <p:ph type="ctrTitle"/>
          </p:nvPr>
        </p:nvSpPr>
        <p:spPr>
          <a:xfrm>
            <a:off x="2115418" y="550543"/>
            <a:ext cx="4667398" cy="1616585"/>
          </a:xfrm>
        </p:spPr>
        <p:txBody>
          <a:bodyPr>
            <a:noAutofit/>
          </a:bodyPr>
          <a:lstStyle/>
          <a:p>
            <a:r>
              <a:rPr lang="en-US" sz="3600" b="1" dirty="0" smtClean="0"/>
              <a:t>The </a:t>
            </a:r>
            <a:r>
              <a:rPr lang="en-US" sz="3600" b="1" dirty="0" smtClean="0"/>
              <a:t>world of </a:t>
            </a:r>
            <a:r>
              <a:rPr lang="en-US" sz="3600" b="1" dirty="0" smtClean="0"/>
              <a:t>work</a:t>
            </a:r>
            <a:r>
              <a:rPr lang="en-US" sz="2800" dirty="0" smtClean="0"/>
              <a:t/>
            </a:r>
            <a:br>
              <a:rPr lang="en-US" sz="2800" dirty="0" smtClean="0"/>
            </a:br>
            <a:r>
              <a:rPr lang="ru-RU" sz="2800" dirty="0" err="1" smtClean="0"/>
              <a:t>Forward</a:t>
            </a:r>
            <a:r>
              <a:rPr lang="ru-RU" sz="2800" dirty="0" smtClean="0"/>
              <a:t>. Английский язык для 8 класса. </a:t>
            </a:r>
            <a:r>
              <a:rPr lang="en-US" sz="2800" dirty="0" smtClean="0"/>
              <a:t>Unit </a:t>
            </a:r>
            <a:r>
              <a:rPr lang="en-US" sz="2800" dirty="0" smtClean="0"/>
              <a:t>8</a:t>
            </a:r>
            <a:endParaRPr lang="ru-RU" sz="6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ndParaRPr>
          </a:p>
        </p:txBody>
      </p:sp>
      <p:sp>
        <p:nvSpPr>
          <p:cNvPr id="3" name="Подзаголовок 2"/>
          <p:cNvSpPr>
            <a:spLocks noGrp="1"/>
          </p:cNvSpPr>
          <p:nvPr>
            <p:ph type="subTitle" idx="1"/>
          </p:nvPr>
        </p:nvSpPr>
        <p:spPr>
          <a:xfrm>
            <a:off x="2666890" y="5197931"/>
            <a:ext cx="3517612" cy="485870"/>
          </a:xfrm>
        </p:spPr>
        <p:txBody>
          <a:bodyPr>
            <a:noAutofit/>
          </a:bodyPr>
          <a:lstStyle/>
          <a:p>
            <a:r>
              <a:rPr lang="ru-RU"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Шалыгина ГМ</a:t>
            </a:r>
            <a:r>
              <a:rPr lang="ru-RU" sz="1600" dirty="0" smtClean="0"/>
              <a:t>  </a:t>
            </a:r>
            <a:endParaRPr lang="en-US" sz="1600" dirty="0" smtClean="0"/>
          </a:p>
          <a:p>
            <a:r>
              <a:rPr lang="ru-RU"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Город </a:t>
            </a:r>
            <a:r>
              <a:rPr lang="ru-RU" sz="160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Лесосибирск</a:t>
            </a:r>
            <a:endParaRPr lang="ru-RU"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r>
              <a:rPr lang="ru-RU"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Православная гимназия</a:t>
            </a:r>
          </a:p>
          <a:p>
            <a:r>
              <a:rPr lang="ru-RU"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2020год</a:t>
            </a:r>
            <a:endParaRPr lang="ru-RU" sz="1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6" name="Прямоугольник 5"/>
          <p:cNvSpPr/>
          <p:nvPr/>
        </p:nvSpPr>
        <p:spPr>
          <a:xfrm>
            <a:off x="361665" y="330958"/>
            <a:ext cx="8420669" cy="6196084"/>
          </a:xfrm>
          <a:prstGeom prst="rect">
            <a:avLst/>
          </a:prstGeom>
          <a:noFill/>
          <a:ln w="180975">
            <a:solidFill>
              <a:schemeClr val="bg1">
                <a:alpha val="74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3314" name="Picture 2" descr="https://miasskiy.ru/wp-content/uploads/2019/04/raznie_professii_kazan_900-1024x683.jpg"/>
          <p:cNvPicPr>
            <a:picLocks noChangeAspect="1" noChangeArrowheads="1"/>
          </p:cNvPicPr>
          <p:nvPr/>
        </p:nvPicPr>
        <p:blipFill>
          <a:blip r:embed="rId3" cstate="print"/>
          <a:srcRect/>
          <a:stretch>
            <a:fillRect/>
          </a:stretch>
        </p:blipFill>
        <p:spPr bwMode="auto">
          <a:xfrm>
            <a:off x="1554481" y="2350008"/>
            <a:ext cx="5779008" cy="2742521"/>
          </a:xfrm>
          <a:prstGeom prst="rect">
            <a:avLst/>
          </a:prstGeom>
          <a:noFill/>
        </p:spPr>
      </p:pic>
    </p:spTree>
    <p:extLst>
      <p:ext uri="{BB962C8B-B14F-4D97-AF65-F5344CB8AC3E}">
        <p14:creationId xmlns:p14="http://schemas.microsoft.com/office/powerpoint/2010/main" xmlns="" val="16938328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https://ic.pics.livejournal.com/1way_to_english/53463037/242373/242373_900.jpg"/>
          <p:cNvPicPr>
            <a:picLocks noChangeAspect="1" noChangeArrowheads="1"/>
          </p:cNvPicPr>
          <p:nvPr/>
        </p:nvPicPr>
        <p:blipFill>
          <a:blip r:embed="rId2" cstate="print"/>
          <a:srcRect/>
          <a:stretch>
            <a:fillRect/>
          </a:stretch>
        </p:blipFill>
        <p:spPr bwMode="auto">
          <a:xfrm>
            <a:off x="0" y="0"/>
            <a:ext cx="9143999" cy="5597081"/>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r>
              <a:rPr lang="ru-RU" sz="4400" b="1" dirty="0" err="1" smtClean="0">
                <a:solidFill>
                  <a:schemeClr val="accent4">
                    <a:lumMod val="60000"/>
                    <a:lumOff val="40000"/>
                  </a:schemeClr>
                </a:solidFill>
              </a:rPr>
              <a:t>Work</a:t>
            </a:r>
            <a:endParaRPr lang="ru-RU" sz="4400" dirty="0">
              <a:solidFill>
                <a:schemeClr val="accent4">
                  <a:lumMod val="60000"/>
                  <a:lumOff val="40000"/>
                </a:schemeClr>
              </a:solidFill>
            </a:endParaRPr>
          </a:p>
        </p:txBody>
      </p:sp>
      <p:pic>
        <p:nvPicPr>
          <p:cNvPr id="39938" name="Picture 2" descr="https://www.talentsearchpeople.com/inc/images_blog/-images.jpg"/>
          <p:cNvPicPr>
            <a:picLocks noChangeAspect="1" noChangeArrowheads="1"/>
          </p:cNvPicPr>
          <p:nvPr/>
        </p:nvPicPr>
        <p:blipFill>
          <a:blip r:embed="rId2" cstate="print"/>
          <a:srcRect/>
          <a:stretch>
            <a:fillRect/>
          </a:stretch>
        </p:blipFill>
        <p:spPr bwMode="auto">
          <a:xfrm>
            <a:off x="5733288" y="0"/>
            <a:ext cx="3410712" cy="1618488"/>
          </a:xfrm>
          <a:prstGeom prst="rect">
            <a:avLst/>
          </a:prstGeom>
          <a:noFill/>
        </p:spPr>
      </p:pic>
      <p:sp>
        <p:nvSpPr>
          <p:cNvPr id="4" name="Прямоугольник 3"/>
          <p:cNvSpPr/>
          <p:nvPr/>
        </p:nvSpPr>
        <p:spPr>
          <a:xfrm>
            <a:off x="493776" y="1572768"/>
            <a:ext cx="8046720" cy="4985980"/>
          </a:xfrm>
          <a:prstGeom prst="rect">
            <a:avLst/>
          </a:prstGeom>
        </p:spPr>
        <p:txBody>
          <a:bodyPr wrap="square">
            <a:spAutoFit/>
          </a:bodyPr>
          <a:lstStyle/>
          <a:p>
            <a:r>
              <a:rPr lang="ru-RU" dirty="0" smtClean="0"/>
              <a:t>          </a:t>
            </a:r>
            <a:endParaRPr lang="ru-RU" sz="2400" b="1" dirty="0" smtClean="0">
              <a:solidFill>
                <a:srgbClr val="C00000"/>
              </a:solidFill>
            </a:endParaRPr>
          </a:p>
          <a:p>
            <a:r>
              <a:rPr lang="ru-RU" dirty="0" smtClean="0"/>
              <a:t> </a:t>
            </a:r>
            <a:r>
              <a:rPr lang="ru-RU" sz="2000" dirty="0" smtClean="0"/>
              <a:t>Транскрипция и перевод [</a:t>
            </a:r>
            <a:r>
              <a:rPr lang="ru-RU" sz="2000" dirty="0" err="1" smtClean="0"/>
              <a:t>wɜ</a:t>
            </a:r>
            <a:r>
              <a:rPr lang="ru-RU" sz="2000" dirty="0" smtClean="0"/>
              <a:t>:</a:t>
            </a:r>
            <a:r>
              <a:rPr lang="ru-RU" sz="2000" dirty="0" err="1" smtClean="0"/>
              <a:t>rk</a:t>
            </a:r>
            <a:r>
              <a:rPr lang="ru-RU" sz="2000" dirty="0" smtClean="0"/>
              <a:t>]/ работа</a:t>
            </a:r>
            <a:r>
              <a:rPr lang="ru-RU" sz="2000" dirty="0" smtClean="0"/>
              <a:t>. Значение слова Что-то, что вы делаете, в том числе для того, чтобы заработать деньги</a:t>
            </a:r>
            <a:r>
              <a:rPr lang="ru-RU" sz="2000" dirty="0" smtClean="0"/>
              <a:t>.</a:t>
            </a:r>
          </a:p>
          <a:p>
            <a:r>
              <a:rPr lang="ru-RU" sz="2000" dirty="0" smtClean="0"/>
              <a:t> </a:t>
            </a:r>
            <a:r>
              <a:rPr lang="ru-RU" sz="2000" dirty="0" smtClean="0"/>
              <a:t>Употребление </a:t>
            </a:r>
            <a:r>
              <a:rPr lang="ru-RU" sz="2000" dirty="0" err="1" smtClean="0"/>
              <a:t>Work</a:t>
            </a:r>
            <a:r>
              <a:rPr lang="ru-RU" sz="2000" dirty="0" smtClean="0"/>
              <a:t> мы используем, если нужно описать </a:t>
            </a:r>
            <a:r>
              <a:rPr lang="ru-RU" sz="2000" b="1" dirty="0" smtClean="0"/>
              <a:t>деятельность</a:t>
            </a:r>
            <a:r>
              <a:rPr lang="ru-RU" sz="2000" dirty="0" smtClean="0"/>
              <a:t>, и то, что человеку нужно сделать </a:t>
            </a:r>
            <a:r>
              <a:rPr lang="ru-RU" sz="2000" b="1" dirty="0" smtClean="0"/>
              <a:t>(объем работы</a:t>
            </a:r>
            <a:r>
              <a:rPr lang="ru-RU" sz="2000" dirty="0" smtClean="0"/>
              <a:t>). Также </a:t>
            </a:r>
            <a:r>
              <a:rPr lang="ru-RU" sz="2000" dirty="0" err="1" smtClean="0"/>
              <a:t>work</a:t>
            </a:r>
            <a:r>
              <a:rPr lang="ru-RU" sz="2000" dirty="0" smtClean="0"/>
              <a:t> мы можем использовать, если имеем в виду </a:t>
            </a:r>
            <a:r>
              <a:rPr lang="ru-RU" sz="2000" b="1" dirty="0" smtClean="0"/>
              <a:t>занятие</a:t>
            </a:r>
            <a:r>
              <a:rPr lang="ru-RU" sz="2000" dirty="0" smtClean="0"/>
              <a:t>, где нужно приложить усилие для достижения определенного результата, при этом даже не обязательно получение денег за работу</a:t>
            </a:r>
            <a:r>
              <a:rPr lang="ru-RU" sz="2000" dirty="0" smtClean="0"/>
              <a:t>.</a:t>
            </a:r>
          </a:p>
          <a:p>
            <a:r>
              <a:rPr lang="ru-RU" sz="2000" dirty="0" smtClean="0"/>
              <a:t> </a:t>
            </a:r>
            <a:r>
              <a:rPr lang="ru-RU" sz="2000" dirty="0" smtClean="0">
                <a:solidFill>
                  <a:srgbClr val="C00000"/>
                </a:solidFill>
              </a:rPr>
              <a:t>Пример </a:t>
            </a:r>
            <a:r>
              <a:rPr lang="ru-RU" sz="2000" dirty="0" err="1" smtClean="0">
                <a:solidFill>
                  <a:srgbClr val="C00000"/>
                </a:solidFill>
              </a:rPr>
              <a:t>There’s</a:t>
            </a:r>
            <a:r>
              <a:rPr lang="ru-RU" sz="2000" dirty="0" smtClean="0">
                <a:solidFill>
                  <a:srgbClr val="C00000"/>
                </a:solidFill>
              </a:rPr>
              <a:t> </a:t>
            </a:r>
            <a:r>
              <a:rPr lang="ru-RU" sz="2000" dirty="0" err="1" smtClean="0">
                <a:solidFill>
                  <a:srgbClr val="C00000"/>
                </a:solidFill>
              </a:rPr>
              <a:t>always</a:t>
            </a:r>
            <a:r>
              <a:rPr lang="ru-RU" sz="2000" dirty="0" smtClean="0">
                <a:solidFill>
                  <a:srgbClr val="C00000"/>
                </a:solidFill>
              </a:rPr>
              <a:t> </a:t>
            </a:r>
            <a:r>
              <a:rPr lang="ru-RU" sz="2000" b="1" dirty="0" err="1" smtClean="0">
                <a:solidFill>
                  <a:srgbClr val="C00000"/>
                </a:solidFill>
              </a:rPr>
              <a:t>a</a:t>
            </a:r>
            <a:r>
              <a:rPr lang="ru-RU" sz="2000" b="1" dirty="0" smtClean="0">
                <a:solidFill>
                  <a:srgbClr val="C00000"/>
                </a:solidFill>
              </a:rPr>
              <a:t> </a:t>
            </a:r>
            <a:r>
              <a:rPr lang="ru-RU" sz="2000" b="1" dirty="0" err="1" smtClean="0">
                <a:solidFill>
                  <a:srgbClr val="C00000"/>
                </a:solidFill>
              </a:rPr>
              <a:t>lot</a:t>
            </a:r>
            <a:r>
              <a:rPr lang="ru-RU" sz="2000" b="1" dirty="0" smtClean="0">
                <a:solidFill>
                  <a:srgbClr val="C00000"/>
                </a:solidFill>
              </a:rPr>
              <a:t> </a:t>
            </a:r>
            <a:r>
              <a:rPr lang="ru-RU" sz="2000" b="1" dirty="0" err="1" smtClean="0">
                <a:solidFill>
                  <a:srgbClr val="C00000"/>
                </a:solidFill>
              </a:rPr>
              <a:t>of</a:t>
            </a:r>
            <a:r>
              <a:rPr lang="ru-RU" sz="2000" b="1" dirty="0" smtClean="0">
                <a:solidFill>
                  <a:srgbClr val="C00000"/>
                </a:solidFill>
              </a:rPr>
              <a:t> </a:t>
            </a:r>
            <a:r>
              <a:rPr lang="ru-RU" sz="2000" b="1" dirty="0" err="1" smtClean="0">
                <a:solidFill>
                  <a:srgbClr val="C00000"/>
                </a:solidFill>
              </a:rPr>
              <a:t>work</a:t>
            </a:r>
            <a:r>
              <a:rPr lang="ru-RU" sz="2000" b="1" dirty="0" smtClean="0">
                <a:solidFill>
                  <a:srgbClr val="C00000"/>
                </a:solidFill>
              </a:rPr>
              <a:t> </a:t>
            </a:r>
            <a:r>
              <a:rPr lang="ru-RU" sz="2000" dirty="0" err="1" smtClean="0">
                <a:solidFill>
                  <a:srgbClr val="C00000"/>
                </a:solidFill>
              </a:rPr>
              <a:t>to</a:t>
            </a:r>
            <a:r>
              <a:rPr lang="ru-RU" sz="2000" dirty="0" smtClean="0">
                <a:solidFill>
                  <a:srgbClr val="C00000"/>
                </a:solidFill>
              </a:rPr>
              <a:t> </a:t>
            </a:r>
            <a:r>
              <a:rPr lang="ru-RU" sz="2000" dirty="0" err="1" smtClean="0">
                <a:solidFill>
                  <a:srgbClr val="C00000"/>
                </a:solidFill>
              </a:rPr>
              <a:t>be</a:t>
            </a:r>
            <a:r>
              <a:rPr lang="ru-RU" sz="2000" dirty="0" smtClean="0">
                <a:solidFill>
                  <a:srgbClr val="C00000"/>
                </a:solidFill>
              </a:rPr>
              <a:t> </a:t>
            </a:r>
            <a:r>
              <a:rPr lang="ru-RU" sz="2000" dirty="0" err="1" smtClean="0">
                <a:solidFill>
                  <a:srgbClr val="C00000"/>
                </a:solidFill>
              </a:rPr>
              <a:t>done</a:t>
            </a:r>
            <a:r>
              <a:rPr lang="ru-RU" sz="2000" dirty="0" smtClean="0">
                <a:solidFill>
                  <a:srgbClr val="C00000"/>
                </a:solidFill>
              </a:rPr>
              <a:t> </a:t>
            </a:r>
            <a:r>
              <a:rPr lang="ru-RU" sz="2000" dirty="0" err="1" smtClean="0">
                <a:solidFill>
                  <a:srgbClr val="C00000"/>
                </a:solidFill>
              </a:rPr>
              <a:t>in</a:t>
            </a:r>
            <a:r>
              <a:rPr lang="ru-RU" sz="2000" dirty="0" smtClean="0">
                <a:solidFill>
                  <a:srgbClr val="C00000"/>
                </a:solidFill>
              </a:rPr>
              <a:t> </a:t>
            </a:r>
            <a:r>
              <a:rPr lang="ru-RU" sz="2000" dirty="0" err="1" smtClean="0">
                <a:solidFill>
                  <a:srgbClr val="C00000"/>
                </a:solidFill>
              </a:rPr>
              <a:t>the</a:t>
            </a:r>
            <a:r>
              <a:rPr lang="ru-RU" sz="2000" dirty="0" smtClean="0">
                <a:solidFill>
                  <a:srgbClr val="C00000"/>
                </a:solidFill>
              </a:rPr>
              <a:t> </a:t>
            </a:r>
            <a:r>
              <a:rPr lang="ru-RU" sz="2000" dirty="0" err="1" smtClean="0">
                <a:solidFill>
                  <a:srgbClr val="C00000"/>
                </a:solidFill>
              </a:rPr>
              <a:t>garden</a:t>
            </a:r>
            <a:r>
              <a:rPr lang="ru-RU" sz="2000" dirty="0" smtClean="0">
                <a:solidFill>
                  <a:srgbClr val="C00000"/>
                </a:solidFill>
              </a:rPr>
              <a:t>. В саду всегда много работы, которую предстоит сделать. </a:t>
            </a:r>
            <a:endParaRPr lang="ru-RU" sz="2000" dirty="0" smtClean="0">
              <a:solidFill>
                <a:srgbClr val="C00000"/>
              </a:solidFill>
            </a:endParaRPr>
          </a:p>
          <a:p>
            <a:r>
              <a:rPr lang="ru-RU" sz="2000" dirty="0" err="1" smtClean="0">
                <a:solidFill>
                  <a:srgbClr val="C00000"/>
                </a:solidFill>
              </a:rPr>
              <a:t>He’s</a:t>
            </a:r>
            <a:r>
              <a:rPr lang="ru-RU" sz="2000" dirty="0" smtClean="0">
                <a:solidFill>
                  <a:srgbClr val="C00000"/>
                </a:solidFill>
              </a:rPr>
              <a:t> </a:t>
            </a:r>
            <a:r>
              <a:rPr lang="ru-RU" sz="2000" dirty="0" err="1" smtClean="0">
                <a:solidFill>
                  <a:srgbClr val="C00000"/>
                </a:solidFill>
              </a:rPr>
              <a:t>been</a:t>
            </a:r>
            <a:r>
              <a:rPr lang="ru-RU" sz="2000" dirty="0" smtClean="0">
                <a:solidFill>
                  <a:srgbClr val="C00000"/>
                </a:solidFill>
              </a:rPr>
              <a:t> </a:t>
            </a:r>
            <a:r>
              <a:rPr lang="ru-RU" sz="2000" dirty="0" err="1" smtClean="0">
                <a:solidFill>
                  <a:srgbClr val="C00000"/>
                </a:solidFill>
              </a:rPr>
              <a:t>out</a:t>
            </a:r>
            <a:r>
              <a:rPr lang="ru-RU" sz="2000" dirty="0" smtClean="0">
                <a:solidFill>
                  <a:srgbClr val="C00000"/>
                </a:solidFill>
              </a:rPr>
              <a:t> </a:t>
            </a:r>
            <a:r>
              <a:rPr lang="ru-RU" sz="2000" dirty="0" err="1" smtClean="0">
                <a:solidFill>
                  <a:srgbClr val="C00000"/>
                </a:solidFill>
              </a:rPr>
              <a:t>of</a:t>
            </a:r>
            <a:r>
              <a:rPr lang="ru-RU" sz="2000" dirty="0" smtClean="0">
                <a:solidFill>
                  <a:srgbClr val="C00000"/>
                </a:solidFill>
              </a:rPr>
              <a:t> </a:t>
            </a:r>
            <a:r>
              <a:rPr lang="ru-RU" sz="2000" dirty="0" err="1" smtClean="0">
                <a:solidFill>
                  <a:srgbClr val="C00000"/>
                </a:solidFill>
              </a:rPr>
              <a:t>work</a:t>
            </a:r>
            <a:r>
              <a:rPr lang="ru-RU" sz="2000" dirty="0" smtClean="0">
                <a:solidFill>
                  <a:srgbClr val="C00000"/>
                </a:solidFill>
              </a:rPr>
              <a:t> </a:t>
            </a:r>
            <a:r>
              <a:rPr lang="ru-RU" sz="2000" dirty="0" err="1" smtClean="0">
                <a:solidFill>
                  <a:srgbClr val="C00000"/>
                </a:solidFill>
              </a:rPr>
              <a:t>for</a:t>
            </a:r>
            <a:r>
              <a:rPr lang="ru-RU" sz="2000" dirty="0" smtClean="0">
                <a:solidFill>
                  <a:srgbClr val="C00000"/>
                </a:solidFill>
              </a:rPr>
              <a:t> </a:t>
            </a:r>
            <a:r>
              <a:rPr lang="ru-RU" sz="2000" dirty="0" err="1" smtClean="0">
                <a:solidFill>
                  <a:srgbClr val="C00000"/>
                </a:solidFill>
              </a:rPr>
              <a:t>two</a:t>
            </a:r>
            <a:r>
              <a:rPr lang="ru-RU" sz="2000" dirty="0" smtClean="0">
                <a:solidFill>
                  <a:srgbClr val="C00000"/>
                </a:solidFill>
              </a:rPr>
              <a:t> </a:t>
            </a:r>
            <a:r>
              <a:rPr lang="ru-RU" sz="2000" dirty="0" err="1" smtClean="0">
                <a:solidFill>
                  <a:srgbClr val="C00000"/>
                </a:solidFill>
              </a:rPr>
              <a:t>years</a:t>
            </a:r>
            <a:r>
              <a:rPr lang="ru-RU" sz="2000" dirty="0" smtClean="0">
                <a:solidFill>
                  <a:srgbClr val="C00000"/>
                </a:solidFill>
              </a:rPr>
              <a:t>. Он был без работы в течение двух лет. </a:t>
            </a:r>
            <a:endParaRPr lang="ru-RU" sz="2000" dirty="0" smtClean="0">
              <a:solidFill>
                <a:srgbClr val="C00000"/>
              </a:solidFill>
            </a:endParaRPr>
          </a:p>
          <a:p>
            <a:r>
              <a:rPr lang="ru-RU" sz="2000" dirty="0" err="1" smtClean="0">
                <a:solidFill>
                  <a:srgbClr val="C00000"/>
                </a:solidFill>
              </a:rPr>
              <a:t>He</a:t>
            </a:r>
            <a:r>
              <a:rPr lang="ru-RU" sz="2000" dirty="0" smtClean="0">
                <a:solidFill>
                  <a:srgbClr val="C00000"/>
                </a:solidFill>
              </a:rPr>
              <a:t> </a:t>
            </a:r>
            <a:r>
              <a:rPr lang="ru-RU" sz="2000" dirty="0" err="1" smtClean="0">
                <a:solidFill>
                  <a:srgbClr val="C00000"/>
                </a:solidFill>
              </a:rPr>
              <a:t>starts</a:t>
            </a:r>
            <a:r>
              <a:rPr lang="ru-RU" sz="2000" dirty="0" smtClean="0">
                <a:solidFill>
                  <a:srgbClr val="C00000"/>
                </a:solidFill>
              </a:rPr>
              <a:t> </a:t>
            </a:r>
            <a:r>
              <a:rPr lang="ru-RU" sz="2000" dirty="0" err="1" smtClean="0">
                <a:solidFill>
                  <a:srgbClr val="C00000"/>
                </a:solidFill>
              </a:rPr>
              <a:t>his</a:t>
            </a:r>
            <a:r>
              <a:rPr lang="ru-RU" sz="2000" dirty="0" smtClean="0">
                <a:solidFill>
                  <a:srgbClr val="C00000"/>
                </a:solidFill>
              </a:rPr>
              <a:t> </a:t>
            </a:r>
            <a:r>
              <a:rPr lang="ru-RU" sz="2000" dirty="0" err="1" smtClean="0">
                <a:solidFill>
                  <a:srgbClr val="C00000"/>
                </a:solidFill>
              </a:rPr>
              <a:t>work</a:t>
            </a:r>
            <a:r>
              <a:rPr lang="ru-RU" sz="2000" dirty="0" smtClean="0">
                <a:solidFill>
                  <a:srgbClr val="C00000"/>
                </a:solidFill>
              </a:rPr>
              <a:t> </a:t>
            </a:r>
            <a:r>
              <a:rPr lang="ru-RU" sz="2000" dirty="0" err="1" smtClean="0">
                <a:solidFill>
                  <a:srgbClr val="C00000"/>
                </a:solidFill>
              </a:rPr>
              <a:t>at</a:t>
            </a:r>
            <a:r>
              <a:rPr lang="ru-RU" sz="2000" dirty="0" smtClean="0">
                <a:solidFill>
                  <a:srgbClr val="C00000"/>
                </a:solidFill>
              </a:rPr>
              <a:t> 4 </a:t>
            </a:r>
            <a:r>
              <a:rPr lang="ru-RU" sz="2000" dirty="0" err="1" smtClean="0">
                <a:solidFill>
                  <a:srgbClr val="C00000"/>
                </a:solidFill>
              </a:rPr>
              <a:t>am</a:t>
            </a:r>
            <a:r>
              <a:rPr lang="ru-RU" sz="2000" dirty="0" smtClean="0">
                <a:solidFill>
                  <a:srgbClr val="C00000"/>
                </a:solidFill>
              </a:rPr>
              <a:t>. Он начинает свою работу в 4 утра.</a:t>
            </a:r>
            <a:r>
              <a:rPr lang="ru-RU" sz="2000" dirty="0" smtClean="0"/>
              <a:t/>
            </a:r>
            <a:br>
              <a:rPr lang="ru-RU" sz="2000" dirty="0" smtClean="0"/>
            </a:br>
            <a:r>
              <a:rPr lang="ru-RU" dirty="0" smtClean="0"/>
              <a:t/>
            </a:r>
            <a:br>
              <a:rPr lang="ru-RU" dirty="0" smtClean="0"/>
            </a:br>
            <a:r>
              <a:rPr lang="ru-RU" dirty="0" smtClean="0"/>
              <a:t>Источник </a:t>
            </a:r>
            <a:r>
              <a:rPr lang="ru-RU" dirty="0" err="1" smtClean="0"/>
              <a:t>контента</a:t>
            </a:r>
            <a:r>
              <a:rPr lang="ru-RU" dirty="0" smtClean="0"/>
              <a:t>: </a:t>
            </a:r>
            <a:r>
              <a:rPr lang="ru-RU" dirty="0" smtClean="0">
                <a:hlinkClick r:id="rId3"/>
              </a:rPr>
              <a:t>https://easyspeak.ru/blog/v-chem-raznica-mezhdu/work-and-job</a:t>
            </a:r>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400" b="1" dirty="0" smtClean="0">
                <a:solidFill>
                  <a:srgbClr val="FFC000"/>
                </a:solidFill>
              </a:rPr>
              <a:t>               </a:t>
            </a:r>
            <a:r>
              <a:rPr lang="ru-RU" sz="6000" b="1" dirty="0" err="1" smtClean="0">
                <a:solidFill>
                  <a:srgbClr val="FFC000"/>
                </a:solidFill>
              </a:rPr>
              <a:t>Job</a:t>
            </a:r>
            <a:endParaRPr lang="ru-RU" sz="6000" b="1" dirty="0">
              <a:solidFill>
                <a:srgbClr val="FFC000"/>
              </a:solidFill>
            </a:endParaRPr>
          </a:p>
        </p:txBody>
      </p:sp>
      <p:pic>
        <p:nvPicPr>
          <p:cNvPr id="40962" name="Picture 2" descr="официантки| Курсы английского EasySpeak.ru"/>
          <p:cNvPicPr>
            <a:picLocks noChangeAspect="1" noChangeArrowheads="1"/>
          </p:cNvPicPr>
          <p:nvPr/>
        </p:nvPicPr>
        <p:blipFill>
          <a:blip r:embed="rId2" cstate="print"/>
          <a:srcRect/>
          <a:stretch>
            <a:fillRect/>
          </a:stretch>
        </p:blipFill>
        <p:spPr bwMode="auto">
          <a:xfrm>
            <a:off x="6803136" y="2578608"/>
            <a:ext cx="2194560" cy="2962656"/>
          </a:xfrm>
          <a:prstGeom prst="rect">
            <a:avLst/>
          </a:prstGeom>
          <a:noFill/>
        </p:spPr>
      </p:pic>
      <p:sp>
        <p:nvSpPr>
          <p:cNvPr id="4" name="Прямоугольник 3"/>
          <p:cNvSpPr/>
          <p:nvPr/>
        </p:nvSpPr>
        <p:spPr>
          <a:xfrm>
            <a:off x="155448" y="1843499"/>
            <a:ext cx="6858000" cy="4985980"/>
          </a:xfrm>
          <a:prstGeom prst="rect">
            <a:avLst/>
          </a:prstGeom>
        </p:spPr>
        <p:txBody>
          <a:bodyPr wrap="square">
            <a:spAutoFit/>
          </a:bodyPr>
          <a:lstStyle/>
          <a:p>
            <a:r>
              <a:rPr lang="ru-RU" sz="2400" dirty="0" smtClean="0"/>
              <a:t>Транскрипция </a:t>
            </a:r>
            <a:r>
              <a:rPr lang="ru-RU" sz="2400" dirty="0" smtClean="0"/>
              <a:t>и перевод [</a:t>
            </a:r>
            <a:r>
              <a:rPr lang="ru-RU" sz="2400" dirty="0" err="1" smtClean="0"/>
              <a:t>dʒɒb</a:t>
            </a:r>
            <a:r>
              <a:rPr lang="ru-RU" sz="2400" dirty="0" smtClean="0"/>
              <a:t>]— </a:t>
            </a:r>
            <a:r>
              <a:rPr lang="ru-RU" sz="2400" dirty="0" smtClean="0"/>
              <a:t> работа. Значение слова Должность, место, служба, на которую мы ходим каждый день и получаем деньги. Употребление </a:t>
            </a:r>
            <a:r>
              <a:rPr lang="ru-RU" sz="2400" dirty="0" err="1" smtClean="0"/>
              <a:t>Job</a:t>
            </a:r>
            <a:r>
              <a:rPr lang="ru-RU" sz="2400" dirty="0" smtClean="0"/>
              <a:t> мы используем, когда говорим о регулярно оплачиваемой работе, которую вы выполняете для работодателя. Примеры </a:t>
            </a:r>
            <a:r>
              <a:rPr lang="ru-RU" sz="2400" b="1" dirty="0" err="1" smtClean="0">
                <a:solidFill>
                  <a:srgbClr val="C00000"/>
                </a:solidFill>
              </a:rPr>
              <a:t>Do</a:t>
            </a:r>
            <a:r>
              <a:rPr lang="ru-RU" sz="2400" b="1" dirty="0" smtClean="0">
                <a:solidFill>
                  <a:srgbClr val="C00000"/>
                </a:solidFill>
              </a:rPr>
              <a:t> </a:t>
            </a:r>
            <a:r>
              <a:rPr lang="ru-RU" sz="2400" b="1" dirty="0" err="1" smtClean="0">
                <a:solidFill>
                  <a:srgbClr val="C00000"/>
                </a:solidFill>
              </a:rPr>
              <a:t>you</a:t>
            </a:r>
            <a:r>
              <a:rPr lang="ru-RU" sz="2400" b="1" dirty="0" smtClean="0">
                <a:solidFill>
                  <a:srgbClr val="C00000"/>
                </a:solidFill>
              </a:rPr>
              <a:t> </a:t>
            </a:r>
            <a:r>
              <a:rPr lang="ru-RU" sz="2400" b="1" dirty="0" err="1" smtClean="0">
                <a:solidFill>
                  <a:srgbClr val="C00000"/>
                </a:solidFill>
              </a:rPr>
              <a:t>enjoy</a:t>
            </a:r>
            <a:r>
              <a:rPr lang="ru-RU" sz="2400" b="1" dirty="0" smtClean="0">
                <a:solidFill>
                  <a:srgbClr val="C00000"/>
                </a:solidFill>
              </a:rPr>
              <a:t> </a:t>
            </a:r>
            <a:r>
              <a:rPr lang="ru-RU" sz="2400" b="1" dirty="0" err="1" smtClean="0">
                <a:solidFill>
                  <a:srgbClr val="C00000"/>
                </a:solidFill>
              </a:rPr>
              <a:t>your</a:t>
            </a:r>
            <a:r>
              <a:rPr lang="ru-RU" sz="2400" b="1" dirty="0" smtClean="0">
                <a:solidFill>
                  <a:srgbClr val="C00000"/>
                </a:solidFill>
              </a:rPr>
              <a:t> </a:t>
            </a:r>
            <a:r>
              <a:rPr lang="ru-RU" sz="2400" b="1" dirty="0" err="1" smtClean="0">
                <a:solidFill>
                  <a:srgbClr val="C00000"/>
                </a:solidFill>
              </a:rPr>
              <a:t>job</a:t>
            </a:r>
            <a:r>
              <a:rPr lang="ru-RU" sz="2400" b="1" dirty="0" smtClean="0">
                <a:solidFill>
                  <a:srgbClr val="C00000"/>
                </a:solidFill>
              </a:rPr>
              <a:t>? </a:t>
            </a:r>
            <a:r>
              <a:rPr lang="ru-RU" sz="2400" dirty="0" smtClean="0"/>
              <a:t>Тебе нравится твоя работа? </a:t>
            </a:r>
            <a:endParaRPr lang="ru-RU" sz="2400" dirty="0" smtClean="0"/>
          </a:p>
          <a:p>
            <a:r>
              <a:rPr lang="ru-RU" sz="2400" b="1" dirty="0" err="1" smtClean="0">
                <a:solidFill>
                  <a:srgbClr val="C00000"/>
                </a:solidFill>
              </a:rPr>
              <a:t>I'm</a:t>
            </a:r>
            <a:r>
              <a:rPr lang="ru-RU" sz="2400" b="1" dirty="0" smtClean="0">
                <a:solidFill>
                  <a:srgbClr val="C00000"/>
                </a:solidFill>
              </a:rPr>
              <a:t> </a:t>
            </a:r>
            <a:r>
              <a:rPr lang="ru-RU" sz="2400" b="1" dirty="0" err="1" smtClean="0">
                <a:solidFill>
                  <a:srgbClr val="C00000"/>
                </a:solidFill>
              </a:rPr>
              <a:t>looking</a:t>
            </a:r>
            <a:r>
              <a:rPr lang="ru-RU" sz="2400" b="1" dirty="0" smtClean="0">
                <a:solidFill>
                  <a:srgbClr val="C00000"/>
                </a:solidFill>
              </a:rPr>
              <a:t> </a:t>
            </a:r>
            <a:r>
              <a:rPr lang="ru-RU" sz="2400" b="1" dirty="0" err="1" smtClean="0">
                <a:solidFill>
                  <a:srgbClr val="C00000"/>
                </a:solidFill>
              </a:rPr>
              <a:t>for</a:t>
            </a:r>
            <a:r>
              <a:rPr lang="ru-RU" sz="2400" b="1" dirty="0" smtClean="0">
                <a:solidFill>
                  <a:srgbClr val="C00000"/>
                </a:solidFill>
              </a:rPr>
              <a:t> </a:t>
            </a:r>
            <a:r>
              <a:rPr lang="ru-RU" sz="2400" b="1" dirty="0" err="1" smtClean="0">
                <a:solidFill>
                  <a:srgbClr val="C00000"/>
                </a:solidFill>
              </a:rPr>
              <a:t>a</a:t>
            </a:r>
            <a:r>
              <a:rPr lang="ru-RU" sz="2400" b="1" dirty="0" smtClean="0">
                <a:solidFill>
                  <a:srgbClr val="C00000"/>
                </a:solidFill>
              </a:rPr>
              <a:t> </a:t>
            </a:r>
            <a:r>
              <a:rPr lang="ru-RU" sz="2400" b="1" dirty="0" err="1" smtClean="0">
                <a:solidFill>
                  <a:srgbClr val="C00000"/>
                </a:solidFill>
              </a:rPr>
              <a:t>new</a:t>
            </a:r>
            <a:r>
              <a:rPr lang="ru-RU" sz="2400" b="1" dirty="0" smtClean="0">
                <a:solidFill>
                  <a:srgbClr val="C00000"/>
                </a:solidFill>
              </a:rPr>
              <a:t> </a:t>
            </a:r>
            <a:r>
              <a:rPr lang="ru-RU" sz="2400" b="1" dirty="0" err="1" smtClean="0">
                <a:solidFill>
                  <a:srgbClr val="C00000"/>
                </a:solidFill>
              </a:rPr>
              <a:t>job</a:t>
            </a:r>
            <a:r>
              <a:rPr lang="ru-RU" sz="2400" b="1" dirty="0" smtClean="0">
                <a:solidFill>
                  <a:srgbClr val="C00000"/>
                </a:solidFill>
              </a:rPr>
              <a:t>. </a:t>
            </a:r>
            <a:r>
              <a:rPr lang="ru-RU" sz="2400" dirty="0" smtClean="0"/>
              <a:t>Я ищу новую работу</a:t>
            </a:r>
            <a:r>
              <a:rPr lang="ru-RU" sz="2400" dirty="0" smtClean="0"/>
              <a:t>.</a:t>
            </a:r>
          </a:p>
          <a:p>
            <a:r>
              <a:rPr lang="ru-RU" sz="2400" dirty="0" smtClean="0"/>
              <a:t> </a:t>
            </a:r>
            <a:r>
              <a:rPr lang="ru-RU" sz="2400" b="1" dirty="0" err="1" smtClean="0">
                <a:solidFill>
                  <a:srgbClr val="C00000"/>
                </a:solidFill>
              </a:rPr>
              <a:t>She</a:t>
            </a:r>
            <a:r>
              <a:rPr lang="ru-RU" sz="2400" b="1" dirty="0" smtClean="0">
                <a:solidFill>
                  <a:srgbClr val="C00000"/>
                </a:solidFill>
              </a:rPr>
              <a:t> </a:t>
            </a:r>
            <a:r>
              <a:rPr lang="ru-RU" sz="2400" b="1" dirty="0" err="1" smtClean="0">
                <a:solidFill>
                  <a:srgbClr val="C00000"/>
                </a:solidFill>
              </a:rPr>
              <a:t>is</a:t>
            </a:r>
            <a:r>
              <a:rPr lang="ru-RU" sz="2400" b="1" dirty="0" smtClean="0">
                <a:solidFill>
                  <a:srgbClr val="C00000"/>
                </a:solidFill>
              </a:rPr>
              <a:t> </a:t>
            </a:r>
            <a:r>
              <a:rPr lang="ru-RU" sz="2400" b="1" dirty="0" err="1" smtClean="0">
                <a:solidFill>
                  <a:srgbClr val="C00000"/>
                </a:solidFill>
              </a:rPr>
              <a:t>an</a:t>
            </a:r>
            <a:r>
              <a:rPr lang="ru-RU" sz="2400" b="1" dirty="0" smtClean="0">
                <a:solidFill>
                  <a:srgbClr val="C00000"/>
                </a:solidFill>
              </a:rPr>
              <a:t> </a:t>
            </a:r>
            <a:r>
              <a:rPr lang="ru-RU" sz="2400" b="1" dirty="0" err="1" smtClean="0">
                <a:solidFill>
                  <a:srgbClr val="C00000"/>
                </a:solidFill>
              </a:rPr>
              <a:t>accountant</a:t>
            </a:r>
            <a:r>
              <a:rPr lang="ru-RU" sz="2400" b="1" dirty="0" smtClean="0">
                <a:solidFill>
                  <a:srgbClr val="C00000"/>
                </a:solidFill>
              </a:rPr>
              <a:t>. </a:t>
            </a:r>
            <a:r>
              <a:rPr lang="ru-RU" sz="2400" b="1" dirty="0" err="1" smtClean="0">
                <a:solidFill>
                  <a:srgbClr val="C00000"/>
                </a:solidFill>
              </a:rPr>
              <a:t>It</a:t>
            </a:r>
            <a:r>
              <a:rPr lang="ru-RU" sz="2400" b="1" dirty="0" smtClean="0">
                <a:solidFill>
                  <a:srgbClr val="C00000"/>
                </a:solidFill>
              </a:rPr>
              <a:t> </a:t>
            </a:r>
            <a:r>
              <a:rPr lang="ru-RU" sz="2400" b="1" dirty="0" err="1" smtClean="0">
                <a:solidFill>
                  <a:srgbClr val="C00000"/>
                </a:solidFill>
              </a:rPr>
              <a:t>is</a:t>
            </a:r>
            <a:r>
              <a:rPr lang="ru-RU" sz="2400" b="1" dirty="0" smtClean="0">
                <a:solidFill>
                  <a:srgbClr val="C00000"/>
                </a:solidFill>
              </a:rPr>
              <a:t> </a:t>
            </a:r>
            <a:r>
              <a:rPr lang="ru-RU" sz="2400" b="1" dirty="0" err="1" smtClean="0">
                <a:solidFill>
                  <a:srgbClr val="C00000"/>
                </a:solidFill>
              </a:rPr>
              <a:t>her</a:t>
            </a:r>
            <a:r>
              <a:rPr lang="ru-RU" sz="2400" b="1" dirty="0" smtClean="0">
                <a:solidFill>
                  <a:srgbClr val="C00000"/>
                </a:solidFill>
              </a:rPr>
              <a:t> </a:t>
            </a:r>
            <a:r>
              <a:rPr lang="ru-RU" sz="2400" b="1" dirty="0" err="1" smtClean="0">
                <a:solidFill>
                  <a:srgbClr val="C00000"/>
                </a:solidFill>
              </a:rPr>
              <a:t>job</a:t>
            </a:r>
            <a:r>
              <a:rPr lang="ru-RU" sz="2400" b="1" dirty="0" smtClean="0">
                <a:solidFill>
                  <a:srgbClr val="C00000"/>
                </a:solidFill>
              </a:rPr>
              <a:t>. </a:t>
            </a:r>
            <a:r>
              <a:rPr lang="ru-RU" sz="2400" dirty="0" smtClean="0"/>
              <a:t>Она бухгалтер. Это ее работа.</a:t>
            </a:r>
            <a:br>
              <a:rPr lang="ru-RU" sz="2400" dirty="0" smtClean="0"/>
            </a:br>
            <a:r>
              <a:rPr lang="ru-RU" dirty="0" smtClean="0"/>
              <a:t/>
            </a:r>
            <a:br>
              <a:rPr lang="ru-RU" dirty="0" smtClean="0"/>
            </a:br>
            <a:r>
              <a:rPr lang="ru-RU" dirty="0" smtClean="0"/>
              <a:t>Источник </a:t>
            </a:r>
            <a:r>
              <a:rPr lang="ru-RU" dirty="0" err="1" smtClean="0"/>
              <a:t>контента</a:t>
            </a:r>
            <a:r>
              <a:rPr lang="ru-RU" dirty="0" smtClean="0"/>
              <a:t>: </a:t>
            </a:r>
            <a:r>
              <a:rPr lang="ru-RU" dirty="0" smtClean="0">
                <a:hlinkClick r:id="rId3"/>
              </a:rPr>
              <a:t>https://easyspeak.ru/blog/v-chem-raznica-mezhdu/work-and-job</a:t>
            </a:r>
            <a:endParaRPr lang="ru-RU" dirty="0"/>
          </a:p>
        </p:txBody>
      </p:sp>
      <p:pic>
        <p:nvPicPr>
          <p:cNvPr id="5" name="Picture 2" descr="https://www.talentsearchpeople.com/inc/images_blog/-images.jpg"/>
          <p:cNvPicPr>
            <a:picLocks noChangeAspect="1" noChangeArrowheads="1"/>
          </p:cNvPicPr>
          <p:nvPr/>
        </p:nvPicPr>
        <p:blipFill>
          <a:blip r:embed="rId4" cstate="print"/>
          <a:srcRect/>
          <a:stretch>
            <a:fillRect/>
          </a:stretch>
        </p:blipFill>
        <p:spPr bwMode="auto">
          <a:xfrm>
            <a:off x="5593080" y="0"/>
            <a:ext cx="3550920" cy="1938528"/>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descr="https://ds02.infourok.ru/uploads/ex/0446/0001ec8d-3b8e9274/hello_html_m6e554c11.gif"/>
          <p:cNvPicPr>
            <a:picLocks noChangeAspect="1" noChangeArrowheads="1"/>
          </p:cNvPicPr>
          <p:nvPr/>
        </p:nvPicPr>
        <p:blipFill>
          <a:blip r:embed="rId2" cstate="print"/>
          <a:srcRect/>
          <a:stretch>
            <a:fillRect/>
          </a:stretch>
        </p:blipFill>
        <p:spPr bwMode="auto">
          <a:xfrm>
            <a:off x="0" y="0"/>
            <a:ext cx="8842248" cy="6583680"/>
          </a:xfrm>
          <a:prstGeom prst="rect">
            <a:avLst/>
          </a:prstGeom>
          <a:noFill/>
        </p:spPr>
      </p:pic>
      <p:sp>
        <p:nvSpPr>
          <p:cNvPr id="4" name="Прямоугольник 3"/>
          <p:cNvSpPr/>
          <p:nvPr/>
        </p:nvSpPr>
        <p:spPr>
          <a:xfrm>
            <a:off x="1351105" y="5374886"/>
            <a:ext cx="1231106" cy="369332"/>
          </a:xfrm>
          <a:prstGeom prst="rect">
            <a:avLst/>
          </a:prstGeom>
        </p:spPr>
        <p:txBody>
          <a:bodyPr wrap="none">
            <a:spAutoFit/>
          </a:bodyPr>
          <a:lstStyle/>
          <a:p>
            <a:r>
              <a:rPr lang="en-US" b="1" dirty="0" smtClean="0">
                <a:solidFill>
                  <a:srgbClr val="7030A0"/>
                </a:solidFill>
              </a:rPr>
              <a:t>prestigious</a:t>
            </a:r>
            <a:endParaRPr lang="ru-RU" b="1" dirty="0">
              <a:solidFill>
                <a:srgbClr val="7030A0"/>
              </a:solidFill>
            </a:endParaRPr>
          </a:p>
        </p:txBody>
      </p:sp>
      <p:sp>
        <p:nvSpPr>
          <p:cNvPr id="5" name="Прямоугольник 4"/>
          <p:cNvSpPr/>
          <p:nvPr/>
        </p:nvSpPr>
        <p:spPr>
          <a:xfrm>
            <a:off x="3562257" y="5438894"/>
            <a:ext cx="1434047" cy="369332"/>
          </a:xfrm>
          <a:prstGeom prst="rect">
            <a:avLst/>
          </a:prstGeom>
        </p:spPr>
        <p:txBody>
          <a:bodyPr wrap="none">
            <a:spAutoFit/>
          </a:bodyPr>
          <a:lstStyle/>
          <a:p>
            <a:r>
              <a:rPr lang="en-US" b="1" dirty="0" smtClean="0">
                <a:solidFill>
                  <a:srgbClr val="7030A0"/>
                </a:solidFill>
              </a:rPr>
              <a:t>the </a:t>
            </a:r>
            <a:r>
              <a:rPr lang="en-US" b="1" dirty="0" smtClean="0">
                <a:solidFill>
                  <a:srgbClr val="7030A0"/>
                </a:solidFill>
              </a:rPr>
              <a:t>best </a:t>
            </a:r>
            <a:r>
              <a:rPr lang="en-US" b="1" dirty="0" smtClean="0">
                <a:solidFill>
                  <a:srgbClr val="7030A0"/>
                </a:solidFill>
              </a:rPr>
              <a:t>paid</a:t>
            </a:r>
            <a:endParaRPr lang="ru-RU" dirty="0"/>
          </a:p>
        </p:txBody>
      </p:sp>
      <p:sp>
        <p:nvSpPr>
          <p:cNvPr id="6" name="Прямоугольник 5"/>
          <p:cNvSpPr/>
          <p:nvPr/>
        </p:nvSpPr>
        <p:spPr>
          <a:xfrm>
            <a:off x="6455664" y="5340096"/>
            <a:ext cx="1517904" cy="369332"/>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en-US" b="1" dirty="0" smtClean="0">
                <a:solidFill>
                  <a:srgbClr val="7030A0"/>
                </a:solidFill>
              </a:rPr>
              <a:t> rewarding </a:t>
            </a:r>
            <a:endParaRPr lang="ru-RU" b="1" dirty="0">
              <a:solidFill>
                <a:srgbClr val="7030A0"/>
              </a:solidFill>
            </a:endParaRPr>
          </a:p>
        </p:txBody>
      </p:sp>
      <p:sp>
        <p:nvSpPr>
          <p:cNvPr id="7" name="Прямоугольник 6"/>
          <p:cNvSpPr/>
          <p:nvPr/>
        </p:nvSpPr>
        <p:spPr>
          <a:xfrm>
            <a:off x="633566" y="2311646"/>
            <a:ext cx="1698154" cy="369332"/>
          </a:xfrm>
          <a:prstGeom prst="rect">
            <a:avLst/>
          </a:prstGeom>
        </p:spPr>
        <p:txBody>
          <a:bodyPr wrap="square">
            <a:spAutoFit/>
          </a:bodyPr>
          <a:lstStyle/>
          <a:p>
            <a:r>
              <a:rPr lang="en-US" dirty="0" smtClean="0"/>
              <a:t>responsibility </a:t>
            </a:r>
            <a:endParaRPr lang="ru-RU" dirty="0"/>
          </a:p>
        </p:txBody>
      </p:sp>
      <p:sp>
        <p:nvSpPr>
          <p:cNvPr id="8" name="Прямоугольник 7"/>
          <p:cNvSpPr/>
          <p:nvPr/>
        </p:nvSpPr>
        <p:spPr>
          <a:xfrm>
            <a:off x="3574560" y="2503670"/>
            <a:ext cx="1263359" cy="369332"/>
          </a:xfrm>
          <a:prstGeom prst="rect">
            <a:avLst/>
          </a:prstGeom>
        </p:spPr>
        <p:txBody>
          <a:bodyPr wrap="none">
            <a:spAutoFit/>
          </a:bodyPr>
          <a:lstStyle/>
          <a:p>
            <a:r>
              <a:rPr lang="en-US" dirty="0" smtClean="0"/>
              <a:t>intelligence</a:t>
            </a:r>
            <a:endParaRPr lang="ru-RU" dirty="0"/>
          </a:p>
        </p:txBody>
      </p:sp>
      <p:sp>
        <p:nvSpPr>
          <p:cNvPr id="9" name="Прямоугольник 8"/>
          <p:cNvSpPr/>
          <p:nvPr/>
        </p:nvSpPr>
        <p:spPr>
          <a:xfrm>
            <a:off x="6673261" y="2457950"/>
            <a:ext cx="1027845" cy="369332"/>
          </a:xfrm>
          <a:prstGeom prst="rect">
            <a:avLst/>
          </a:prstGeom>
        </p:spPr>
        <p:txBody>
          <a:bodyPr wrap="none">
            <a:spAutoFit/>
          </a:bodyPr>
          <a:lstStyle/>
          <a:p>
            <a:r>
              <a:rPr lang="en-US" dirty="0" smtClean="0"/>
              <a:t>ambition</a:t>
            </a:r>
            <a:endParaRPr lang="ru-RU" dirty="0"/>
          </a:p>
        </p:txBody>
      </p:sp>
      <p:sp>
        <p:nvSpPr>
          <p:cNvPr id="10" name="Прямоугольник 9"/>
          <p:cNvSpPr/>
          <p:nvPr/>
        </p:nvSpPr>
        <p:spPr>
          <a:xfrm rot="20493296">
            <a:off x="1710054" y="1214366"/>
            <a:ext cx="2724657" cy="369332"/>
          </a:xfrm>
          <a:prstGeom prst="rect">
            <a:avLst/>
          </a:prstGeom>
        </p:spPr>
        <p:txBody>
          <a:bodyPr wrap="none">
            <a:spAutoFit/>
          </a:bodyPr>
          <a:lstStyle/>
          <a:p>
            <a:r>
              <a:rPr lang="en-US" b="1" dirty="0" smtClean="0"/>
              <a:t>Traits of character needed </a:t>
            </a:r>
            <a:endParaRPr lang="ru-RU" dirty="0"/>
          </a:p>
        </p:txBody>
      </p:sp>
      <p:sp>
        <p:nvSpPr>
          <p:cNvPr id="11" name="Прямоугольник 10"/>
          <p:cNvSpPr/>
          <p:nvPr/>
        </p:nvSpPr>
        <p:spPr>
          <a:xfrm rot="980890">
            <a:off x="4349186" y="1278375"/>
            <a:ext cx="2585323" cy="369332"/>
          </a:xfrm>
          <a:prstGeom prst="rect">
            <a:avLst/>
          </a:prstGeom>
        </p:spPr>
        <p:txBody>
          <a:bodyPr wrap="none">
            <a:spAutoFit/>
          </a:bodyPr>
          <a:lstStyle/>
          <a:p>
            <a:r>
              <a:rPr lang="en-US" b="1" dirty="0" smtClean="0"/>
              <a:t>to become a professional</a:t>
            </a:r>
            <a:endParaRPr lang="ru-RU" dirty="0"/>
          </a:p>
        </p:txBody>
      </p:sp>
      <p:sp>
        <p:nvSpPr>
          <p:cNvPr id="12" name="Прямоугольник 11"/>
          <p:cNvSpPr/>
          <p:nvPr/>
        </p:nvSpPr>
        <p:spPr>
          <a:xfrm>
            <a:off x="581592" y="3573518"/>
            <a:ext cx="2476127" cy="369332"/>
          </a:xfrm>
          <a:prstGeom prst="rect">
            <a:avLst/>
          </a:prstGeom>
        </p:spPr>
        <p:txBody>
          <a:bodyPr wrap="none">
            <a:spAutoFit/>
          </a:bodyPr>
          <a:lstStyle/>
          <a:p>
            <a:r>
              <a:rPr lang="en-US" b="1" dirty="0" smtClean="0"/>
              <a:t>Necessary things for job</a:t>
            </a:r>
            <a:endParaRPr lang="ru-RU" dirty="0"/>
          </a:p>
        </p:txBody>
      </p:sp>
      <p:sp>
        <p:nvSpPr>
          <p:cNvPr id="13" name="Прямоугольник 12"/>
          <p:cNvSpPr/>
          <p:nvPr/>
        </p:nvSpPr>
        <p:spPr>
          <a:xfrm>
            <a:off x="3361368" y="3518654"/>
            <a:ext cx="2476127" cy="369332"/>
          </a:xfrm>
          <a:prstGeom prst="rect">
            <a:avLst/>
          </a:prstGeom>
        </p:spPr>
        <p:txBody>
          <a:bodyPr wrap="none">
            <a:spAutoFit/>
          </a:bodyPr>
          <a:lstStyle/>
          <a:p>
            <a:r>
              <a:rPr lang="en-US" b="1" dirty="0" smtClean="0"/>
              <a:t>Necessary things for job</a:t>
            </a:r>
            <a:endParaRPr lang="ru-RU" dirty="0"/>
          </a:p>
        </p:txBody>
      </p:sp>
      <p:sp>
        <p:nvSpPr>
          <p:cNvPr id="14" name="Прямоугольник 13"/>
          <p:cNvSpPr/>
          <p:nvPr/>
        </p:nvSpPr>
        <p:spPr>
          <a:xfrm>
            <a:off x="6086280" y="3536942"/>
            <a:ext cx="2476127" cy="369332"/>
          </a:xfrm>
          <a:prstGeom prst="rect">
            <a:avLst/>
          </a:prstGeom>
        </p:spPr>
        <p:txBody>
          <a:bodyPr wrap="none">
            <a:spAutoFit/>
          </a:bodyPr>
          <a:lstStyle/>
          <a:p>
            <a:r>
              <a:rPr lang="en-US" b="1" dirty="0" smtClean="0"/>
              <a:t>Necessary things for job</a:t>
            </a:r>
            <a:endParaRPr lang="ru-RU" dirty="0"/>
          </a:p>
        </p:txBody>
      </p:sp>
      <p:sp>
        <p:nvSpPr>
          <p:cNvPr id="15" name="Прямоугольник 14"/>
          <p:cNvSpPr/>
          <p:nvPr/>
        </p:nvSpPr>
        <p:spPr>
          <a:xfrm>
            <a:off x="191297" y="4087368"/>
            <a:ext cx="1253455" cy="646331"/>
          </a:xfrm>
          <a:prstGeom prst="rect">
            <a:avLst/>
          </a:prstGeom>
          <a:blipFill>
            <a:blip r:embed="rId3" cstate="print"/>
            <a:tile tx="0" ty="0" sx="100000" sy="100000" flip="none" algn="tl"/>
          </a:blipFill>
        </p:spPr>
        <p:txBody>
          <a:bodyPr wrap="square">
            <a:spAutoFit/>
          </a:bodyPr>
          <a:lstStyle/>
          <a:p>
            <a:r>
              <a:rPr lang="en-US" dirty="0" smtClean="0"/>
              <a:t>Good</a:t>
            </a:r>
            <a:endParaRPr lang="ru-RU" dirty="0" smtClean="0"/>
          </a:p>
          <a:p>
            <a:r>
              <a:rPr lang="en-US" dirty="0" smtClean="0"/>
              <a:t> </a:t>
            </a:r>
            <a:r>
              <a:rPr lang="en-US" dirty="0" smtClean="0"/>
              <a:t>education</a:t>
            </a:r>
            <a:endParaRPr lang="ru-RU" dirty="0"/>
          </a:p>
        </p:txBody>
      </p:sp>
      <p:sp>
        <p:nvSpPr>
          <p:cNvPr id="16" name="Прямоугольник 15"/>
          <p:cNvSpPr/>
          <p:nvPr/>
        </p:nvSpPr>
        <p:spPr>
          <a:xfrm>
            <a:off x="2778595" y="4222742"/>
            <a:ext cx="1209370" cy="369332"/>
          </a:xfrm>
          <a:prstGeom prst="rect">
            <a:avLst/>
          </a:prstGeom>
          <a:blipFill>
            <a:blip r:embed="rId3" cstate="print"/>
            <a:tile tx="0" ty="0" sx="100000" sy="100000" flip="none" algn="tl"/>
          </a:blipFill>
        </p:spPr>
        <p:txBody>
          <a:bodyPr wrap="none">
            <a:spAutoFit/>
          </a:bodyPr>
          <a:lstStyle/>
          <a:p>
            <a:r>
              <a:rPr lang="en-US" dirty="0" smtClean="0"/>
              <a:t>knowledge</a:t>
            </a:r>
            <a:endParaRPr lang="ru-RU" dirty="0"/>
          </a:p>
        </p:txBody>
      </p:sp>
      <p:sp>
        <p:nvSpPr>
          <p:cNvPr id="17" name="Прямоугольник 16"/>
          <p:cNvSpPr/>
          <p:nvPr/>
        </p:nvSpPr>
        <p:spPr>
          <a:xfrm>
            <a:off x="4356820" y="4268462"/>
            <a:ext cx="1216743" cy="369332"/>
          </a:xfrm>
          <a:prstGeom prst="rect">
            <a:avLst/>
          </a:prstGeom>
          <a:blipFill>
            <a:blip r:embed="rId3" cstate="print"/>
            <a:tile tx="0" ty="0" sx="100000" sy="100000" flip="none" algn="tl"/>
          </a:blipFill>
        </p:spPr>
        <p:txBody>
          <a:bodyPr wrap="none">
            <a:spAutoFit/>
          </a:bodyPr>
          <a:lstStyle/>
          <a:p>
            <a:r>
              <a:rPr lang="en-US" dirty="0" smtClean="0"/>
              <a:t>experience</a:t>
            </a:r>
            <a:endParaRPr lang="ru-RU" dirty="0"/>
          </a:p>
        </p:txBody>
      </p:sp>
      <p:sp>
        <p:nvSpPr>
          <p:cNvPr id="18" name="Прямоугольник 17"/>
          <p:cNvSpPr/>
          <p:nvPr/>
        </p:nvSpPr>
        <p:spPr>
          <a:xfrm>
            <a:off x="5972818" y="4250174"/>
            <a:ext cx="910827" cy="369332"/>
          </a:xfrm>
          <a:prstGeom prst="rect">
            <a:avLst/>
          </a:prstGeom>
          <a:blipFill>
            <a:blip r:embed="rId3" cstate="print"/>
            <a:tile tx="0" ty="0" sx="100000" sy="100000" flip="none" algn="tl"/>
          </a:blipFill>
        </p:spPr>
        <p:txBody>
          <a:bodyPr wrap="none">
            <a:spAutoFit/>
          </a:bodyPr>
          <a:lstStyle/>
          <a:p>
            <a:r>
              <a:rPr lang="en-US" dirty="0" smtClean="0"/>
              <a:t>abilities</a:t>
            </a:r>
            <a:endParaRPr lang="ru-RU" dirty="0"/>
          </a:p>
        </p:txBody>
      </p:sp>
      <p:sp>
        <p:nvSpPr>
          <p:cNvPr id="19" name="Прямоугольник 18"/>
          <p:cNvSpPr/>
          <p:nvPr/>
        </p:nvSpPr>
        <p:spPr>
          <a:xfrm>
            <a:off x="7373152" y="4268462"/>
            <a:ext cx="1383712" cy="369332"/>
          </a:xfrm>
          <a:prstGeom prst="rect">
            <a:avLst/>
          </a:prstGeom>
        </p:spPr>
        <p:txBody>
          <a:bodyPr wrap="none">
            <a:spAutoFit/>
          </a:bodyPr>
          <a:lstStyle/>
          <a:p>
            <a:r>
              <a:rPr lang="en-US" dirty="0" smtClean="0"/>
              <a:t>lucky chance</a:t>
            </a:r>
            <a:endParaRPr lang="ru-RU" dirty="0"/>
          </a:p>
        </p:txBody>
      </p:sp>
      <p:sp>
        <p:nvSpPr>
          <p:cNvPr id="20" name="Прямоугольник 19"/>
          <p:cNvSpPr/>
          <p:nvPr/>
        </p:nvSpPr>
        <p:spPr>
          <a:xfrm>
            <a:off x="1263460" y="4679942"/>
            <a:ext cx="1315148" cy="646331"/>
          </a:xfrm>
          <a:prstGeom prst="rect">
            <a:avLst/>
          </a:prstGeom>
          <a:solidFill>
            <a:schemeClr val="accent6">
              <a:lumMod val="60000"/>
              <a:lumOff val="40000"/>
            </a:schemeClr>
          </a:solidFill>
        </p:spPr>
        <p:txBody>
          <a:bodyPr wrap="square">
            <a:spAutoFit/>
          </a:bodyPr>
          <a:lstStyle/>
          <a:p>
            <a:r>
              <a:rPr lang="en-US" b="1" dirty="0" smtClean="0"/>
              <a:t>Kinds of jobs</a:t>
            </a:r>
            <a:endParaRPr lang="ru-RU" dirty="0"/>
          </a:p>
        </p:txBody>
      </p:sp>
      <p:sp>
        <p:nvSpPr>
          <p:cNvPr id="21" name="Прямоугольник 20"/>
          <p:cNvSpPr/>
          <p:nvPr/>
        </p:nvSpPr>
        <p:spPr>
          <a:xfrm>
            <a:off x="6457252" y="4762238"/>
            <a:ext cx="1562036" cy="369332"/>
          </a:xfrm>
          <a:prstGeom prst="rect">
            <a:avLst/>
          </a:prstGeom>
          <a:solidFill>
            <a:schemeClr val="accent6">
              <a:lumMod val="60000"/>
              <a:lumOff val="40000"/>
            </a:schemeClr>
          </a:solidFill>
        </p:spPr>
        <p:txBody>
          <a:bodyPr wrap="square">
            <a:spAutoFit/>
          </a:bodyPr>
          <a:lstStyle/>
          <a:p>
            <a:r>
              <a:rPr lang="en-US" b="1" dirty="0" smtClean="0"/>
              <a:t>Kinds of jobs</a:t>
            </a:r>
            <a:endParaRPr lang="ru-RU" dirty="0"/>
          </a:p>
        </p:txBody>
      </p:sp>
      <p:sp>
        <p:nvSpPr>
          <p:cNvPr id="22" name="Прямоугольник 21"/>
          <p:cNvSpPr/>
          <p:nvPr/>
        </p:nvSpPr>
        <p:spPr>
          <a:xfrm>
            <a:off x="3558604" y="4999982"/>
            <a:ext cx="1405000" cy="369332"/>
          </a:xfrm>
          <a:prstGeom prst="rect">
            <a:avLst/>
          </a:prstGeom>
          <a:solidFill>
            <a:schemeClr val="accent6">
              <a:lumMod val="60000"/>
              <a:lumOff val="40000"/>
            </a:schemeClr>
          </a:solidFill>
        </p:spPr>
        <p:txBody>
          <a:bodyPr wrap="none">
            <a:spAutoFit/>
          </a:bodyPr>
          <a:lstStyle/>
          <a:p>
            <a:r>
              <a:rPr lang="en-US" b="1" dirty="0" smtClean="0"/>
              <a:t>Kinds of jobs</a:t>
            </a:r>
            <a:endParaRPr lang="ru-RU" dirty="0"/>
          </a:p>
        </p:txBody>
      </p:sp>
      <p:sp>
        <p:nvSpPr>
          <p:cNvPr id="23" name="Прямоугольник 22"/>
          <p:cNvSpPr/>
          <p:nvPr/>
        </p:nvSpPr>
        <p:spPr>
          <a:xfrm>
            <a:off x="850392" y="5934670"/>
            <a:ext cx="7406640" cy="369332"/>
          </a:xfrm>
          <a:prstGeom prst="rect">
            <a:avLst/>
          </a:prstGeom>
        </p:spPr>
        <p:txBody>
          <a:bodyPr wrap="square">
            <a:spAutoFit/>
          </a:bodyPr>
          <a:lstStyle/>
          <a:p>
            <a:r>
              <a:rPr lang="en-US" b="1" dirty="0" smtClean="0">
                <a:solidFill>
                  <a:schemeClr val="accent6">
                    <a:lumMod val="75000"/>
                  </a:schemeClr>
                </a:solidFill>
              </a:rPr>
              <a:t>, </a:t>
            </a:r>
            <a:endParaRPr lang="ru-RU" dirty="0"/>
          </a:p>
        </p:txBody>
      </p:sp>
      <p:sp>
        <p:nvSpPr>
          <p:cNvPr id="24" name="Прямоугольник 23"/>
          <p:cNvSpPr/>
          <p:nvPr/>
        </p:nvSpPr>
        <p:spPr>
          <a:xfrm>
            <a:off x="3415082" y="427982"/>
            <a:ext cx="1789016" cy="461665"/>
          </a:xfrm>
          <a:prstGeom prst="rect">
            <a:avLst/>
          </a:prstGeom>
        </p:spPr>
        <p:txBody>
          <a:bodyPr wrap="none">
            <a:spAutoFit/>
          </a:bodyPr>
          <a:lstStyle/>
          <a:p>
            <a:r>
              <a:rPr lang="en-US" sz="2400" b="1" dirty="0" smtClean="0">
                <a:solidFill>
                  <a:schemeClr val="accent1">
                    <a:lumMod val="75000"/>
                  </a:schemeClr>
                </a:solidFill>
              </a:rPr>
              <a:t>IT specialists</a:t>
            </a:r>
            <a:endParaRPr lang="ru-RU" sz="2400" dirty="0" smtClean="0"/>
          </a:p>
        </p:txBody>
      </p:sp>
      <p:sp>
        <p:nvSpPr>
          <p:cNvPr id="25" name="Прямоугольник 24"/>
          <p:cNvSpPr/>
          <p:nvPr/>
        </p:nvSpPr>
        <p:spPr>
          <a:xfrm>
            <a:off x="237512" y="226814"/>
            <a:ext cx="2451056" cy="369332"/>
          </a:xfrm>
          <a:prstGeom prst="rect">
            <a:avLst/>
          </a:prstGeom>
        </p:spPr>
        <p:txBody>
          <a:bodyPr wrap="none">
            <a:spAutoFit/>
          </a:bodyPr>
          <a:lstStyle/>
          <a:p>
            <a:r>
              <a:rPr lang="en-US" b="1" dirty="0" smtClean="0">
                <a:solidFill>
                  <a:schemeClr val="accent6">
                    <a:lumMod val="75000"/>
                  </a:schemeClr>
                </a:solidFill>
              </a:rPr>
              <a:t>computer programmers</a:t>
            </a:r>
            <a:endParaRPr lang="ru-RU" dirty="0"/>
          </a:p>
        </p:txBody>
      </p:sp>
      <p:sp>
        <p:nvSpPr>
          <p:cNvPr id="26" name="Прямоугольник 25"/>
          <p:cNvSpPr/>
          <p:nvPr/>
        </p:nvSpPr>
        <p:spPr>
          <a:xfrm>
            <a:off x="6111172" y="254246"/>
            <a:ext cx="1694823" cy="369332"/>
          </a:xfrm>
          <a:prstGeom prst="rect">
            <a:avLst/>
          </a:prstGeom>
        </p:spPr>
        <p:txBody>
          <a:bodyPr wrap="none">
            <a:spAutoFit/>
          </a:bodyPr>
          <a:lstStyle/>
          <a:p>
            <a:r>
              <a:rPr lang="en-US" b="1" dirty="0" smtClean="0">
                <a:solidFill>
                  <a:schemeClr val="accent6">
                    <a:lumMod val="75000"/>
                  </a:schemeClr>
                </a:solidFill>
              </a:rPr>
              <a:t>web developers</a:t>
            </a:r>
            <a:endParaRPr lang="ru-RU" dirty="0"/>
          </a:p>
        </p:txBody>
      </p:sp>
      <p:sp>
        <p:nvSpPr>
          <p:cNvPr id="27" name="Прямоугольник 26"/>
          <p:cNvSpPr/>
          <p:nvPr/>
        </p:nvSpPr>
        <p:spPr>
          <a:xfrm>
            <a:off x="6052873" y="684014"/>
            <a:ext cx="2357440" cy="646331"/>
          </a:xfrm>
          <a:prstGeom prst="rect">
            <a:avLst/>
          </a:prstGeom>
        </p:spPr>
        <p:txBody>
          <a:bodyPr wrap="none">
            <a:spAutoFit/>
          </a:bodyPr>
          <a:lstStyle/>
          <a:p>
            <a:r>
              <a:rPr lang="en-US" b="1" dirty="0" smtClean="0">
                <a:solidFill>
                  <a:schemeClr val="accent6">
                    <a:lumMod val="75000"/>
                  </a:schemeClr>
                </a:solidFill>
              </a:rPr>
              <a:t>consultants </a:t>
            </a:r>
            <a:r>
              <a:rPr lang="en-US" b="1" dirty="0" smtClean="0">
                <a:solidFill>
                  <a:schemeClr val="accent6">
                    <a:lumMod val="75000"/>
                  </a:schemeClr>
                </a:solidFill>
              </a:rPr>
              <a:t>and</a:t>
            </a:r>
            <a:endParaRPr lang="ru-RU" b="1" dirty="0" smtClean="0">
              <a:solidFill>
                <a:schemeClr val="accent6">
                  <a:lumMod val="75000"/>
                </a:schemeClr>
              </a:solidFill>
            </a:endParaRPr>
          </a:p>
          <a:p>
            <a:r>
              <a:rPr lang="en-US" b="1" dirty="0" smtClean="0">
                <a:solidFill>
                  <a:schemeClr val="accent6">
                    <a:lumMod val="75000"/>
                  </a:schemeClr>
                </a:solidFill>
              </a:rPr>
              <a:t> </a:t>
            </a:r>
            <a:r>
              <a:rPr lang="en-US" b="1" dirty="0" smtClean="0">
                <a:solidFill>
                  <a:schemeClr val="accent6">
                    <a:lumMod val="75000"/>
                  </a:schemeClr>
                </a:solidFill>
              </a:rPr>
              <a:t>information managers</a:t>
            </a:r>
            <a:endParaRPr lang="ru-RU" dirty="0"/>
          </a:p>
        </p:txBody>
      </p:sp>
      <p:sp>
        <p:nvSpPr>
          <p:cNvPr id="28" name="Прямоугольник 27"/>
          <p:cNvSpPr/>
          <p:nvPr/>
        </p:nvSpPr>
        <p:spPr>
          <a:xfrm>
            <a:off x="533071" y="629150"/>
            <a:ext cx="1768497" cy="369332"/>
          </a:xfrm>
          <a:prstGeom prst="rect">
            <a:avLst/>
          </a:prstGeom>
        </p:spPr>
        <p:txBody>
          <a:bodyPr wrap="none">
            <a:spAutoFit/>
          </a:bodyPr>
          <a:lstStyle/>
          <a:p>
            <a:r>
              <a:rPr lang="en-US" b="1" dirty="0" smtClean="0">
                <a:solidFill>
                  <a:schemeClr val="accent6">
                    <a:lumMod val="75000"/>
                  </a:schemeClr>
                </a:solidFill>
              </a:rPr>
              <a:t>systems analysts</a:t>
            </a:r>
            <a:endParaRPr lang="ru-RU" dirty="0"/>
          </a:p>
        </p:txBody>
      </p:sp>
      <p:sp>
        <p:nvSpPr>
          <p:cNvPr id="29" name="Прямоугольник 28"/>
          <p:cNvSpPr/>
          <p:nvPr/>
        </p:nvSpPr>
        <p:spPr>
          <a:xfrm>
            <a:off x="0" y="1068062"/>
            <a:ext cx="2657202" cy="369332"/>
          </a:xfrm>
          <a:prstGeom prst="rect">
            <a:avLst/>
          </a:prstGeom>
        </p:spPr>
        <p:txBody>
          <a:bodyPr wrap="none">
            <a:spAutoFit/>
          </a:bodyPr>
          <a:lstStyle/>
          <a:p>
            <a:r>
              <a:rPr lang="en-US" b="1" dirty="0" smtClean="0">
                <a:solidFill>
                  <a:schemeClr val="accent6">
                    <a:lumMod val="75000"/>
                  </a:schemeClr>
                </a:solidFill>
              </a:rPr>
              <a:t>designers and developers </a:t>
            </a:r>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47472" y="1961263"/>
            <a:ext cx="8513064" cy="2862322"/>
          </a:xfrm>
          <a:prstGeom prst="rect">
            <a:avLst/>
          </a:prstGeom>
        </p:spPr>
        <p:txBody>
          <a:bodyPr wrap="square">
            <a:spAutoFit/>
          </a:bodyPr>
          <a:lstStyle/>
          <a:p>
            <a:pPr fontAlgn="t"/>
            <a:r>
              <a:rPr lang="en-US" b="1" dirty="0" smtClean="0"/>
              <a:t>Kinds </a:t>
            </a:r>
            <a:r>
              <a:rPr lang="en-US" b="1" dirty="0" smtClean="0"/>
              <a:t>of jobs:</a:t>
            </a:r>
            <a:r>
              <a:rPr lang="en-US" dirty="0" smtClean="0"/>
              <a:t> Good promotion prospects</a:t>
            </a:r>
            <a:r>
              <a:rPr lang="en-US" dirty="0" smtClean="0"/>
              <a:t>,</a:t>
            </a:r>
            <a:r>
              <a:rPr lang="ru-RU" dirty="0" smtClean="0"/>
              <a:t>(</a:t>
            </a:r>
            <a:r>
              <a:rPr lang="en-US" dirty="0" smtClean="0"/>
              <a:t> </a:t>
            </a:r>
            <a:r>
              <a:rPr lang="ru-RU" dirty="0" smtClean="0"/>
              <a:t>Хорошие перспективы </a:t>
            </a:r>
            <a:r>
              <a:rPr lang="ru-RU" dirty="0" smtClean="0"/>
              <a:t>продвижения)</a:t>
            </a:r>
          </a:p>
          <a:p>
            <a:pPr fontAlgn="t"/>
            <a:r>
              <a:rPr lang="en-US" dirty="0" smtClean="0"/>
              <a:t>prestigious [</a:t>
            </a:r>
            <a:r>
              <a:rPr lang="en-US" dirty="0" err="1" smtClean="0"/>
              <a:t>preˈstɪʤəs</a:t>
            </a:r>
            <a:r>
              <a:rPr lang="en-US" dirty="0" smtClean="0"/>
              <a:t>] and well-paid</a:t>
            </a:r>
            <a:r>
              <a:rPr lang="en-US" dirty="0" smtClean="0"/>
              <a:t>,</a:t>
            </a:r>
            <a:r>
              <a:rPr lang="en-US" b="1" dirty="0" smtClean="0">
                <a:solidFill>
                  <a:srgbClr val="7030A0"/>
                </a:solidFill>
              </a:rPr>
              <a:t> the best/worst </a:t>
            </a:r>
            <a:r>
              <a:rPr lang="en-US" b="1" dirty="0" smtClean="0">
                <a:solidFill>
                  <a:srgbClr val="7030A0"/>
                </a:solidFill>
              </a:rPr>
              <a:t>paid</a:t>
            </a:r>
            <a:r>
              <a:rPr lang="ru-RU" b="1" dirty="0" smtClean="0">
                <a:solidFill>
                  <a:srgbClr val="7030A0"/>
                </a:solidFill>
              </a:rPr>
              <a:t>,</a:t>
            </a:r>
            <a:endParaRPr lang="ru-RU" dirty="0" smtClean="0"/>
          </a:p>
          <a:p>
            <a:pPr fontAlgn="t"/>
            <a:r>
              <a:rPr lang="en-US" dirty="0" smtClean="0"/>
              <a:t> rewarding </a:t>
            </a:r>
            <a:r>
              <a:rPr lang="en-US" dirty="0" smtClean="0"/>
              <a:t> </a:t>
            </a:r>
            <a:r>
              <a:rPr lang="en-US" dirty="0" smtClean="0"/>
              <a:t>[</a:t>
            </a:r>
            <a:r>
              <a:rPr lang="en-US" dirty="0" err="1" smtClean="0"/>
              <a:t>rɪˈwɔːdɪŋ</a:t>
            </a:r>
            <a:r>
              <a:rPr lang="en-US" dirty="0" smtClean="0"/>
              <a:t>] </a:t>
            </a:r>
            <a:r>
              <a:rPr lang="ru-RU" dirty="0" smtClean="0"/>
              <a:t> - </a:t>
            </a:r>
            <a:r>
              <a:rPr lang="ru-RU" dirty="0" smtClean="0"/>
              <a:t>полезный(</a:t>
            </a:r>
            <a:r>
              <a:rPr lang="en-US" dirty="0" smtClean="0"/>
              <a:t>useful</a:t>
            </a:r>
            <a:r>
              <a:rPr lang="en-US" dirty="0" smtClean="0"/>
              <a:t>)</a:t>
            </a:r>
            <a:r>
              <a:rPr lang="ru-RU" dirty="0" smtClean="0"/>
              <a:t>,благодарный(</a:t>
            </a:r>
            <a:r>
              <a:rPr lang="en-US" dirty="0" smtClean="0"/>
              <a:t>grateful) and interesting</a:t>
            </a:r>
            <a:r>
              <a:rPr lang="en-US" dirty="0" smtClean="0"/>
              <a:t>, </a:t>
            </a:r>
            <a:r>
              <a:rPr lang="en-US" dirty="0" smtClean="0"/>
              <a:t>intellectual</a:t>
            </a:r>
            <a:r>
              <a:rPr lang="en-US" dirty="0" smtClean="0"/>
              <a:t>,</a:t>
            </a:r>
            <a:r>
              <a:rPr lang="en-US" b="1" dirty="0" smtClean="0">
                <a:solidFill>
                  <a:srgbClr val="7030A0"/>
                </a:solidFill>
              </a:rPr>
              <a:t> the most </a:t>
            </a:r>
            <a:r>
              <a:rPr lang="en-US" b="1" dirty="0" smtClean="0">
                <a:solidFill>
                  <a:srgbClr val="7030A0"/>
                </a:solidFill>
              </a:rPr>
              <a:t>stressful</a:t>
            </a:r>
            <a:r>
              <a:rPr lang="en-US" b="1" dirty="0" smtClean="0">
                <a:solidFill>
                  <a:srgbClr val="7030A0"/>
                </a:solidFill>
              </a:rPr>
              <a:t>,</a:t>
            </a:r>
            <a:r>
              <a:rPr lang="en-US" dirty="0" smtClean="0"/>
              <a:t> physical,</a:t>
            </a:r>
            <a:r>
              <a:rPr lang="en-US" b="1" dirty="0" smtClean="0">
                <a:solidFill>
                  <a:srgbClr val="7030A0"/>
                </a:solidFill>
              </a:rPr>
              <a:t> </a:t>
            </a:r>
            <a:r>
              <a:rPr lang="en-US" b="1" dirty="0" smtClean="0">
                <a:solidFill>
                  <a:srgbClr val="7030A0"/>
                </a:solidFill>
              </a:rPr>
              <a:t>the </a:t>
            </a:r>
            <a:r>
              <a:rPr lang="en-US" b="1" dirty="0" smtClean="0">
                <a:solidFill>
                  <a:srgbClr val="7030A0"/>
                </a:solidFill>
              </a:rPr>
              <a:t>hardest/easiest</a:t>
            </a:r>
            <a:r>
              <a:rPr lang="ru-RU" b="1" dirty="0" smtClean="0">
                <a:solidFill>
                  <a:srgbClr val="7030A0"/>
                </a:solidFill>
              </a:rPr>
              <a:t> </a:t>
            </a:r>
            <a:r>
              <a:rPr lang="en-US" dirty="0" smtClean="0"/>
              <a:t> </a:t>
            </a:r>
            <a:r>
              <a:rPr lang="en-US" dirty="0" smtClean="0"/>
              <a:t>the most needed, </a:t>
            </a:r>
            <a:r>
              <a:rPr lang="en-US" dirty="0" smtClean="0"/>
              <a:t>popular</a:t>
            </a:r>
            <a:r>
              <a:rPr lang="ru-RU" dirty="0" smtClean="0"/>
              <a:t>.</a:t>
            </a:r>
            <a:r>
              <a:rPr lang="en-US" dirty="0" smtClean="0"/>
              <a:t> </a:t>
            </a:r>
            <a:endParaRPr lang="en-US" dirty="0" smtClean="0"/>
          </a:p>
          <a:p>
            <a:pPr fontAlgn="t"/>
            <a:endParaRPr lang="en-US" b="1" dirty="0" smtClean="0"/>
          </a:p>
          <a:p>
            <a:pPr fontAlgn="t"/>
            <a:r>
              <a:rPr lang="en-US" b="1" dirty="0" smtClean="0"/>
              <a:t>Traits </a:t>
            </a:r>
            <a:r>
              <a:rPr lang="en-US" b="1" dirty="0" smtClean="0"/>
              <a:t>of character needed to become a professional:</a:t>
            </a:r>
            <a:r>
              <a:rPr lang="en-US" dirty="0" smtClean="0"/>
              <a:t> determination [</a:t>
            </a:r>
            <a:r>
              <a:rPr lang="en-US" dirty="0" err="1" smtClean="0"/>
              <a:t>dɪtɜːmɪˈneɪʃn</a:t>
            </a:r>
            <a:r>
              <a:rPr lang="en-US" dirty="0" smtClean="0"/>
              <a:t>] </a:t>
            </a:r>
            <a:r>
              <a:rPr lang="ru-RU" dirty="0" smtClean="0"/>
              <a:t>решительность</a:t>
            </a:r>
            <a:r>
              <a:rPr lang="en-US" dirty="0" smtClean="0"/>
              <a:t>, </a:t>
            </a:r>
            <a:r>
              <a:rPr lang="en-US" dirty="0" smtClean="0"/>
              <a:t>enthusiasm, responsibility, intelligence, ambition</a:t>
            </a:r>
          </a:p>
          <a:p>
            <a:pPr fontAlgn="t"/>
            <a:endParaRPr lang="en-US" b="1" dirty="0" smtClean="0"/>
          </a:p>
          <a:p>
            <a:pPr fontAlgn="t"/>
            <a:r>
              <a:rPr lang="en-US" b="1" dirty="0" smtClean="0"/>
              <a:t>Necessary </a:t>
            </a:r>
            <a:r>
              <a:rPr lang="en-US" b="1" dirty="0" smtClean="0"/>
              <a:t>things for job: </a:t>
            </a:r>
            <a:r>
              <a:rPr lang="en-US" dirty="0" smtClean="0"/>
              <a:t>good education, knowledge, experience</a:t>
            </a:r>
            <a:r>
              <a:rPr lang="en-US" dirty="0" smtClean="0"/>
              <a:t>,</a:t>
            </a:r>
            <a:r>
              <a:rPr lang="ru-RU" dirty="0" smtClean="0"/>
              <a:t> </a:t>
            </a:r>
            <a:r>
              <a:rPr lang="ru-RU" dirty="0" smtClean="0"/>
              <a:t>опыт-  </a:t>
            </a:r>
            <a:r>
              <a:rPr lang="en-US" dirty="0" smtClean="0"/>
              <a:t>abilities,</a:t>
            </a:r>
            <a:r>
              <a:rPr lang="ru-RU" dirty="0" smtClean="0"/>
              <a:t> способность</a:t>
            </a:r>
            <a:r>
              <a:rPr lang="en-US" dirty="0" smtClean="0"/>
              <a:t> </a:t>
            </a:r>
            <a:r>
              <a:rPr lang="en-US" dirty="0" smtClean="0"/>
              <a:t>lucky chance, opportunities.</a:t>
            </a:r>
            <a:endParaRPr lang="en-US" dirty="0"/>
          </a:p>
        </p:txBody>
      </p:sp>
      <p:sp>
        <p:nvSpPr>
          <p:cNvPr id="4" name="Прямоугольник 3"/>
          <p:cNvSpPr/>
          <p:nvPr/>
        </p:nvSpPr>
        <p:spPr>
          <a:xfrm>
            <a:off x="262742" y="248834"/>
            <a:ext cx="8720721" cy="830997"/>
          </a:xfrm>
          <a:prstGeom prst="rect">
            <a:avLst/>
          </a:prstGeom>
        </p:spPr>
        <p:txBody>
          <a:bodyPr wrap="none">
            <a:spAutoFit/>
          </a:bodyPr>
          <a:lstStyle/>
          <a:p>
            <a:pPr fontAlgn="t"/>
            <a:r>
              <a:rPr lang="en-US" sz="2400" b="1" dirty="0" smtClean="0"/>
              <a:t>Now look at the following </a:t>
            </a:r>
            <a:r>
              <a:rPr lang="en-US" sz="2400" b="1" dirty="0" smtClean="0"/>
              <a:t>phrases and make a dialogue about your</a:t>
            </a:r>
          </a:p>
          <a:p>
            <a:pPr fontAlgn="t"/>
            <a:r>
              <a:rPr lang="en-US" sz="2400" b="1" dirty="0" smtClean="0"/>
              <a:t>Future </a:t>
            </a:r>
            <a:r>
              <a:rPr lang="en-US" sz="2400" b="1" dirty="0" smtClean="0"/>
              <a:t>career </a:t>
            </a:r>
            <a:r>
              <a:rPr lang="en-US" sz="2400" b="1" dirty="0" smtClean="0"/>
              <a:t>choice  </a:t>
            </a:r>
            <a:endParaRPr lang="en-US" sz="2400" dirty="0" smtClean="0"/>
          </a:p>
        </p:txBody>
      </p:sp>
      <p:pic>
        <p:nvPicPr>
          <p:cNvPr id="6146" name="Picture 2" descr="https://img2.freepng.ru/20180605/apt/kisspng-computer-icons-symbol-clip-art-talking-5b170589669359.7093636115282354014202.jpg"/>
          <p:cNvPicPr>
            <a:picLocks noChangeAspect="1" noChangeArrowheads="1"/>
          </p:cNvPicPr>
          <p:nvPr/>
        </p:nvPicPr>
        <p:blipFill>
          <a:blip r:embed="rId2" cstate="print"/>
          <a:srcRect/>
          <a:stretch>
            <a:fillRect/>
          </a:stretch>
        </p:blipFill>
        <p:spPr bwMode="auto">
          <a:xfrm>
            <a:off x="3438143" y="5010912"/>
            <a:ext cx="2615185" cy="1554479"/>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write a </a:t>
            </a:r>
            <a:r>
              <a:rPr lang="en-US" dirty="0" err="1" smtClean="0"/>
              <a:t>cinquain</a:t>
            </a:r>
            <a:r>
              <a:rPr lang="en-US" dirty="0" smtClean="0"/>
              <a:t> </a:t>
            </a:r>
            <a:endParaRPr lang="ru-RU" dirty="0"/>
          </a:p>
        </p:txBody>
      </p:sp>
      <p:sp>
        <p:nvSpPr>
          <p:cNvPr id="3" name="Прямоугольник 2"/>
          <p:cNvSpPr/>
          <p:nvPr/>
        </p:nvSpPr>
        <p:spPr>
          <a:xfrm>
            <a:off x="985312" y="6038448"/>
            <a:ext cx="7416824" cy="461665"/>
          </a:xfrm>
          <a:prstGeom prst="rect">
            <a:avLst/>
          </a:prstGeom>
          <a:solidFill>
            <a:srgbClr val="FFC000"/>
          </a:solidFill>
        </p:spPr>
        <p:txBody>
          <a:bodyPr wrap="square">
            <a:spAutoFit/>
          </a:bodyPr>
          <a:lstStyle/>
          <a:p>
            <a:endParaRPr lang="ru-RU" sz="2400" dirty="0"/>
          </a:p>
        </p:txBody>
      </p:sp>
      <p:sp>
        <p:nvSpPr>
          <p:cNvPr id="4" name="Прямоугольник 3"/>
          <p:cNvSpPr/>
          <p:nvPr/>
        </p:nvSpPr>
        <p:spPr>
          <a:xfrm>
            <a:off x="1023032" y="1747680"/>
            <a:ext cx="7416824" cy="2031325"/>
          </a:xfrm>
          <a:prstGeom prst="rect">
            <a:avLst/>
          </a:prstGeom>
          <a:solidFill>
            <a:schemeClr val="accent5">
              <a:lumMod val="40000"/>
              <a:lumOff val="60000"/>
            </a:schemeClr>
          </a:solidFill>
        </p:spPr>
        <p:txBody>
          <a:bodyPr wrap="square">
            <a:spAutoFit/>
          </a:bodyPr>
          <a:lstStyle/>
          <a:p>
            <a:r>
              <a:rPr lang="en-US" b="1" dirty="0" smtClean="0"/>
              <a:t>.: </a:t>
            </a:r>
            <a:r>
              <a:rPr lang="en-US" dirty="0" smtClean="0"/>
              <a:t>And the last task for your groups is to write a </a:t>
            </a:r>
            <a:r>
              <a:rPr lang="en-US" dirty="0" err="1" smtClean="0"/>
              <a:t>cinquain</a:t>
            </a:r>
            <a:r>
              <a:rPr lang="en-US" dirty="0" smtClean="0"/>
              <a:t> </a:t>
            </a:r>
            <a:r>
              <a:rPr lang="en-US" dirty="0" smtClean="0"/>
              <a:t>about today’s theme “Job”. If you forget what it is, I’ll remind you. It is a kind of poem, which consists of 5 lines (this word has French origin; </a:t>
            </a:r>
            <a:r>
              <a:rPr lang="en-US" dirty="0" err="1" smtClean="0"/>
              <a:t>cinq</a:t>
            </a:r>
            <a:r>
              <a:rPr lang="en-US" dirty="0" smtClean="0"/>
              <a:t> means five in French). The first line is a general word, the second line consists of two adjectives which describe this word, the third line includes 3 verbs on the topic, the fourth line is the main idea of your “poem” (It must consist of 3-4 words) and the last line is a synonym of the general world (job). </a:t>
            </a:r>
            <a:r>
              <a:rPr lang="en-US" dirty="0" smtClean="0"/>
              <a:t>Read. </a:t>
            </a:r>
            <a:endParaRPr lang="ru-RU" dirty="0"/>
          </a:p>
        </p:txBody>
      </p:sp>
      <p:pic>
        <p:nvPicPr>
          <p:cNvPr id="22530" name="Picture 2" descr="https://puzkarapuz.ru/images/english/lesson45/Tailor.jpg"/>
          <p:cNvPicPr>
            <a:picLocks noChangeAspect="1" noChangeArrowheads="1"/>
          </p:cNvPicPr>
          <p:nvPr/>
        </p:nvPicPr>
        <p:blipFill>
          <a:blip r:embed="rId2" cstate="print"/>
          <a:srcRect/>
          <a:stretch>
            <a:fillRect/>
          </a:stretch>
        </p:blipFill>
        <p:spPr bwMode="auto">
          <a:xfrm>
            <a:off x="3762768" y="4206240"/>
            <a:ext cx="1987421" cy="1512168"/>
          </a:xfrm>
          <a:prstGeom prst="rect">
            <a:avLst/>
          </a:prstGeom>
          <a:noFill/>
        </p:spPr>
      </p:pic>
      <p:pic>
        <p:nvPicPr>
          <p:cNvPr id="22532" name="Picture 4" descr="https://ds04.infourok.ru/uploads/ex/042e/000b00ad-69c088a9/img8.jpg"/>
          <p:cNvPicPr>
            <a:picLocks noChangeAspect="1" noChangeArrowheads="1"/>
          </p:cNvPicPr>
          <p:nvPr/>
        </p:nvPicPr>
        <p:blipFill>
          <a:blip r:embed="rId3" cstate="print"/>
          <a:srcRect/>
          <a:stretch>
            <a:fillRect/>
          </a:stretch>
        </p:blipFill>
        <p:spPr bwMode="auto">
          <a:xfrm>
            <a:off x="1337352" y="4225672"/>
            <a:ext cx="2119090" cy="1589318"/>
          </a:xfrm>
          <a:prstGeom prst="rect">
            <a:avLst/>
          </a:prstGeom>
          <a:noFill/>
        </p:spPr>
      </p:pic>
      <p:pic>
        <p:nvPicPr>
          <p:cNvPr id="22534" name="Picture 6" descr="https://puzkarapuz.ru/images/english/lesson45/Milker.jpg"/>
          <p:cNvPicPr>
            <a:picLocks noChangeAspect="1" noChangeArrowheads="1"/>
          </p:cNvPicPr>
          <p:nvPr/>
        </p:nvPicPr>
        <p:blipFill>
          <a:blip r:embed="rId4" cstate="print"/>
          <a:srcRect/>
          <a:stretch>
            <a:fillRect/>
          </a:stretch>
        </p:blipFill>
        <p:spPr bwMode="auto">
          <a:xfrm>
            <a:off x="6371056" y="4279392"/>
            <a:ext cx="2091070" cy="1382519"/>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59048" y="1502688"/>
            <a:ext cx="7416824" cy="5078313"/>
          </a:xfrm>
          <a:prstGeom prst="rect">
            <a:avLst/>
          </a:prstGeom>
        </p:spPr>
        <p:txBody>
          <a:bodyPr wrap="square">
            <a:spAutoFit/>
          </a:bodyPr>
          <a:lstStyle/>
          <a:p>
            <a:r>
              <a:rPr lang="en-US" b="1" dirty="0" smtClean="0">
                <a:solidFill>
                  <a:schemeClr val="accent1">
                    <a:lumMod val="75000"/>
                  </a:schemeClr>
                </a:solidFill>
              </a:rPr>
              <a:t>As </a:t>
            </a:r>
            <a:r>
              <a:rPr lang="en-US" b="1" dirty="0" smtClean="0">
                <a:solidFill>
                  <a:schemeClr val="accent1">
                    <a:lumMod val="75000"/>
                  </a:schemeClr>
                </a:solidFill>
              </a:rPr>
              <a:t>the World now in the century of </a:t>
            </a:r>
            <a:r>
              <a:rPr lang="en-US" b="1" dirty="0" smtClean="0">
                <a:solidFill>
                  <a:schemeClr val="accent1">
                    <a:lumMod val="75000"/>
                  </a:schemeClr>
                </a:solidFill>
              </a:rPr>
              <a:t>digital ( </a:t>
            </a:r>
            <a:r>
              <a:rPr lang="ru-RU" b="1" dirty="0" smtClean="0">
                <a:solidFill>
                  <a:schemeClr val="accent1">
                    <a:lumMod val="75000"/>
                  </a:schemeClr>
                </a:solidFill>
              </a:rPr>
              <a:t>цифровой,</a:t>
            </a:r>
            <a:r>
              <a:rPr lang="en-US" b="1" dirty="0" smtClean="0">
                <a:solidFill>
                  <a:schemeClr val="accent1">
                    <a:lumMod val="75000"/>
                  </a:schemeClr>
                </a:solidFill>
              </a:rPr>
              <a:t>)</a:t>
            </a:r>
            <a:r>
              <a:rPr lang="en-US" b="1" dirty="0" smtClean="0">
                <a:solidFill>
                  <a:schemeClr val="accent1">
                    <a:lumMod val="75000"/>
                  </a:schemeClr>
                </a:solidFill>
              </a:rPr>
              <a:t> </a:t>
            </a:r>
            <a:r>
              <a:rPr lang="en-US" b="1" dirty="0" smtClean="0">
                <a:solidFill>
                  <a:schemeClr val="accent1">
                    <a:lumMod val="75000"/>
                  </a:schemeClr>
                </a:solidFill>
              </a:rPr>
              <a:t>technologies, and our country develops too, the most popular career choices in next 5 years will be the career of IT specialists.</a:t>
            </a:r>
          </a:p>
          <a:p>
            <a:r>
              <a:rPr lang="en-US" b="1" dirty="0" smtClean="0">
                <a:solidFill>
                  <a:schemeClr val="accent6">
                    <a:lumMod val="75000"/>
                  </a:schemeClr>
                </a:solidFill>
              </a:rPr>
              <a:t>The World develops fast in the way of new technologies and there will be needed more IT specialists, people who work with computers, as systems analysts, designers and developers, computer programmers, web developers, consultants and information managers. Even now, the richest people on the planet are those who works with computers. In my opinion, these are most popular careers.</a:t>
            </a:r>
          </a:p>
          <a:p>
            <a:r>
              <a:rPr lang="en-US" b="1" dirty="0" smtClean="0">
                <a:solidFill>
                  <a:schemeClr val="accent3">
                    <a:lumMod val="75000"/>
                  </a:schemeClr>
                </a:solidFill>
              </a:rPr>
              <a:t>Although, the technologies are growing fast, the most popular careers in all times were the career of bankers. They are the highly paid employees, and there are places to get a promotion, so it was always the good job.</a:t>
            </a:r>
            <a:r>
              <a:rPr lang="en-US" dirty="0" smtClean="0"/>
              <a:t/>
            </a:r>
            <a:br>
              <a:rPr lang="en-US" dirty="0" smtClean="0"/>
            </a:br>
            <a:r>
              <a:rPr lang="en-US" b="1" dirty="0" smtClean="0">
                <a:solidFill>
                  <a:schemeClr val="accent5">
                    <a:lumMod val="75000"/>
                  </a:schemeClr>
                </a:solidFill>
              </a:rPr>
              <a:t>The teachers' and doctors' jobs are not popular in our country at all, so I do not suppose, that it will be popular in future.</a:t>
            </a:r>
          </a:p>
          <a:p>
            <a:r>
              <a:rPr lang="en-US" dirty="0" smtClean="0"/>
              <a:t>May be, the juridical professions will be popular in our country. For example lawyer or police officer. Because there are high amount of criminal cases.</a:t>
            </a:r>
          </a:p>
          <a:p>
            <a:r>
              <a:rPr lang="en-US" dirty="0" smtClean="0"/>
              <a:t>So, in conclusion, I want to say that the most needed, popular career will be the career of IT </a:t>
            </a:r>
            <a:r>
              <a:rPr lang="en-US" dirty="0" smtClean="0"/>
              <a:t>specialist.</a:t>
            </a:r>
            <a:endParaRPr lang="en-US" dirty="0"/>
          </a:p>
        </p:txBody>
      </p:sp>
      <p:sp>
        <p:nvSpPr>
          <p:cNvPr id="3" name="Прямоугольник 2"/>
          <p:cNvSpPr/>
          <p:nvPr/>
        </p:nvSpPr>
        <p:spPr>
          <a:xfrm>
            <a:off x="347472" y="344347"/>
            <a:ext cx="8357616" cy="954107"/>
          </a:xfrm>
          <a:prstGeom prst="rect">
            <a:avLst/>
          </a:prstGeom>
        </p:spPr>
        <p:txBody>
          <a:bodyPr wrap="square">
            <a:spAutoFit/>
          </a:bodyPr>
          <a:lstStyle/>
          <a:p>
            <a:r>
              <a:rPr lang="en-US" sz="2800" b="1" dirty="0" smtClean="0">
                <a:solidFill>
                  <a:schemeClr val="bg1"/>
                </a:solidFill>
              </a:rPr>
              <a:t>Read the text </a:t>
            </a:r>
            <a:r>
              <a:rPr lang="ru-RU" sz="2800" b="1" dirty="0" smtClean="0">
                <a:solidFill>
                  <a:schemeClr val="bg1"/>
                </a:solidFill>
              </a:rPr>
              <a:t>«</a:t>
            </a:r>
            <a:r>
              <a:rPr lang="en-US" sz="2800" b="1" dirty="0" smtClean="0">
                <a:solidFill>
                  <a:schemeClr val="bg1"/>
                </a:solidFill>
              </a:rPr>
              <a:t>Most </a:t>
            </a:r>
            <a:r>
              <a:rPr lang="en-US" sz="2800" b="1" dirty="0" smtClean="0">
                <a:solidFill>
                  <a:schemeClr val="bg1"/>
                </a:solidFill>
              </a:rPr>
              <a:t>Popular Career Choices For Young People In Your </a:t>
            </a:r>
            <a:r>
              <a:rPr lang="en-US" sz="2800" b="1" dirty="0" smtClean="0">
                <a:solidFill>
                  <a:schemeClr val="bg1"/>
                </a:solidFill>
              </a:rPr>
              <a:t>Country</a:t>
            </a:r>
            <a:r>
              <a:rPr lang="ru-RU" sz="2800" b="1" dirty="0" smtClean="0">
                <a:solidFill>
                  <a:schemeClr val="bg1"/>
                </a:solidFill>
              </a:rPr>
              <a:t>» </a:t>
            </a:r>
            <a:r>
              <a:rPr lang="en-US" sz="2800" b="1" dirty="0" smtClean="0">
                <a:solidFill>
                  <a:schemeClr val="bg1"/>
                </a:solidFill>
              </a:rPr>
              <a:t>and make up 10 questions.</a:t>
            </a:r>
            <a:endParaRPr lang="en-US" sz="2800" b="1" dirty="0" smtClean="0">
              <a:solidFill>
                <a:schemeClr val="bg1"/>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685800" y="166920"/>
            <a:ext cx="7818120" cy="830997"/>
          </a:xfrm>
          <a:prstGeom prst="rect">
            <a:avLst/>
          </a:prstGeom>
        </p:spPr>
        <p:txBody>
          <a:bodyPr wrap="square">
            <a:spAutoFit/>
          </a:bodyPr>
          <a:lstStyle/>
          <a:p>
            <a:r>
              <a:rPr lang="en-US" sz="2400" b="1" dirty="0">
                <a:solidFill>
                  <a:srgbClr val="FFC000"/>
                </a:solidFill>
              </a:rPr>
              <a:t>Now look at the </a:t>
            </a:r>
            <a:r>
              <a:rPr lang="en-US" sz="2400" b="1" dirty="0" err="1">
                <a:solidFill>
                  <a:srgbClr val="FFC000"/>
                </a:solidFill>
              </a:rPr>
              <a:t>spidergram</a:t>
            </a:r>
            <a:r>
              <a:rPr lang="en-US" sz="2400" b="1" dirty="0">
                <a:solidFill>
                  <a:srgbClr val="FFC000"/>
                </a:solidFill>
              </a:rPr>
              <a:t>. Complete it and make a short monologue on the </a:t>
            </a:r>
            <a:r>
              <a:rPr lang="en-US" sz="2400" b="1" dirty="0" smtClean="0">
                <a:solidFill>
                  <a:srgbClr val="FFC000"/>
                </a:solidFill>
              </a:rPr>
              <a:t>topic</a:t>
            </a:r>
            <a:r>
              <a:rPr lang="ru-RU" sz="2400" b="1" dirty="0" smtClean="0">
                <a:solidFill>
                  <a:srgbClr val="FFC000"/>
                </a:solidFill>
              </a:rPr>
              <a:t> </a:t>
            </a:r>
            <a:endParaRPr lang="ru-RU" sz="2400" dirty="0">
              <a:solidFill>
                <a:srgbClr val="FFC000"/>
              </a:solidFill>
            </a:endParaRPr>
          </a:p>
        </p:txBody>
      </p:sp>
      <p:pic>
        <p:nvPicPr>
          <p:cNvPr id="4" name="Picture 2" descr="https://pptcloud3.ams3.digitaloceanspaces.com/slides/pics/000/215/532/original/Slide6.jpg?1480177485"/>
          <p:cNvPicPr>
            <a:picLocks noChangeAspect="1" noChangeArrowheads="1"/>
          </p:cNvPicPr>
          <p:nvPr/>
        </p:nvPicPr>
        <p:blipFill>
          <a:blip r:embed="rId2" cstate="print"/>
          <a:srcRect/>
          <a:stretch>
            <a:fillRect/>
          </a:stretch>
        </p:blipFill>
        <p:spPr bwMode="auto">
          <a:xfrm>
            <a:off x="0" y="1586205"/>
            <a:ext cx="9144000" cy="5271796"/>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i="1" dirty="0" smtClean="0"/>
              <a:t>Write a letter to John.</a:t>
            </a:r>
            <a:endParaRPr lang="ru-RU" dirty="0"/>
          </a:p>
        </p:txBody>
      </p:sp>
      <p:sp>
        <p:nvSpPr>
          <p:cNvPr id="3" name="Прямоугольник 2"/>
          <p:cNvSpPr/>
          <p:nvPr/>
        </p:nvSpPr>
        <p:spPr>
          <a:xfrm>
            <a:off x="545256" y="2231168"/>
            <a:ext cx="7416824" cy="2031325"/>
          </a:xfrm>
          <a:prstGeom prst="rect">
            <a:avLst/>
          </a:prstGeom>
        </p:spPr>
        <p:txBody>
          <a:bodyPr wrap="square">
            <a:spAutoFit/>
          </a:bodyPr>
          <a:lstStyle/>
          <a:p>
            <a:r>
              <a:rPr lang="en-US" i="1" dirty="0" smtClean="0"/>
              <a:t>In your letter − answer his questions − ask 3 questions about the school project Write 100–140 words. Remember the rules of letter writing. …I'm now thinking about my future career - it's so difficult to make up your mind about what job to choose! What jobs do you think are most popular among teenagers in your country? What factors do you think a person should consider while choosing a career? What career have you chosen for yourself and why? </a:t>
            </a:r>
            <a:endParaRPr lang="en-US" i="1" dirty="0"/>
          </a:p>
        </p:txBody>
      </p:sp>
      <p:pic>
        <p:nvPicPr>
          <p:cNvPr id="5122" name="Picture 2" descr="ÐÐ»Ñ ÐºÐ°ÑÑÐ¸Ð½ ÐÐ¾Ð·ÐµÑÐ¸Ð½Ñ Ð£Ð¾Ð»Ð» ÑÐ°ÑÐ°ÐºÑÐµÑÐ½Ñ Ð¿Ð¾ÑÑÑÑÐ°ÑÑÐ°Ñ Ð´ÐµÑÐ°Ð»Ð¸Ð·Ð°ÑÐ¸Ñ, Ð½ÐµÐ¾Ð±ÑÑÐ½ÑÐµ ÑÐ²ÐµÑÐ¾Ð²ÑÐµ Ð¸ ÑÐµÐºÑÑÑÑÐ½ÑÐµ ÑÑÑÐµÐºÑÑ, ÐºÐ¾ÑÐ¾ÑÑÐµ ÑÐ¶Ðµ ÑÑÐ°Ð»Ð¸ ÑÐ²Ð¾ÐµÐ¾Ð±ÑÐ°Ð·Ð½ÑÐ¼ Ð±ÑÐµÐ½Ð´Ð¾Ð¼ ÑÑÐ´Ð¾Ð¶Ð½Ð¸ÑÑ."/>
          <p:cNvPicPr>
            <a:picLocks noChangeAspect="1" noChangeArrowheads="1"/>
          </p:cNvPicPr>
          <p:nvPr/>
        </p:nvPicPr>
        <p:blipFill>
          <a:blip r:embed="rId2" cstate="print"/>
          <a:srcRect/>
          <a:stretch>
            <a:fillRect/>
          </a:stretch>
        </p:blipFill>
        <p:spPr bwMode="auto">
          <a:xfrm>
            <a:off x="4169664" y="5102352"/>
            <a:ext cx="1033272" cy="982505"/>
          </a:xfrm>
          <a:prstGeom prst="rect">
            <a:avLst/>
          </a:prstGeom>
          <a:noFill/>
        </p:spPr>
      </p:pic>
      <p:pic>
        <p:nvPicPr>
          <p:cNvPr id="28674" name="Picture 2" descr="https://minzdravtuva.ru/images/rindu_sajak_327.gif"/>
          <p:cNvPicPr>
            <a:picLocks noChangeAspect="1" noChangeArrowheads="1"/>
          </p:cNvPicPr>
          <p:nvPr/>
        </p:nvPicPr>
        <p:blipFill>
          <a:blip r:embed="rId3" cstate="print"/>
          <a:srcRect/>
          <a:stretch>
            <a:fillRect/>
          </a:stretch>
        </p:blipFill>
        <p:spPr bwMode="auto">
          <a:xfrm>
            <a:off x="2754882" y="4575173"/>
            <a:ext cx="3362454" cy="1962787"/>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s://ds02.infourok.ru/uploads/ex/0446/0001ec8d-3b8e9274/hello_html_m6e554c11.gif"/>
          <p:cNvPicPr>
            <a:picLocks noChangeAspect="1" noChangeArrowheads="1"/>
          </p:cNvPicPr>
          <p:nvPr/>
        </p:nvPicPr>
        <p:blipFill>
          <a:blip r:embed="rId2" cstate="print"/>
          <a:srcRect/>
          <a:stretch>
            <a:fillRect/>
          </a:stretch>
        </p:blipFill>
        <p:spPr bwMode="auto">
          <a:xfrm>
            <a:off x="1097407" y="2191194"/>
            <a:ext cx="2980817" cy="2638426"/>
          </a:xfrm>
          <a:prstGeom prst="rect">
            <a:avLst/>
          </a:prstGeom>
          <a:noFill/>
        </p:spPr>
      </p:pic>
      <p:sp>
        <p:nvSpPr>
          <p:cNvPr id="3" name="Прямоугольник 2"/>
          <p:cNvSpPr/>
          <p:nvPr/>
        </p:nvSpPr>
        <p:spPr>
          <a:xfrm>
            <a:off x="932688" y="326059"/>
            <a:ext cx="6373368" cy="830997"/>
          </a:xfrm>
          <a:prstGeom prst="rect">
            <a:avLst/>
          </a:prstGeom>
        </p:spPr>
        <p:txBody>
          <a:bodyPr wrap="square">
            <a:spAutoFit/>
          </a:bodyPr>
          <a:lstStyle/>
          <a:p>
            <a:pPr fontAlgn="t"/>
            <a:r>
              <a:rPr lang="en-US" sz="2400" b="1" dirty="0" smtClean="0">
                <a:solidFill>
                  <a:schemeClr val="bg1"/>
                </a:solidFill>
              </a:rPr>
              <a:t>Homework</a:t>
            </a:r>
          </a:p>
          <a:p>
            <a:pPr fontAlgn="t"/>
            <a:r>
              <a:rPr lang="en-US" sz="2400" b="1" dirty="0" smtClean="0">
                <a:solidFill>
                  <a:schemeClr val="bg1"/>
                </a:solidFill>
              </a:rPr>
              <a:t>Make </a:t>
            </a:r>
            <a:r>
              <a:rPr lang="en-US" sz="2400" b="1" dirty="0" smtClean="0">
                <a:solidFill>
                  <a:schemeClr val="bg1"/>
                </a:solidFill>
              </a:rPr>
              <a:t>a </a:t>
            </a:r>
            <a:r>
              <a:rPr lang="en-US" sz="2400" b="1" dirty="0" smtClean="0">
                <a:solidFill>
                  <a:schemeClr val="bg1"/>
                </a:solidFill>
              </a:rPr>
              <a:t>cluster about your future </a:t>
            </a:r>
            <a:r>
              <a:rPr lang="en-US" sz="2400" b="1" dirty="0" smtClean="0">
                <a:solidFill>
                  <a:schemeClr val="bg1"/>
                </a:solidFill>
              </a:rPr>
              <a:t>career choice  </a:t>
            </a:r>
            <a:endParaRPr lang="en-US" sz="2400" dirty="0" smtClean="0">
              <a:solidFill>
                <a:schemeClr val="bg1"/>
              </a:solidFill>
            </a:endParaRPr>
          </a:p>
        </p:txBody>
      </p:sp>
      <p:pic>
        <p:nvPicPr>
          <p:cNvPr id="7172" name="Picture 4" descr="https://ds04.infourok.ru/uploads/ex/0f70/00198adf-ee93aa90/7/hello_html_38f9e1b7.jpg"/>
          <p:cNvPicPr>
            <a:picLocks noChangeAspect="1" noChangeArrowheads="1"/>
          </p:cNvPicPr>
          <p:nvPr/>
        </p:nvPicPr>
        <p:blipFill>
          <a:blip r:embed="rId3" cstate="print"/>
          <a:srcRect/>
          <a:stretch>
            <a:fillRect/>
          </a:stretch>
        </p:blipFill>
        <p:spPr bwMode="auto">
          <a:xfrm>
            <a:off x="4965319" y="2286000"/>
            <a:ext cx="3230880" cy="242316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https://ienglish.ru/assets/uploads/images/articles/1%20Active%20Vocabulary/jobs%201.JPG"/>
          <p:cNvPicPr>
            <a:picLocks noChangeAspect="1" noChangeArrowheads="1"/>
          </p:cNvPicPr>
          <p:nvPr/>
        </p:nvPicPr>
        <p:blipFill>
          <a:blip r:embed="rId2" cstate="print"/>
          <a:srcRect/>
          <a:stretch>
            <a:fillRect/>
          </a:stretch>
        </p:blipFill>
        <p:spPr bwMode="auto">
          <a:xfrm>
            <a:off x="0" y="1540792"/>
            <a:ext cx="9144000" cy="5203330"/>
          </a:xfrm>
          <a:prstGeom prst="rect">
            <a:avLst/>
          </a:prstGeom>
          <a:noFill/>
        </p:spPr>
      </p:pic>
      <p:sp>
        <p:nvSpPr>
          <p:cNvPr id="3" name="Прямоугольник 2"/>
          <p:cNvSpPr/>
          <p:nvPr/>
        </p:nvSpPr>
        <p:spPr>
          <a:xfrm>
            <a:off x="1259632" y="260648"/>
            <a:ext cx="7632848" cy="923330"/>
          </a:xfrm>
          <a:prstGeom prst="rect">
            <a:avLst/>
          </a:prstGeom>
        </p:spPr>
        <p:txBody>
          <a:bodyPr wrap="square">
            <a:spAutoFit/>
          </a:bodyPr>
          <a:lstStyle/>
          <a:p>
            <a:r>
              <a:rPr lang="en-US" dirty="0" smtClean="0"/>
              <a:t> Look at the screen, please. What do you think about these photos? Can you guess what we are going to speak about</a:t>
            </a:r>
            <a:r>
              <a:rPr lang="en-US" dirty="0" smtClean="0"/>
              <a:t>?</a:t>
            </a:r>
          </a:p>
          <a:p>
            <a:r>
              <a:rPr lang="en-US" dirty="0" smtClean="0"/>
              <a:t> </a:t>
            </a:r>
            <a:r>
              <a:rPr lang="en-US" dirty="0" smtClean="0"/>
              <a:t>Today we’ll speak about jobs. Work is an important part of our life. </a:t>
            </a:r>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07911" y="169611"/>
            <a:ext cx="4572000" cy="1200329"/>
          </a:xfrm>
          <a:prstGeom prst="rect">
            <a:avLst/>
          </a:prstGeom>
        </p:spPr>
        <p:txBody>
          <a:bodyPr>
            <a:spAutoFit/>
          </a:bodyPr>
          <a:lstStyle/>
          <a:p>
            <a:r>
              <a:rPr lang="en-US" dirty="0" smtClean="0"/>
              <a:t>The topic of our today’s conversation is very serious. Was the lesson useful for you? Did you get some new information? If so, I’m glad to hear it. Thank you very much for the lesson.</a:t>
            </a:r>
            <a:endParaRPr lang="ru-RU" dirty="0"/>
          </a:p>
        </p:txBody>
      </p:sp>
      <p:pic>
        <p:nvPicPr>
          <p:cNvPr id="4098" name="Picture 2" descr="https://ds05.infourok.ru/uploads/ex/1278/000b8427-1ad08a82/img10.jpg"/>
          <p:cNvPicPr>
            <a:picLocks noChangeAspect="1" noChangeArrowheads="1"/>
          </p:cNvPicPr>
          <p:nvPr/>
        </p:nvPicPr>
        <p:blipFill>
          <a:blip r:embed="rId2" cstate="print"/>
          <a:srcRect/>
          <a:stretch>
            <a:fillRect/>
          </a:stretch>
        </p:blipFill>
        <p:spPr bwMode="auto">
          <a:xfrm>
            <a:off x="1360681" y="1778995"/>
            <a:ext cx="5997194" cy="4497896"/>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44802" y="182246"/>
            <a:ext cx="2526030" cy="1325563"/>
          </a:xfrm>
        </p:spPr>
        <p:txBody>
          <a:bodyPr/>
          <a:lstStyle/>
          <a:p>
            <a:r>
              <a:rPr lang="en-US" b="1" dirty="0" smtClean="0"/>
              <a:t>R</a:t>
            </a:r>
            <a:r>
              <a:rPr lang="en-US" b="1" dirty="0" smtClean="0"/>
              <a:t>esources</a:t>
            </a:r>
            <a:endParaRPr lang="ru-RU" b="1" dirty="0"/>
          </a:p>
        </p:txBody>
      </p:sp>
      <p:sp>
        <p:nvSpPr>
          <p:cNvPr id="3" name="Прямоугольник 2"/>
          <p:cNvSpPr/>
          <p:nvPr/>
        </p:nvSpPr>
        <p:spPr>
          <a:xfrm>
            <a:off x="292608" y="1917115"/>
            <a:ext cx="4572000" cy="646331"/>
          </a:xfrm>
          <a:prstGeom prst="rect">
            <a:avLst/>
          </a:prstGeom>
        </p:spPr>
        <p:txBody>
          <a:bodyPr>
            <a:spAutoFit/>
          </a:bodyPr>
          <a:lstStyle/>
          <a:p>
            <a:r>
              <a:rPr lang="en-US" dirty="0" smtClean="0"/>
              <a:t>https://yandex.ru/images/search?text=</a:t>
            </a:r>
            <a:r>
              <a:rPr lang="ru-RU" dirty="0" smtClean="0"/>
              <a:t>кластер%20шаблон&amp;</a:t>
            </a:r>
            <a:r>
              <a:rPr lang="en-US" dirty="0" smtClean="0"/>
              <a:t>l</a:t>
            </a:r>
            <a:endParaRPr lang="ru-RU" dirty="0"/>
          </a:p>
        </p:txBody>
      </p:sp>
      <p:sp>
        <p:nvSpPr>
          <p:cNvPr id="4" name="Прямоугольник 3"/>
          <p:cNvSpPr/>
          <p:nvPr/>
        </p:nvSpPr>
        <p:spPr>
          <a:xfrm>
            <a:off x="329184" y="2785795"/>
            <a:ext cx="4572000" cy="646331"/>
          </a:xfrm>
          <a:prstGeom prst="rect">
            <a:avLst/>
          </a:prstGeom>
        </p:spPr>
        <p:txBody>
          <a:bodyPr>
            <a:spAutoFit/>
          </a:bodyPr>
          <a:lstStyle/>
          <a:p>
            <a:r>
              <a:rPr lang="en-US" dirty="0" smtClean="0"/>
              <a:t>https://yandex.ru/images/search?text=</a:t>
            </a:r>
            <a:r>
              <a:rPr lang="ru-RU" dirty="0" smtClean="0"/>
              <a:t>картинки%20рефлексия%20на%20английском</a:t>
            </a:r>
            <a:endParaRPr lang="ru-RU" dirty="0"/>
          </a:p>
        </p:txBody>
      </p:sp>
      <p:sp>
        <p:nvSpPr>
          <p:cNvPr id="5" name="Прямоугольник 4"/>
          <p:cNvSpPr/>
          <p:nvPr/>
        </p:nvSpPr>
        <p:spPr>
          <a:xfrm>
            <a:off x="530352" y="3727627"/>
            <a:ext cx="4572000" cy="646331"/>
          </a:xfrm>
          <a:prstGeom prst="rect">
            <a:avLst/>
          </a:prstGeom>
        </p:spPr>
        <p:txBody>
          <a:bodyPr>
            <a:spAutoFit/>
          </a:bodyPr>
          <a:lstStyle/>
          <a:p>
            <a:r>
              <a:rPr lang="en-US" dirty="0" smtClean="0"/>
              <a:t>https://yandex.ru/images/search?text=</a:t>
            </a:r>
            <a:r>
              <a:rPr lang="ru-RU" dirty="0" smtClean="0"/>
              <a:t>пишем%20сочинение%20картинки&amp;</a:t>
            </a:r>
            <a:r>
              <a:rPr lang="en-US" dirty="0" err="1" smtClean="0"/>
              <a:t>lr</a:t>
            </a:r>
            <a:r>
              <a:rPr lang="en-US" dirty="0" smtClean="0"/>
              <a:t>=11302</a:t>
            </a:r>
            <a:endParaRPr lang="ru-RU" dirty="0"/>
          </a:p>
        </p:txBody>
      </p:sp>
      <p:sp>
        <p:nvSpPr>
          <p:cNvPr id="6" name="Прямоугольник 5"/>
          <p:cNvSpPr/>
          <p:nvPr/>
        </p:nvSpPr>
        <p:spPr>
          <a:xfrm>
            <a:off x="310896" y="4824907"/>
            <a:ext cx="4572000" cy="646331"/>
          </a:xfrm>
          <a:prstGeom prst="rect">
            <a:avLst/>
          </a:prstGeom>
        </p:spPr>
        <p:txBody>
          <a:bodyPr>
            <a:spAutoFit/>
          </a:bodyPr>
          <a:lstStyle/>
          <a:p>
            <a:r>
              <a:rPr lang="en-US" dirty="0" smtClean="0"/>
              <a:t>https://yandex.ru/images/search?text=</a:t>
            </a:r>
            <a:r>
              <a:rPr lang="ru-RU" dirty="0" smtClean="0"/>
              <a:t>синквейн%20на%20тему%20</a:t>
            </a:r>
            <a:r>
              <a:rPr lang="en-US" dirty="0" smtClean="0"/>
              <a:t>job%2</a:t>
            </a:r>
            <a:endParaRPr lang="ru-RU" dirty="0"/>
          </a:p>
        </p:txBody>
      </p:sp>
      <p:pic>
        <p:nvPicPr>
          <p:cNvPr id="1026" name="Picture 2" descr="https://ds05.infourok.ru/uploads/ex/12de/0006f0ad-ff75f16c/hello_html_5548734c.jpg"/>
          <p:cNvPicPr>
            <a:picLocks noChangeAspect="1" noChangeArrowheads="1"/>
          </p:cNvPicPr>
          <p:nvPr/>
        </p:nvPicPr>
        <p:blipFill>
          <a:blip r:embed="rId2" cstate="print"/>
          <a:srcRect/>
          <a:stretch>
            <a:fillRect/>
          </a:stretch>
        </p:blipFill>
        <p:spPr bwMode="auto">
          <a:xfrm>
            <a:off x="5336375" y="1783080"/>
            <a:ext cx="3474377" cy="4919472"/>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13274" y="424197"/>
            <a:ext cx="4897553" cy="795801"/>
          </a:xfrm>
        </p:spPr>
        <p:txBody>
          <a:bodyPr>
            <a:normAutofit/>
          </a:bodyPr>
          <a:lstStyle/>
          <a:p>
            <a:pPr algn="ctr"/>
            <a:r>
              <a:rPr lang="en-US" sz="4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rPr>
              <a:t>Slide title</a:t>
            </a:r>
            <a:endParaRPr lang="ru-RU" sz="48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ndParaRPr>
          </a:p>
        </p:txBody>
      </p:sp>
      <p:grpSp>
        <p:nvGrpSpPr>
          <p:cNvPr id="78" name="Group 2"/>
          <p:cNvGrpSpPr>
            <a:grpSpLocks/>
          </p:cNvGrpSpPr>
          <p:nvPr/>
        </p:nvGrpSpPr>
        <p:grpSpPr bwMode="auto">
          <a:xfrm>
            <a:off x="2133600" y="4755110"/>
            <a:ext cx="5105400" cy="555625"/>
            <a:chOff x="1248" y="1440"/>
            <a:chExt cx="3216" cy="350"/>
          </a:xfrm>
        </p:grpSpPr>
        <p:sp>
          <p:nvSpPr>
            <p:cNvPr id="79" name="Line 3"/>
            <p:cNvSpPr>
              <a:spLocks noChangeShapeType="1"/>
            </p:cNvSpPr>
            <p:nvPr/>
          </p:nvSpPr>
          <p:spPr bwMode="gray">
            <a:xfrm>
              <a:off x="1440" y="1790"/>
              <a:ext cx="3024" cy="0"/>
            </a:xfrm>
            <a:prstGeom prst="line">
              <a:avLst/>
            </a:prstGeom>
            <a:noFill/>
            <a:ln w="25400">
              <a:solidFill>
                <a:srgbClr val="969696"/>
              </a:solidFill>
              <a:prstDash val="sysDot"/>
              <a:round/>
              <a:headEnd/>
              <a:tailEnd type="oval"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ru-RU"/>
            </a:p>
          </p:txBody>
        </p:sp>
        <p:sp>
          <p:nvSpPr>
            <p:cNvPr id="80" name="Rectangle 4"/>
            <p:cNvSpPr>
              <a:spLocks noChangeArrowheads="1"/>
            </p:cNvSpPr>
            <p:nvPr/>
          </p:nvSpPr>
          <p:spPr bwMode="gray">
            <a:xfrm rot="3419336">
              <a:off x="1261" y="1427"/>
              <a:ext cx="302" cy="328"/>
            </a:xfrm>
            <a:prstGeom prst="rect">
              <a:avLst/>
            </a:prstGeom>
            <a:gradFill rotWithShape="1">
              <a:gsLst>
                <a:gs pos="0">
                  <a:srgbClr val="FF7C80"/>
                </a:gs>
                <a:gs pos="100000">
                  <a:srgbClr val="FF7C80">
                    <a:gamma/>
                    <a:shade val="46275"/>
                    <a:invGamma/>
                  </a:srgb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rgbClr val="FF7C80"/>
              </a:extrusionClr>
              <a:contourClr>
                <a:srgbClr val="FF7C80"/>
              </a:contourClr>
            </a:sp3d>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flatTx/>
            </a:bodyPr>
            <a:lstStyle/>
            <a:p>
              <a:endParaRPr lang="ru-RU"/>
            </a:p>
          </p:txBody>
        </p:sp>
        <p:sp>
          <p:nvSpPr>
            <p:cNvPr id="81" name="Text Box 5"/>
            <p:cNvSpPr txBox="1">
              <a:spLocks noChangeArrowheads="1"/>
            </p:cNvSpPr>
            <p:nvPr/>
          </p:nvSpPr>
          <p:spPr bwMode="gray">
            <a:xfrm>
              <a:off x="2256" y="1482"/>
              <a:ext cx="1415" cy="29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l"/>
              <a:r>
                <a:rPr lang="en-US" sz="2400"/>
                <a:t>Click to add Title</a:t>
              </a:r>
            </a:p>
          </p:txBody>
        </p:sp>
        <p:sp>
          <p:nvSpPr>
            <p:cNvPr id="82" name="Text Box 6"/>
            <p:cNvSpPr txBox="1">
              <a:spLocks noChangeArrowheads="1"/>
            </p:cNvSpPr>
            <p:nvPr/>
          </p:nvSpPr>
          <p:spPr bwMode="gray">
            <a:xfrm>
              <a:off x="1296" y="1454"/>
              <a:ext cx="214" cy="29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sz="2400" b="1"/>
                <a:t>4</a:t>
              </a:r>
            </a:p>
          </p:txBody>
        </p:sp>
      </p:grpSp>
      <p:grpSp>
        <p:nvGrpSpPr>
          <p:cNvPr id="83" name="Group 7"/>
          <p:cNvGrpSpPr>
            <a:grpSpLocks/>
          </p:cNvGrpSpPr>
          <p:nvPr/>
        </p:nvGrpSpPr>
        <p:grpSpPr bwMode="auto">
          <a:xfrm>
            <a:off x="2133600" y="2240510"/>
            <a:ext cx="5105400" cy="555625"/>
            <a:chOff x="1248" y="2030"/>
            <a:chExt cx="3216" cy="350"/>
          </a:xfrm>
        </p:grpSpPr>
        <p:sp>
          <p:nvSpPr>
            <p:cNvPr id="84" name="Line 8"/>
            <p:cNvSpPr>
              <a:spLocks noChangeShapeType="1"/>
            </p:cNvSpPr>
            <p:nvPr/>
          </p:nvSpPr>
          <p:spPr bwMode="gray">
            <a:xfrm>
              <a:off x="1440" y="2380"/>
              <a:ext cx="3024" cy="0"/>
            </a:xfrm>
            <a:prstGeom prst="line">
              <a:avLst/>
            </a:prstGeom>
            <a:noFill/>
            <a:ln w="25400">
              <a:solidFill>
                <a:srgbClr val="969696"/>
              </a:solidFill>
              <a:prstDash val="sysDot"/>
              <a:round/>
              <a:headEnd/>
              <a:tailEnd type="oval"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ru-RU"/>
            </a:p>
          </p:txBody>
        </p:sp>
        <p:sp>
          <p:nvSpPr>
            <p:cNvPr id="85" name="Rectangle 9"/>
            <p:cNvSpPr>
              <a:spLocks noChangeArrowheads="1"/>
            </p:cNvSpPr>
            <p:nvPr/>
          </p:nvSpPr>
          <p:spPr bwMode="gray">
            <a:xfrm rot="3419336">
              <a:off x="1261" y="2017"/>
              <a:ext cx="302" cy="328"/>
            </a:xfrm>
            <a:prstGeom prst="rect">
              <a:avLst/>
            </a:prstGeom>
            <a:gradFill rotWithShape="1">
              <a:gsLst>
                <a:gs pos="0">
                  <a:srgbClr val="99CC00"/>
                </a:gs>
                <a:gs pos="100000">
                  <a:srgbClr val="99CC00">
                    <a:gamma/>
                    <a:shade val="46275"/>
                    <a:invGamma/>
                  </a:srgb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rgbClr val="99CC00"/>
              </a:extrusionClr>
              <a:contourClr>
                <a:srgbClr val="99CC00"/>
              </a:contourClr>
            </a:sp3d>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flatTx/>
            </a:bodyPr>
            <a:lstStyle/>
            <a:p>
              <a:endParaRPr lang="ru-RU"/>
            </a:p>
          </p:txBody>
        </p:sp>
        <p:sp>
          <p:nvSpPr>
            <p:cNvPr id="86" name="Text Box 10"/>
            <p:cNvSpPr txBox="1">
              <a:spLocks noChangeArrowheads="1"/>
            </p:cNvSpPr>
            <p:nvPr/>
          </p:nvSpPr>
          <p:spPr bwMode="gray">
            <a:xfrm>
              <a:off x="2256" y="2072"/>
              <a:ext cx="1415" cy="29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l"/>
              <a:r>
                <a:rPr lang="en-US" sz="2400" dirty="0"/>
                <a:t>Click to add Title</a:t>
              </a:r>
            </a:p>
          </p:txBody>
        </p:sp>
        <p:sp>
          <p:nvSpPr>
            <p:cNvPr id="87" name="Text Box 11"/>
            <p:cNvSpPr txBox="1">
              <a:spLocks noChangeArrowheads="1"/>
            </p:cNvSpPr>
            <p:nvPr/>
          </p:nvSpPr>
          <p:spPr bwMode="gray">
            <a:xfrm>
              <a:off x="1296" y="2044"/>
              <a:ext cx="214" cy="29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sz="2400" b="1"/>
                <a:t>1</a:t>
              </a:r>
            </a:p>
          </p:txBody>
        </p:sp>
      </p:grpSp>
      <p:grpSp>
        <p:nvGrpSpPr>
          <p:cNvPr id="88" name="Group 12"/>
          <p:cNvGrpSpPr>
            <a:grpSpLocks/>
          </p:cNvGrpSpPr>
          <p:nvPr/>
        </p:nvGrpSpPr>
        <p:grpSpPr bwMode="auto">
          <a:xfrm>
            <a:off x="2133600" y="3078710"/>
            <a:ext cx="5105400" cy="555625"/>
            <a:chOff x="1248" y="2640"/>
            <a:chExt cx="3216" cy="350"/>
          </a:xfrm>
        </p:grpSpPr>
        <p:sp>
          <p:nvSpPr>
            <p:cNvPr id="89" name="Line 13"/>
            <p:cNvSpPr>
              <a:spLocks noChangeShapeType="1"/>
            </p:cNvSpPr>
            <p:nvPr/>
          </p:nvSpPr>
          <p:spPr bwMode="gray">
            <a:xfrm>
              <a:off x="1440" y="2990"/>
              <a:ext cx="3024" cy="0"/>
            </a:xfrm>
            <a:prstGeom prst="line">
              <a:avLst/>
            </a:prstGeom>
            <a:noFill/>
            <a:ln w="25400">
              <a:solidFill>
                <a:srgbClr val="969696"/>
              </a:solidFill>
              <a:prstDash val="sysDot"/>
              <a:round/>
              <a:headEnd/>
              <a:tailEnd type="oval"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ru-RU"/>
            </a:p>
          </p:txBody>
        </p:sp>
        <p:sp>
          <p:nvSpPr>
            <p:cNvPr id="90" name="Rectangle 14"/>
            <p:cNvSpPr>
              <a:spLocks noChangeArrowheads="1"/>
            </p:cNvSpPr>
            <p:nvPr/>
          </p:nvSpPr>
          <p:spPr bwMode="gray">
            <a:xfrm rot="3419336">
              <a:off x="1261" y="2627"/>
              <a:ext cx="302" cy="328"/>
            </a:xfrm>
            <a:prstGeom prst="rect">
              <a:avLst/>
            </a:prstGeom>
            <a:gradFill rotWithShape="1">
              <a:gsLst>
                <a:gs pos="0">
                  <a:srgbClr val="006699"/>
                </a:gs>
                <a:gs pos="100000">
                  <a:srgbClr val="006699">
                    <a:gamma/>
                    <a:shade val="46275"/>
                    <a:invGamma/>
                  </a:srgb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rgbClr val="006699"/>
              </a:extrusionClr>
              <a:contourClr>
                <a:srgbClr val="006699"/>
              </a:contourClr>
            </a:sp3d>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flatTx/>
            </a:bodyPr>
            <a:lstStyle/>
            <a:p>
              <a:endParaRPr lang="ru-RU"/>
            </a:p>
          </p:txBody>
        </p:sp>
        <p:sp>
          <p:nvSpPr>
            <p:cNvPr id="91" name="Text Box 15"/>
            <p:cNvSpPr txBox="1">
              <a:spLocks noChangeArrowheads="1"/>
            </p:cNvSpPr>
            <p:nvPr/>
          </p:nvSpPr>
          <p:spPr bwMode="gray">
            <a:xfrm>
              <a:off x="2256" y="2682"/>
              <a:ext cx="1415" cy="29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l"/>
              <a:r>
                <a:rPr lang="en-US" sz="2400" dirty="0"/>
                <a:t>Click to add Title</a:t>
              </a:r>
            </a:p>
          </p:txBody>
        </p:sp>
        <p:sp>
          <p:nvSpPr>
            <p:cNvPr id="92" name="Text Box 16"/>
            <p:cNvSpPr txBox="1">
              <a:spLocks noChangeArrowheads="1"/>
            </p:cNvSpPr>
            <p:nvPr/>
          </p:nvSpPr>
          <p:spPr bwMode="gray">
            <a:xfrm>
              <a:off x="1296" y="2654"/>
              <a:ext cx="214" cy="29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sz="2400" b="1"/>
                <a:t>2</a:t>
              </a:r>
            </a:p>
          </p:txBody>
        </p:sp>
      </p:grpSp>
      <p:grpSp>
        <p:nvGrpSpPr>
          <p:cNvPr id="93" name="Group 17"/>
          <p:cNvGrpSpPr>
            <a:grpSpLocks/>
          </p:cNvGrpSpPr>
          <p:nvPr/>
        </p:nvGrpSpPr>
        <p:grpSpPr bwMode="auto">
          <a:xfrm>
            <a:off x="2133600" y="3916910"/>
            <a:ext cx="5105400" cy="555625"/>
            <a:chOff x="1248" y="3230"/>
            <a:chExt cx="3216" cy="350"/>
          </a:xfrm>
        </p:grpSpPr>
        <p:sp>
          <p:nvSpPr>
            <p:cNvPr id="94" name="Line 18"/>
            <p:cNvSpPr>
              <a:spLocks noChangeShapeType="1"/>
            </p:cNvSpPr>
            <p:nvPr/>
          </p:nvSpPr>
          <p:spPr bwMode="gray">
            <a:xfrm>
              <a:off x="1441" y="3579"/>
              <a:ext cx="3023" cy="1"/>
            </a:xfrm>
            <a:prstGeom prst="line">
              <a:avLst/>
            </a:prstGeom>
            <a:noFill/>
            <a:ln w="25400">
              <a:solidFill>
                <a:srgbClr val="969696"/>
              </a:solidFill>
              <a:prstDash val="sysDot"/>
              <a:round/>
              <a:headEnd/>
              <a:tailEnd type="oval"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ru-RU"/>
            </a:p>
          </p:txBody>
        </p:sp>
        <p:sp>
          <p:nvSpPr>
            <p:cNvPr id="95" name="Rectangle 19"/>
            <p:cNvSpPr>
              <a:spLocks noChangeArrowheads="1"/>
            </p:cNvSpPr>
            <p:nvPr/>
          </p:nvSpPr>
          <p:spPr bwMode="gray">
            <a:xfrm rot="3419336">
              <a:off x="1261" y="3217"/>
              <a:ext cx="302" cy="328"/>
            </a:xfrm>
            <a:prstGeom prst="rect">
              <a:avLst/>
            </a:prstGeom>
            <a:gradFill rotWithShape="1">
              <a:gsLst>
                <a:gs pos="0">
                  <a:srgbClr val="FF9933"/>
                </a:gs>
                <a:gs pos="100000">
                  <a:srgbClr val="FF9933">
                    <a:gamma/>
                    <a:shade val="46275"/>
                    <a:invGamma/>
                  </a:srgb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rgbClr val="FF9933"/>
              </a:extrusionClr>
              <a:contourClr>
                <a:srgbClr val="FF9933"/>
              </a:contourClr>
            </a:sp3d>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flatTx/>
            </a:bodyPr>
            <a:lstStyle/>
            <a:p>
              <a:endParaRPr lang="ru-RU"/>
            </a:p>
          </p:txBody>
        </p:sp>
        <p:sp>
          <p:nvSpPr>
            <p:cNvPr id="96" name="Text Box 20"/>
            <p:cNvSpPr txBox="1">
              <a:spLocks noChangeArrowheads="1"/>
            </p:cNvSpPr>
            <p:nvPr/>
          </p:nvSpPr>
          <p:spPr bwMode="gray">
            <a:xfrm>
              <a:off x="2256" y="3272"/>
              <a:ext cx="1415" cy="29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l"/>
              <a:r>
                <a:rPr lang="en-US" sz="2400" dirty="0"/>
                <a:t>Click to add Title</a:t>
              </a:r>
            </a:p>
          </p:txBody>
        </p:sp>
        <p:sp>
          <p:nvSpPr>
            <p:cNvPr id="97" name="Text Box 21"/>
            <p:cNvSpPr txBox="1">
              <a:spLocks noChangeArrowheads="1"/>
            </p:cNvSpPr>
            <p:nvPr/>
          </p:nvSpPr>
          <p:spPr bwMode="gray">
            <a:xfrm>
              <a:off x="1296" y="3244"/>
              <a:ext cx="214" cy="29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sz="2400" b="1"/>
                <a:t>3</a:t>
              </a:r>
            </a:p>
          </p:txBody>
        </p:sp>
      </p:grpSp>
      <p:grpSp>
        <p:nvGrpSpPr>
          <p:cNvPr id="98" name="Group 22"/>
          <p:cNvGrpSpPr>
            <a:grpSpLocks/>
          </p:cNvGrpSpPr>
          <p:nvPr/>
        </p:nvGrpSpPr>
        <p:grpSpPr bwMode="auto">
          <a:xfrm>
            <a:off x="2133600" y="5615535"/>
            <a:ext cx="5105400" cy="555625"/>
            <a:chOff x="1248" y="3230"/>
            <a:chExt cx="3216" cy="350"/>
          </a:xfrm>
        </p:grpSpPr>
        <p:sp>
          <p:nvSpPr>
            <p:cNvPr id="99" name="Line 23"/>
            <p:cNvSpPr>
              <a:spLocks noChangeShapeType="1"/>
            </p:cNvSpPr>
            <p:nvPr/>
          </p:nvSpPr>
          <p:spPr bwMode="gray">
            <a:xfrm>
              <a:off x="1440" y="3580"/>
              <a:ext cx="3024" cy="0"/>
            </a:xfrm>
            <a:prstGeom prst="line">
              <a:avLst/>
            </a:prstGeom>
            <a:noFill/>
            <a:ln w="25400">
              <a:solidFill>
                <a:srgbClr val="969696"/>
              </a:solidFill>
              <a:prstDash val="sysDot"/>
              <a:round/>
              <a:headEnd/>
              <a:tailEnd type="oval"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ru-RU"/>
            </a:p>
          </p:txBody>
        </p:sp>
        <p:sp>
          <p:nvSpPr>
            <p:cNvPr id="100" name="Rectangle 24"/>
            <p:cNvSpPr>
              <a:spLocks noChangeArrowheads="1"/>
            </p:cNvSpPr>
            <p:nvPr/>
          </p:nvSpPr>
          <p:spPr bwMode="gray">
            <a:xfrm rot="3419336">
              <a:off x="1261" y="3217"/>
              <a:ext cx="302" cy="328"/>
            </a:xfrm>
            <a:prstGeom prst="rect">
              <a:avLst/>
            </a:prstGeom>
            <a:gradFill rotWithShape="1">
              <a:gsLst>
                <a:gs pos="0">
                  <a:srgbClr val="990099"/>
                </a:gs>
                <a:gs pos="100000">
                  <a:srgbClr val="990099">
                    <a:gamma/>
                    <a:shade val="46275"/>
                    <a:invGamma/>
                  </a:srgb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rgbClr val="990099"/>
              </a:extrusionClr>
              <a:contourClr>
                <a:srgbClr val="990099"/>
              </a:contourClr>
            </a:sp3d>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flatTx/>
            </a:bodyPr>
            <a:lstStyle/>
            <a:p>
              <a:endParaRPr lang="ru-RU"/>
            </a:p>
          </p:txBody>
        </p:sp>
        <p:sp>
          <p:nvSpPr>
            <p:cNvPr id="101" name="Text Box 25"/>
            <p:cNvSpPr txBox="1">
              <a:spLocks noChangeArrowheads="1"/>
            </p:cNvSpPr>
            <p:nvPr/>
          </p:nvSpPr>
          <p:spPr bwMode="gray">
            <a:xfrm>
              <a:off x="2256" y="3272"/>
              <a:ext cx="1415" cy="29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l"/>
              <a:r>
                <a:rPr lang="en-US" sz="2400"/>
                <a:t>Click to add Title</a:t>
              </a:r>
            </a:p>
          </p:txBody>
        </p:sp>
        <p:sp>
          <p:nvSpPr>
            <p:cNvPr id="102" name="Text Box 26"/>
            <p:cNvSpPr txBox="1">
              <a:spLocks noChangeArrowheads="1"/>
            </p:cNvSpPr>
            <p:nvPr/>
          </p:nvSpPr>
          <p:spPr bwMode="gray">
            <a:xfrm>
              <a:off x="1296" y="3244"/>
              <a:ext cx="214" cy="29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sz="2400" b="1"/>
                <a:t>5</a:t>
              </a:r>
            </a:p>
          </p:txBody>
        </p:sp>
      </p:grpSp>
    </p:spTree>
    <p:extLst>
      <p:ext uri="{BB962C8B-B14F-4D97-AF65-F5344CB8AC3E}">
        <p14:creationId xmlns:p14="http://schemas.microsoft.com/office/powerpoint/2010/main" xmlns="" val="17242523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s://i12.fotocdn.net/s13/236/public_pin_l/396/2360970219.jpg"/>
          <p:cNvPicPr>
            <a:picLocks noChangeAspect="1" noChangeArrowheads="1"/>
          </p:cNvPicPr>
          <p:nvPr/>
        </p:nvPicPr>
        <p:blipFill>
          <a:blip r:embed="rId2" cstate="print"/>
          <a:srcRect/>
          <a:stretch>
            <a:fillRect/>
          </a:stretch>
        </p:blipFill>
        <p:spPr bwMode="auto">
          <a:xfrm>
            <a:off x="869872" y="341800"/>
            <a:ext cx="7848872" cy="6264696"/>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1" dirty="0" smtClean="0">
                <a:solidFill>
                  <a:schemeClr val="accent4">
                    <a:lumMod val="40000"/>
                    <a:lumOff val="60000"/>
                  </a:schemeClr>
                </a:solidFill>
              </a:rPr>
              <a:t>Ex. 1 Work in pairs. Do you know these jobs? Use your dictionary to check the meaning of any new words. </a:t>
            </a:r>
            <a:r>
              <a:rPr lang="ru-RU" dirty="0" smtClean="0"/>
              <a:t/>
            </a:r>
            <a:br>
              <a:rPr lang="ru-RU" dirty="0" smtClean="0"/>
            </a:br>
            <a:endParaRPr lang="ru-RU" dirty="0"/>
          </a:p>
        </p:txBody>
      </p:sp>
      <p:sp>
        <p:nvSpPr>
          <p:cNvPr id="3" name="Прямоугольник 2"/>
          <p:cNvSpPr/>
          <p:nvPr/>
        </p:nvSpPr>
        <p:spPr>
          <a:xfrm>
            <a:off x="210312" y="1802029"/>
            <a:ext cx="3739896" cy="4832092"/>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n-US" sz="2800" b="1" dirty="0" smtClean="0">
                <a:solidFill>
                  <a:schemeClr val="accent2">
                    <a:lumMod val="50000"/>
                  </a:schemeClr>
                </a:solidFill>
              </a:rPr>
              <a:t>1 librarian, therapist, priest, accountant, scientist, nurse</a:t>
            </a:r>
            <a:endParaRPr lang="ru-RU" sz="2800" b="1" dirty="0" smtClean="0">
              <a:solidFill>
                <a:schemeClr val="accent2">
                  <a:lumMod val="50000"/>
                </a:schemeClr>
              </a:solidFill>
            </a:endParaRPr>
          </a:p>
          <a:p>
            <a:r>
              <a:rPr lang="en-US" sz="2800" b="1" dirty="0" smtClean="0"/>
              <a:t> 2 engineer, computer programmer, pilot, police officer, doctor, architect</a:t>
            </a:r>
            <a:endParaRPr lang="ru-RU" sz="2800" b="1" dirty="0" smtClean="0"/>
          </a:p>
          <a:p>
            <a:r>
              <a:rPr lang="en-US" sz="2800" b="1" dirty="0" smtClean="0"/>
              <a:t> </a:t>
            </a:r>
            <a:r>
              <a:rPr lang="en-US" sz="2800" b="1" dirty="0" smtClean="0">
                <a:solidFill>
                  <a:srgbClr val="002060"/>
                </a:solidFill>
              </a:rPr>
              <a:t>3 psychologist, writer, translator, fashion designer, teacher, musician </a:t>
            </a:r>
            <a:endParaRPr lang="ru-RU" sz="2800" b="1" dirty="0" smtClean="0">
              <a:solidFill>
                <a:srgbClr val="002060"/>
              </a:solidFill>
            </a:endParaRPr>
          </a:p>
        </p:txBody>
      </p:sp>
      <p:sp>
        <p:nvSpPr>
          <p:cNvPr id="4" name="Прямоугольник 3"/>
          <p:cNvSpPr/>
          <p:nvPr/>
        </p:nvSpPr>
        <p:spPr>
          <a:xfrm>
            <a:off x="5138928" y="1892130"/>
            <a:ext cx="3319272" cy="4401205"/>
          </a:xfrm>
          <a:prstGeom prst="rect">
            <a:avLst/>
          </a:prstGeom>
          <a:blipFill>
            <a:blip r:embed="rId2" cstate="print"/>
            <a:tile tx="0" ty="0" sx="100000" sy="100000" flip="none" algn="tl"/>
          </a:blipFill>
        </p:spPr>
        <p:txBody>
          <a:bodyPr wrap="square">
            <a:spAutoFit/>
          </a:bodyPr>
          <a:lstStyle/>
          <a:p>
            <a:r>
              <a:rPr lang="en-US" sz="2800" b="1" dirty="0" smtClean="0">
                <a:solidFill>
                  <a:srgbClr val="7030A0"/>
                </a:solidFill>
              </a:rPr>
              <a:t>4 insurance agent,</a:t>
            </a:r>
            <a:endParaRPr lang="ru-RU" sz="2800" b="1" dirty="0" smtClean="0">
              <a:solidFill>
                <a:srgbClr val="7030A0"/>
              </a:solidFill>
            </a:endParaRPr>
          </a:p>
          <a:p>
            <a:r>
              <a:rPr lang="en-US" sz="2800" b="1" dirty="0" smtClean="0">
                <a:solidFill>
                  <a:srgbClr val="7030A0"/>
                </a:solidFill>
              </a:rPr>
              <a:t> lawyer, judge, salesperson, </a:t>
            </a:r>
            <a:r>
              <a:rPr lang="en-US" sz="2800" b="1" dirty="0" smtClean="0">
                <a:solidFill>
                  <a:srgbClr val="7030A0"/>
                </a:solidFill>
              </a:rPr>
              <a:t>businessman</a:t>
            </a:r>
            <a:endParaRPr lang="ru-RU" sz="2800" b="1" dirty="0" smtClean="0">
              <a:solidFill>
                <a:srgbClr val="7030A0"/>
              </a:solidFill>
            </a:endParaRPr>
          </a:p>
          <a:p>
            <a:r>
              <a:rPr lang="en-US" sz="2800" b="1" dirty="0" smtClean="0">
                <a:solidFill>
                  <a:srgbClr val="002060"/>
                </a:solidFill>
              </a:rPr>
              <a:t> </a:t>
            </a:r>
            <a:r>
              <a:rPr lang="en-US" sz="2800" b="1" dirty="0" smtClean="0">
                <a:solidFill>
                  <a:srgbClr val="7030A0"/>
                </a:solidFill>
              </a:rPr>
              <a:t>marketing manager </a:t>
            </a:r>
            <a:endParaRPr lang="ru-RU" sz="2800" b="1" dirty="0" smtClean="0">
              <a:solidFill>
                <a:srgbClr val="7030A0"/>
              </a:solidFill>
            </a:endParaRPr>
          </a:p>
          <a:p>
            <a:r>
              <a:rPr lang="en-US" sz="2800" b="1" dirty="0" smtClean="0">
                <a:solidFill>
                  <a:srgbClr val="002060"/>
                </a:solidFill>
              </a:rPr>
              <a:t>5 company director</a:t>
            </a:r>
            <a:r>
              <a:rPr lang="en-US" sz="2800" b="1" dirty="0" smtClean="0">
                <a:solidFill>
                  <a:srgbClr val="002060"/>
                </a:solidFill>
              </a:rPr>
              <a:t>,</a:t>
            </a:r>
            <a:endParaRPr lang="ru-RU" sz="2800" b="1" dirty="0" smtClean="0">
              <a:solidFill>
                <a:srgbClr val="002060"/>
              </a:solidFill>
            </a:endParaRPr>
          </a:p>
          <a:p>
            <a:r>
              <a:rPr lang="en-US" sz="2800" b="1" dirty="0" smtClean="0">
                <a:solidFill>
                  <a:srgbClr val="002060"/>
                </a:solidFill>
              </a:rPr>
              <a:t> </a:t>
            </a:r>
            <a:r>
              <a:rPr lang="en-US" sz="2800" b="1" dirty="0" smtClean="0">
                <a:solidFill>
                  <a:srgbClr val="002060"/>
                </a:solidFill>
              </a:rPr>
              <a:t>banker, politician</a:t>
            </a:r>
            <a:r>
              <a:rPr lang="en-US" sz="2800" b="1" dirty="0" smtClean="0">
                <a:solidFill>
                  <a:srgbClr val="002060"/>
                </a:solidFill>
              </a:rPr>
              <a:t>,</a:t>
            </a:r>
            <a:endParaRPr lang="ru-RU" sz="2800" b="1" dirty="0" smtClean="0">
              <a:solidFill>
                <a:srgbClr val="002060"/>
              </a:solidFill>
            </a:endParaRPr>
          </a:p>
          <a:p>
            <a:r>
              <a:rPr lang="en-US" sz="2800" b="1" dirty="0" smtClean="0">
                <a:solidFill>
                  <a:srgbClr val="002060"/>
                </a:solidFill>
              </a:rPr>
              <a:t> </a:t>
            </a:r>
            <a:r>
              <a:rPr lang="en-US" sz="2800" b="1" dirty="0" smtClean="0">
                <a:solidFill>
                  <a:srgbClr val="002060"/>
                </a:solidFill>
              </a:rPr>
              <a:t>TV presenter,</a:t>
            </a:r>
            <a:endParaRPr lang="ru-RU" sz="2800" b="1" dirty="0" smtClean="0">
              <a:solidFill>
                <a:srgbClr val="002060"/>
              </a:solidFill>
            </a:endParaRPr>
          </a:p>
          <a:p>
            <a:r>
              <a:rPr lang="en-US" sz="2800" b="1" dirty="0" smtClean="0">
                <a:solidFill>
                  <a:srgbClr val="002060"/>
                </a:solidFill>
              </a:rPr>
              <a:t> reporter, </a:t>
            </a:r>
            <a:endParaRPr lang="ru-RU" sz="2800" b="1" dirty="0" smtClean="0">
              <a:solidFill>
                <a:srgbClr val="002060"/>
              </a:solidFill>
            </a:endParaRPr>
          </a:p>
          <a:p>
            <a:r>
              <a:rPr lang="en-US" sz="2800" b="1" dirty="0" smtClean="0">
                <a:solidFill>
                  <a:srgbClr val="002060"/>
                </a:solidFill>
              </a:rPr>
              <a:t>actor 2</a:t>
            </a:r>
            <a:endParaRPr lang="ru-RU" sz="2800" dirty="0">
              <a:solidFill>
                <a:srgbClr val="00206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1"/>
          <p:cNvSpPr>
            <a:spLocks noChangeArrowheads="1"/>
          </p:cNvSpPr>
          <p:nvPr/>
        </p:nvSpPr>
        <p:spPr bwMode="auto">
          <a:xfrm rot="10800000" flipV="1">
            <a:off x="1154480" y="2056684"/>
            <a:ext cx="6228184" cy="4247317"/>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kumimoji="0" lang="ru-RU" b="0"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1</a:t>
            </a:r>
            <a:r>
              <a:rPr kumimoji="0" lang="ru-RU" b="0"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 </a:t>
            </a:r>
            <a:r>
              <a:rPr kumimoji="0" lang="ru-RU" b="0" i="0" u="none" strike="noStrike" cap="none" normalizeH="0" baseline="0" dirty="0" err="1" smtClean="0">
                <a:ln>
                  <a:noFill/>
                </a:ln>
                <a:solidFill>
                  <a:srgbClr val="C00000"/>
                </a:solidFill>
                <a:effectLst/>
                <a:latin typeface="Arial" pitchFamily="34" charset="0"/>
                <a:ea typeface="Times New Roman" pitchFamily="18" charset="0"/>
                <a:cs typeface="Arial" pitchFamily="34" charset="0"/>
              </a:rPr>
              <a:t>librarian</a:t>
            </a:r>
            <a:r>
              <a:rPr kumimoji="0" lang="ru-RU" b="0"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 </a:t>
            </a:r>
            <a:r>
              <a:rPr kumimoji="0" lang="ru-RU" b="0" i="0" u="none" strike="noStrike" cap="none" normalizeH="0" baseline="0" dirty="0" smtClean="0">
                <a:ln>
                  <a:noFill/>
                </a:ln>
                <a:solidFill>
                  <a:srgbClr val="C00000"/>
                </a:solidFill>
                <a:effectLst/>
                <a:latin typeface="Calibri"/>
                <a:ea typeface="Times New Roman" pitchFamily="18" charset="0"/>
                <a:cs typeface="Arial" pitchFamily="34" charset="0"/>
              </a:rPr>
              <a:t>—</a:t>
            </a:r>
            <a:r>
              <a:rPr kumimoji="0" lang="ru-RU" b="0"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 библиотекарь, </a:t>
            </a:r>
            <a:r>
              <a:rPr kumimoji="0" lang="ru-RU" b="0" i="0" u="none" strike="noStrike" cap="none" normalizeH="0" baseline="0" dirty="0" err="1" smtClean="0">
                <a:ln>
                  <a:noFill/>
                </a:ln>
                <a:solidFill>
                  <a:srgbClr val="C00000"/>
                </a:solidFill>
                <a:effectLst/>
                <a:latin typeface="Arial" pitchFamily="34" charset="0"/>
                <a:ea typeface="Times New Roman" pitchFamily="18" charset="0"/>
                <a:cs typeface="Arial" pitchFamily="34" charset="0"/>
              </a:rPr>
              <a:t>therapist</a:t>
            </a:r>
            <a:r>
              <a:rPr kumimoji="0" lang="ru-RU" b="0"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 </a:t>
            </a:r>
            <a:r>
              <a:rPr kumimoji="0" lang="ru-RU" b="0" i="0" u="none" strike="noStrike" cap="none" normalizeH="0" baseline="0" dirty="0" smtClean="0">
                <a:ln>
                  <a:noFill/>
                </a:ln>
                <a:solidFill>
                  <a:srgbClr val="C00000"/>
                </a:solidFill>
                <a:effectLst/>
                <a:latin typeface="Calibri"/>
                <a:ea typeface="Times New Roman" pitchFamily="18" charset="0"/>
                <a:cs typeface="Arial" pitchFamily="34" charset="0"/>
              </a:rPr>
              <a:t>—</a:t>
            </a:r>
            <a:r>
              <a:rPr kumimoji="0" lang="ru-RU" b="0"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 терапевт, </a:t>
            </a:r>
            <a:r>
              <a:rPr kumimoji="0" lang="ru-RU" b="0" i="0" u="none" strike="noStrike" cap="none" normalizeH="0" baseline="0" dirty="0" err="1" smtClean="0">
                <a:ln>
                  <a:noFill/>
                </a:ln>
                <a:solidFill>
                  <a:srgbClr val="C00000"/>
                </a:solidFill>
                <a:effectLst/>
                <a:latin typeface="Arial" pitchFamily="34" charset="0"/>
                <a:ea typeface="Times New Roman" pitchFamily="18" charset="0"/>
                <a:cs typeface="Arial" pitchFamily="34" charset="0"/>
              </a:rPr>
              <a:t>priest</a:t>
            </a:r>
            <a:r>
              <a:rPr kumimoji="0" lang="ru-RU" b="0"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 </a:t>
            </a:r>
            <a:r>
              <a:rPr kumimoji="0" lang="ru-RU" b="0" i="0" u="none" strike="noStrike" cap="none" normalizeH="0" baseline="0" dirty="0" smtClean="0">
                <a:ln>
                  <a:noFill/>
                </a:ln>
                <a:solidFill>
                  <a:srgbClr val="C00000"/>
                </a:solidFill>
                <a:effectLst/>
                <a:latin typeface="Calibri"/>
                <a:ea typeface="Times New Roman" pitchFamily="18" charset="0"/>
                <a:cs typeface="Arial" pitchFamily="34" charset="0"/>
              </a:rPr>
              <a:t>—</a:t>
            </a:r>
            <a:r>
              <a:rPr kumimoji="0" lang="ru-RU" b="0"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 священник, </a:t>
            </a:r>
            <a:r>
              <a:rPr kumimoji="0" lang="ru-RU" b="0" i="0" u="none" strike="noStrike" cap="none" normalizeH="0" baseline="0" dirty="0" err="1" smtClean="0">
                <a:ln>
                  <a:noFill/>
                </a:ln>
                <a:solidFill>
                  <a:srgbClr val="C00000"/>
                </a:solidFill>
                <a:effectLst/>
                <a:latin typeface="Arial" pitchFamily="34" charset="0"/>
                <a:ea typeface="Times New Roman" pitchFamily="18" charset="0"/>
                <a:cs typeface="Arial" pitchFamily="34" charset="0"/>
              </a:rPr>
              <a:t>accountant</a:t>
            </a:r>
            <a:r>
              <a:rPr kumimoji="0" lang="ru-RU" b="0"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 </a:t>
            </a:r>
            <a:r>
              <a:rPr kumimoji="0" lang="ru-RU" b="0" i="0" u="none" strike="noStrike" cap="none" normalizeH="0" baseline="0" dirty="0" smtClean="0">
                <a:ln>
                  <a:noFill/>
                </a:ln>
                <a:solidFill>
                  <a:srgbClr val="C00000"/>
                </a:solidFill>
                <a:effectLst/>
                <a:latin typeface="Calibri"/>
                <a:ea typeface="Times New Roman" pitchFamily="18" charset="0"/>
                <a:cs typeface="Arial" pitchFamily="34" charset="0"/>
              </a:rPr>
              <a:t>—</a:t>
            </a:r>
            <a:r>
              <a:rPr kumimoji="0" lang="ru-RU" b="0"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 бухгалтер, </a:t>
            </a:r>
            <a:r>
              <a:rPr kumimoji="0" lang="ru-RU" b="0" i="0" u="none" strike="noStrike" cap="none" normalizeH="0" baseline="0" dirty="0" err="1" smtClean="0">
                <a:ln>
                  <a:noFill/>
                </a:ln>
                <a:solidFill>
                  <a:srgbClr val="C00000"/>
                </a:solidFill>
                <a:effectLst/>
                <a:latin typeface="Arial" pitchFamily="34" charset="0"/>
                <a:ea typeface="Times New Roman" pitchFamily="18" charset="0"/>
                <a:cs typeface="Arial" pitchFamily="34" charset="0"/>
              </a:rPr>
              <a:t>scientist</a:t>
            </a:r>
            <a:r>
              <a:rPr kumimoji="0" lang="ru-RU" b="0"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 </a:t>
            </a:r>
            <a:r>
              <a:rPr kumimoji="0" lang="ru-RU" b="0" i="0" u="none" strike="noStrike" cap="none" normalizeH="0" baseline="0" dirty="0" smtClean="0">
                <a:ln>
                  <a:noFill/>
                </a:ln>
                <a:solidFill>
                  <a:srgbClr val="C00000"/>
                </a:solidFill>
                <a:effectLst/>
                <a:latin typeface="Calibri"/>
                <a:ea typeface="Times New Roman" pitchFamily="18" charset="0"/>
                <a:cs typeface="Arial" pitchFamily="34" charset="0"/>
              </a:rPr>
              <a:t>—</a:t>
            </a:r>
            <a:r>
              <a:rPr kumimoji="0" lang="ru-RU" b="0"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 ученый, </a:t>
            </a:r>
            <a:r>
              <a:rPr kumimoji="0" lang="ru-RU" b="0" i="0" u="none" strike="noStrike" cap="none" normalizeH="0" baseline="0" dirty="0" err="1" smtClean="0">
                <a:ln>
                  <a:noFill/>
                </a:ln>
                <a:solidFill>
                  <a:srgbClr val="C00000"/>
                </a:solidFill>
                <a:effectLst/>
                <a:latin typeface="Arial" pitchFamily="34" charset="0"/>
                <a:ea typeface="Times New Roman" pitchFamily="18" charset="0"/>
                <a:cs typeface="Arial" pitchFamily="34" charset="0"/>
              </a:rPr>
              <a:t>nurse</a:t>
            </a:r>
            <a:r>
              <a:rPr kumimoji="0" lang="ru-RU" b="0"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 </a:t>
            </a:r>
            <a:r>
              <a:rPr kumimoji="0" lang="ru-RU" b="0" i="0" u="none" strike="noStrike" cap="none" normalizeH="0" baseline="0" dirty="0" smtClean="0">
                <a:ln>
                  <a:noFill/>
                </a:ln>
                <a:solidFill>
                  <a:srgbClr val="C00000"/>
                </a:solidFill>
                <a:effectLst/>
                <a:latin typeface="Calibri"/>
                <a:ea typeface="Times New Roman" pitchFamily="18" charset="0"/>
                <a:cs typeface="Arial" pitchFamily="34" charset="0"/>
              </a:rPr>
              <a:t>—</a:t>
            </a:r>
            <a:r>
              <a:rPr kumimoji="0" lang="ru-RU" b="0"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 медсестра</a:t>
            </a:r>
            <a:r>
              <a:rPr kumimoji="0" lang="ru-RU" b="0" i="0" u="none" strike="noStrike" cap="none" normalizeH="0" baseline="0" dirty="0" smtClean="0">
                <a:ln>
                  <a:noFill/>
                </a:ln>
                <a:solidFill>
                  <a:srgbClr val="2C2B2B"/>
                </a:solidFill>
                <a:effectLst/>
                <a:latin typeface="Arial" pitchFamily="34" charset="0"/>
                <a:ea typeface="Times New Roman" pitchFamily="18" charset="0"/>
                <a:cs typeface="Arial" pitchFamily="34" charset="0"/>
              </a:rPr>
              <a:t/>
            </a:r>
            <a:br>
              <a:rPr kumimoji="0" lang="ru-RU" b="0" i="0" u="none" strike="noStrike" cap="none" normalizeH="0" baseline="0" dirty="0" smtClean="0">
                <a:ln>
                  <a:noFill/>
                </a:ln>
                <a:solidFill>
                  <a:srgbClr val="2C2B2B"/>
                </a:solidFill>
                <a:effectLst/>
                <a:latin typeface="Arial" pitchFamily="34" charset="0"/>
                <a:ea typeface="Times New Roman" pitchFamily="18" charset="0"/>
                <a:cs typeface="Arial" pitchFamily="34" charset="0"/>
              </a:rPr>
            </a:br>
            <a:r>
              <a:rPr kumimoji="0" lang="ru-RU" b="0" i="0" u="none" strike="noStrike" cap="none" normalizeH="0" baseline="0" dirty="0" smtClean="0">
                <a:ln>
                  <a:noFill/>
                </a:ln>
                <a:solidFill>
                  <a:srgbClr val="2C2B2B"/>
                </a:solidFill>
                <a:effectLst/>
                <a:latin typeface="Arial" pitchFamily="34" charset="0"/>
                <a:ea typeface="Times New Roman" pitchFamily="18" charset="0"/>
                <a:cs typeface="Arial" pitchFamily="34" charset="0"/>
              </a:rPr>
              <a:t>2. </a:t>
            </a:r>
            <a:r>
              <a:rPr kumimoji="0" lang="ru-RU" b="0" i="0" u="none" strike="noStrike" cap="none" normalizeH="0" baseline="0" dirty="0" smtClean="0">
                <a:ln>
                  <a:noFill/>
                </a:ln>
                <a:solidFill>
                  <a:srgbClr val="2C2B2B"/>
                </a:solidFill>
                <a:effectLst/>
                <a:latin typeface="Arial" pitchFamily="34" charset="0"/>
                <a:ea typeface="Times New Roman" pitchFamily="18" charset="0"/>
                <a:cs typeface="Arial" pitchFamily="34" charset="0"/>
              </a:rPr>
              <a:t> </a:t>
            </a:r>
            <a:r>
              <a:rPr kumimoji="0" lang="ru-RU" b="0" i="0" u="none" strike="noStrike" cap="none" normalizeH="0" baseline="0" dirty="0" err="1" smtClean="0">
                <a:ln>
                  <a:noFill/>
                </a:ln>
                <a:solidFill>
                  <a:srgbClr val="2C2B2B"/>
                </a:solidFill>
                <a:effectLst/>
                <a:latin typeface="Arial" pitchFamily="34" charset="0"/>
                <a:ea typeface="Times New Roman" pitchFamily="18" charset="0"/>
                <a:cs typeface="Arial" pitchFamily="34" charset="0"/>
              </a:rPr>
              <a:t>computer</a:t>
            </a:r>
            <a:r>
              <a:rPr kumimoji="0" lang="ru-RU" b="0" i="0" u="none" strike="noStrike" cap="none" normalizeH="0" baseline="0" dirty="0" smtClean="0">
                <a:ln>
                  <a:noFill/>
                </a:ln>
                <a:solidFill>
                  <a:srgbClr val="2C2B2B"/>
                </a:solidFill>
                <a:effectLst/>
                <a:latin typeface="Arial" pitchFamily="34" charset="0"/>
                <a:ea typeface="Times New Roman" pitchFamily="18" charset="0"/>
                <a:cs typeface="Arial" pitchFamily="34" charset="0"/>
              </a:rPr>
              <a:t> </a:t>
            </a:r>
            <a:r>
              <a:rPr kumimoji="0" lang="ru-RU" b="0" i="0" u="none" strike="noStrike" cap="none" normalizeH="0" baseline="0" dirty="0" err="1" smtClean="0">
                <a:ln>
                  <a:noFill/>
                </a:ln>
                <a:solidFill>
                  <a:srgbClr val="2C2B2B"/>
                </a:solidFill>
                <a:effectLst/>
                <a:latin typeface="Arial" pitchFamily="34" charset="0"/>
                <a:ea typeface="Times New Roman" pitchFamily="18" charset="0"/>
                <a:cs typeface="Arial" pitchFamily="34" charset="0"/>
              </a:rPr>
              <a:t>programmer</a:t>
            </a:r>
            <a:r>
              <a:rPr kumimoji="0" lang="ru-RU" b="0" i="0" u="none" strike="noStrike" cap="none" normalizeH="0" baseline="0" dirty="0" smtClean="0">
                <a:ln>
                  <a:noFill/>
                </a:ln>
                <a:solidFill>
                  <a:srgbClr val="2C2B2B"/>
                </a:solidFill>
                <a:effectLst/>
                <a:latin typeface="Arial" pitchFamily="34" charset="0"/>
                <a:ea typeface="Times New Roman" pitchFamily="18" charset="0"/>
                <a:cs typeface="Arial" pitchFamily="34" charset="0"/>
              </a:rPr>
              <a:t> </a:t>
            </a:r>
            <a:r>
              <a:rPr kumimoji="0" lang="ru-RU" b="0" i="0" u="none" strike="noStrike" cap="none" normalizeH="0" baseline="0" dirty="0" smtClean="0">
                <a:ln>
                  <a:noFill/>
                </a:ln>
                <a:solidFill>
                  <a:srgbClr val="2C2B2B"/>
                </a:solidFill>
                <a:effectLst/>
                <a:latin typeface="Calibri"/>
                <a:ea typeface="Times New Roman" pitchFamily="18" charset="0"/>
                <a:cs typeface="Arial" pitchFamily="34" charset="0"/>
              </a:rPr>
              <a:t>—</a:t>
            </a:r>
            <a:r>
              <a:rPr kumimoji="0" lang="ru-RU" b="0" i="0" u="none" strike="noStrike" cap="none" normalizeH="0" baseline="0" dirty="0" smtClean="0">
                <a:ln>
                  <a:noFill/>
                </a:ln>
                <a:solidFill>
                  <a:srgbClr val="2C2B2B"/>
                </a:solidFill>
                <a:effectLst/>
                <a:latin typeface="Arial" pitchFamily="34" charset="0"/>
                <a:ea typeface="Times New Roman" pitchFamily="18" charset="0"/>
                <a:cs typeface="Arial" pitchFamily="34" charset="0"/>
              </a:rPr>
              <a:t> программист, </a:t>
            </a:r>
            <a:r>
              <a:rPr kumimoji="0" lang="ru-RU" b="0" i="0" u="none" strike="noStrike" cap="none" normalizeH="0" baseline="0" dirty="0" smtClean="0">
                <a:ln>
                  <a:noFill/>
                </a:ln>
                <a:solidFill>
                  <a:srgbClr val="2C2B2B"/>
                </a:solidFill>
                <a:effectLst/>
                <a:latin typeface="Arial" pitchFamily="34" charset="0"/>
                <a:ea typeface="Times New Roman" pitchFamily="18" charset="0"/>
                <a:cs typeface="Arial" pitchFamily="34" charset="0"/>
              </a:rPr>
              <a:t> </a:t>
            </a:r>
            <a:r>
              <a:rPr kumimoji="0" lang="ru-RU" b="0" i="0" u="none" strike="noStrike" cap="none" normalizeH="0" baseline="0" dirty="0" err="1" smtClean="0">
                <a:ln>
                  <a:noFill/>
                </a:ln>
                <a:solidFill>
                  <a:srgbClr val="2C2B2B"/>
                </a:solidFill>
                <a:effectLst/>
                <a:latin typeface="Arial" pitchFamily="34" charset="0"/>
                <a:ea typeface="Times New Roman" pitchFamily="18" charset="0"/>
                <a:cs typeface="Arial" pitchFamily="34" charset="0"/>
              </a:rPr>
              <a:t>police</a:t>
            </a:r>
            <a:r>
              <a:rPr kumimoji="0" lang="ru-RU" b="0" i="0" u="none" strike="noStrike" cap="none" normalizeH="0" baseline="0" dirty="0" smtClean="0">
                <a:ln>
                  <a:noFill/>
                </a:ln>
                <a:solidFill>
                  <a:srgbClr val="2C2B2B"/>
                </a:solidFill>
                <a:effectLst/>
                <a:latin typeface="Arial" pitchFamily="34" charset="0"/>
                <a:ea typeface="Times New Roman" pitchFamily="18" charset="0"/>
                <a:cs typeface="Arial" pitchFamily="34" charset="0"/>
              </a:rPr>
              <a:t> </a:t>
            </a:r>
            <a:r>
              <a:rPr kumimoji="0" lang="ru-RU" b="0" i="0" u="none" strike="noStrike" cap="none" normalizeH="0" baseline="0" dirty="0" err="1" smtClean="0">
                <a:ln>
                  <a:noFill/>
                </a:ln>
                <a:solidFill>
                  <a:srgbClr val="2C2B2B"/>
                </a:solidFill>
                <a:effectLst/>
                <a:latin typeface="Arial" pitchFamily="34" charset="0"/>
                <a:ea typeface="Times New Roman" pitchFamily="18" charset="0"/>
                <a:cs typeface="Arial" pitchFamily="34" charset="0"/>
              </a:rPr>
              <a:t>officer</a:t>
            </a:r>
            <a:r>
              <a:rPr kumimoji="0" lang="ru-RU" b="0" i="0" u="none" strike="noStrike" cap="none" normalizeH="0" baseline="0" dirty="0" smtClean="0">
                <a:ln>
                  <a:noFill/>
                </a:ln>
                <a:solidFill>
                  <a:srgbClr val="2C2B2B"/>
                </a:solidFill>
                <a:effectLst/>
                <a:latin typeface="Arial" pitchFamily="34" charset="0"/>
                <a:ea typeface="Times New Roman" pitchFamily="18" charset="0"/>
                <a:cs typeface="Arial" pitchFamily="34" charset="0"/>
              </a:rPr>
              <a:t> </a:t>
            </a:r>
            <a:r>
              <a:rPr kumimoji="0" lang="ru-RU" b="0" i="0" u="none" strike="noStrike" cap="none" normalizeH="0" baseline="0" dirty="0" smtClean="0">
                <a:ln>
                  <a:noFill/>
                </a:ln>
                <a:solidFill>
                  <a:srgbClr val="2C2B2B"/>
                </a:solidFill>
                <a:effectLst/>
                <a:latin typeface="Calibri"/>
                <a:ea typeface="Times New Roman" pitchFamily="18" charset="0"/>
                <a:cs typeface="Arial" pitchFamily="34" charset="0"/>
              </a:rPr>
              <a:t>—</a:t>
            </a:r>
            <a:r>
              <a:rPr kumimoji="0" lang="ru-RU" b="0" i="0" u="none" strike="noStrike" cap="none" normalizeH="0" baseline="0" dirty="0" smtClean="0">
                <a:ln>
                  <a:noFill/>
                </a:ln>
                <a:solidFill>
                  <a:srgbClr val="2C2B2B"/>
                </a:solidFill>
                <a:effectLst/>
                <a:latin typeface="Arial" pitchFamily="34" charset="0"/>
                <a:ea typeface="Times New Roman" pitchFamily="18" charset="0"/>
                <a:cs typeface="Arial" pitchFamily="34" charset="0"/>
              </a:rPr>
              <a:t> полицейский, </a:t>
            </a:r>
            <a:r>
              <a:rPr kumimoji="0" lang="ru-RU" b="0" i="0" u="none" strike="noStrike" cap="none" normalizeH="0" baseline="0" dirty="0" smtClean="0">
                <a:ln>
                  <a:noFill/>
                </a:ln>
                <a:solidFill>
                  <a:srgbClr val="2C2B2B"/>
                </a:solidFill>
                <a:effectLst/>
                <a:latin typeface="Arial" pitchFamily="34" charset="0"/>
                <a:ea typeface="Times New Roman" pitchFamily="18" charset="0"/>
                <a:cs typeface="Arial" pitchFamily="34" charset="0"/>
              </a:rPr>
              <a:t> </a:t>
            </a:r>
            <a:r>
              <a:rPr kumimoji="0" lang="ru-RU" b="0" i="0" u="none" strike="noStrike" cap="none" normalizeH="0" baseline="0" dirty="0" err="1" smtClean="0">
                <a:ln>
                  <a:noFill/>
                </a:ln>
                <a:solidFill>
                  <a:srgbClr val="2C2B2B"/>
                </a:solidFill>
                <a:effectLst/>
                <a:latin typeface="Arial" pitchFamily="34" charset="0"/>
                <a:ea typeface="Times New Roman" pitchFamily="18" charset="0"/>
                <a:cs typeface="Arial" pitchFamily="34" charset="0"/>
              </a:rPr>
              <a:t>architect</a:t>
            </a:r>
            <a:r>
              <a:rPr kumimoji="0" lang="ru-RU" b="0" i="0" u="none" strike="noStrike" cap="none" normalizeH="0" baseline="0" dirty="0" smtClean="0">
                <a:ln>
                  <a:noFill/>
                </a:ln>
                <a:solidFill>
                  <a:srgbClr val="2C2B2B"/>
                </a:solidFill>
                <a:effectLst/>
                <a:latin typeface="Arial" pitchFamily="34" charset="0"/>
                <a:ea typeface="Times New Roman" pitchFamily="18" charset="0"/>
                <a:cs typeface="Arial" pitchFamily="34" charset="0"/>
              </a:rPr>
              <a:t> </a:t>
            </a:r>
            <a:r>
              <a:rPr kumimoji="0" lang="ru-RU" b="0" i="0" u="none" strike="noStrike" cap="none" normalizeH="0" baseline="0" dirty="0" smtClean="0">
                <a:ln>
                  <a:noFill/>
                </a:ln>
                <a:solidFill>
                  <a:srgbClr val="2C2B2B"/>
                </a:solidFill>
                <a:effectLst/>
                <a:latin typeface="Calibri"/>
                <a:ea typeface="Times New Roman" pitchFamily="18" charset="0"/>
                <a:cs typeface="Arial" pitchFamily="34" charset="0"/>
              </a:rPr>
              <a:t>—</a:t>
            </a:r>
            <a:r>
              <a:rPr kumimoji="0" lang="ru-RU" b="0" i="0" u="none" strike="noStrike" cap="none" normalizeH="0" baseline="0" dirty="0" smtClean="0">
                <a:ln>
                  <a:noFill/>
                </a:ln>
                <a:solidFill>
                  <a:srgbClr val="2C2B2B"/>
                </a:solidFill>
                <a:effectLst/>
                <a:latin typeface="Arial" pitchFamily="34" charset="0"/>
                <a:ea typeface="Times New Roman" pitchFamily="18" charset="0"/>
                <a:cs typeface="Arial" pitchFamily="34" charset="0"/>
              </a:rPr>
              <a:t> архитектор</a:t>
            </a:r>
            <a:br>
              <a:rPr kumimoji="0" lang="ru-RU" b="0" i="0" u="none" strike="noStrike" cap="none" normalizeH="0" baseline="0" dirty="0" smtClean="0">
                <a:ln>
                  <a:noFill/>
                </a:ln>
                <a:solidFill>
                  <a:srgbClr val="2C2B2B"/>
                </a:solidFill>
                <a:effectLst/>
                <a:latin typeface="Arial" pitchFamily="34" charset="0"/>
                <a:ea typeface="Times New Roman" pitchFamily="18" charset="0"/>
                <a:cs typeface="Arial" pitchFamily="34" charset="0"/>
              </a:rPr>
            </a:br>
            <a:r>
              <a:rPr kumimoji="0" lang="ru-RU" b="0"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3. </a:t>
            </a:r>
            <a:r>
              <a:rPr kumimoji="0" lang="ru-RU" b="0" i="0" u="none" strike="noStrike" cap="none" normalizeH="0" baseline="0" dirty="0" err="1" smtClean="0">
                <a:ln>
                  <a:noFill/>
                </a:ln>
                <a:solidFill>
                  <a:srgbClr val="C00000"/>
                </a:solidFill>
                <a:effectLst/>
                <a:latin typeface="Arial" pitchFamily="34" charset="0"/>
                <a:ea typeface="Times New Roman" pitchFamily="18" charset="0"/>
                <a:cs typeface="Arial" pitchFamily="34" charset="0"/>
              </a:rPr>
              <a:t>psychologist</a:t>
            </a:r>
            <a:r>
              <a:rPr kumimoji="0" lang="ru-RU" b="0"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 </a:t>
            </a:r>
            <a:r>
              <a:rPr kumimoji="0" lang="ru-RU" b="0" i="0" u="none" strike="noStrike" cap="none" normalizeH="0" baseline="0" dirty="0" smtClean="0">
                <a:ln>
                  <a:noFill/>
                </a:ln>
                <a:solidFill>
                  <a:srgbClr val="C00000"/>
                </a:solidFill>
                <a:effectLst/>
                <a:latin typeface="Calibri"/>
                <a:ea typeface="Times New Roman" pitchFamily="18" charset="0"/>
                <a:cs typeface="Arial" pitchFamily="34" charset="0"/>
              </a:rPr>
              <a:t>—</a:t>
            </a:r>
            <a:r>
              <a:rPr kumimoji="0" lang="ru-RU" b="0"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 психолог, </a:t>
            </a:r>
            <a:r>
              <a:rPr kumimoji="0" lang="ru-RU" b="0" i="0" u="none" strike="noStrike" cap="none" normalizeH="0" baseline="0" dirty="0" err="1" smtClean="0">
                <a:ln>
                  <a:noFill/>
                </a:ln>
                <a:solidFill>
                  <a:srgbClr val="C00000"/>
                </a:solidFill>
                <a:effectLst/>
                <a:latin typeface="Arial" pitchFamily="34" charset="0"/>
                <a:ea typeface="Times New Roman" pitchFamily="18" charset="0"/>
                <a:cs typeface="Arial" pitchFamily="34" charset="0"/>
              </a:rPr>
              <a:t>writer</a:t>
            </a:r>
            <a:r>
              <a:rPr kumimoji="0" lang="ru-RU" b="0"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 </a:t>
            </a:r>
            <a:r>
              <a:rPr kumimoji="0" lang="ru-RU" b="0" i="0" u="none" strike="noStrike" cap="none" normalizeH="0" baseline="0" dirty="0" smtClean="0">
                <a:ln>
                  <a:noFill/>
                </a:ln>
                <a:solidFill>
                  <a:srgbClr val="C00000"/>
                </a:solidFill>
                <a:effectLst/>
                <a:latin typeface="Calibri"/>
                <a:ea typeface="Times New Roman" pitchFamily="18" charset="0"/>
                <a:cs typeface="Arial" pitchFamily="34" charset="0"/>
              </a:rPr>
              <a:t>—</a:t>
            </a:r>
            <a:r>
              <a:rPr kumimoji="0" lang="ru-RU" b="0"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 писатель, </a:t>
            </a:r>
            <a:r>
              <a:rPr kumimoji="0" lang="ru-RU" b="0" i="0" u="none" strike="noStrike" cap="none" normalizeH="0" baseline="0" dirty="0" err="1" smtClean="0">
                <a:ln>
                  <a:noFill/>
                </a:ln>
                <a:solidFill>
                  <a:srgbClr val="C00000"/>
                </a:solidFill>
                <a:effectLst/>
                <a:latin typeface="Arial" pitchFamily="34" charset="0"/>
                <a:ea typeface="Times New Roman" pitchFamily="18" charset="0"/>
                <a:cs typeface="Arial" pitchFamily="34" charset="0"/>
              </a:rPr>
              <a:t>translator</a:t>
            </a:r>
            <a:r>
              <a:rPr kumimoji="0" lang="ru-RU" b="0"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 </a:t>
            </a:r>
            <a:r>
              <a:rPr kumimoji="0" lang="ru-RU" b="0" i="0" u="none" strike="noStrike" cap="none" normalizeH="0" baseline="0" dirty="0" smtClean="0">
                <a:ln>
                  <a:noFill/>
                </a:ln>
                <a:solidFill>
                  <a:srgbClr val="C00000"/>
                </a:solidFill>
                <a:effectLst/>
                <a:latin typeface="Calibri"/>
                <a:ea typeface="Times New Roman" pitchFamily="18" charset="0"/>
                <a:cs typeface="Arial" pitchFamily="34" charset="0"/>
              </a:rPr>
              <a:t>—</a:t>
            </a:r>
            <a:r>
              <a:rPr kumimoji="0" lang="ru-RU" b="0"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 переводчик, </a:t>
            </a:r>
            <a:r>
              <a:rPr kumimoji="0" lang="ru-RU" b="0" i="0" u="none" strike="noStrike" cap="none" normalizeH="0" baseline="0" dirty="0" err="1" smtClean="0">
                <a:ln>
                  <a:noFill/>
                </a:ln>
                <a:solidFill>
                  <a:srgbClr val="C00000"/>
                </a:solidFill>
                <a:effectLst/>
                <a:latin typeface="Arial" pitchFamily="34" charset="0"/>
                <a:ea typeface="Times New Roman" pitchFamily="18" charset="0"/>
                <a:cs typeface="Arial" pitchFamily="34" charset="0"/>
              </a:rPr>
              <a:t>fashion</a:t>
            </a:r>
            <a:r>
              <a:rPr kumimoji="0" lang="ru-RU" b="0"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 </a:t>
            </a:r>
            <a:r>
              <a:rPr kumimoji="0" lang="ru-RU" b="0" i="0" u="none" strike="noStrike" cap="none" normalizeH="0" baseline="0" dirty="0" err="1" smtClean="0">
                <a:ln>
                  <a:noFill/>
                </a:ln>
                <a:solidFill>
                  <a:srgbClr val="C00000"/>
                </a:solidFill>
                <a:effectLst/>
                <a:latin typeface="Arial" pitchFamily="34" charset="0"/>
                <a:ea typeface="Times New Roman" pitchFamily="18" charset="0"/>
                <a:cs typeface="Arial" pitchFamily="34" charset="0"/>
              </a:rPr>
              <a:t>designer</a:t>
            </a:r>
            <a:r>
              <a:rPr kumimoji="0" lang="ru-RU" b="0"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 </a:t>
            </a:r>
            <a:r>
              <a:rPr kumimoji="0" lang="ru-RU" b="0" i="0" u="none" strike="noStrike" cap="none" normalizeH="0" baseline="0" dirty="0" smtClean="0">
                <a:ln>
                  <a:noFill/>
                </a:ln>
                <a:solidFill>
                  <a:srgbClr val="C00000"/>
                </a:solidFill>
                <a:effectLst/>
                <a:latin typeface="Calibri"/>
                <a:ea typeface="Times New Roman" pitchFamily="18" charset="0"/>
                <a:cs typeface="Arial" pitchFamily="34" charset="0"/>
              </a:rPr>
              <a:t>—</a:t>
            </a:r>
            <a:r>
              <a:rPr kumimoji="0" lang="ru-RU" b="0"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 дизайнер, </a:t>
            </a:r>
            <a:r>
              <a:rPr kumimoji="0" lang="ru-RU" b="0" i="0" u="none" strike="noStrike" cap="none" normalizeH="0" baseline="0" dirty="0" err="1" smtClean="0">
                <a:ln>
                  <a:noFill/>
                </a:ln>
                <a:solidFill>
                  <a:srgbClr val="C00000"/>
                </a:solidFill>
                <a:effectLst/>
                <a:latin typeface="Arial" pitchFamily="34" charset="0"/>
                <a:ea typeface="Times New Roman" pitchFamily="18" charset="0"/>
                <a:cs typeface="Arial" pitchFamily="34" charset="0"/>
              </a:rPr>
              <a:t>teacher</a:t>
            </a:r>
            <a:r>
              <a:rPr kumimoji="0" lang="ru-RU" b="0"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 </a:t>
            </a:r>
            <a:r>
              <a:rPr kumimoji="0" lang="ru-RU" b="0" i="0" u="none" strike="noStrike" cap="none" normalizeH="0" baseline="0" dirty="0" smtClean="0">
                <a:ln>
                  <a:noFill/>
                </a:ln>
                <a:solidFill>
                  <a:srgbClr val="C00000"/>
                </a:solidFill>
                <a:effectLst/>
                <a:latin typeface="Calibri"/>
                <a:ea typeface="Times New Roman" pitchFamily="18" charset="0"/>
                <a:cs typeface="Arial" pitchFamily="34" charset="0"/>
              </a:rPr>
              <a:t>—</a:t>
            </a:r>
            <a:r>
              <a:rPr kumimoji="0" lang="ru-RU" b="0"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 преподаватель, </a:t>
            </a:r>
            <a:r>
              <a:rPr kumimoji="0" lang="ru-RU" b="0" i="0" u="none" strike="noStrike" cap="none" normalizeH="0" baseline="0" dirty="0" err="1" smtClean="0">
                <a:ln>
                  <a:noFill/>
                </a:ln>
                <a:solidFill>
                  <a:srgbClr val="C00000"/>
                </a:solidFill>
                <a:effectLst/>
                <a:latin typeface="Arial" pitchFamily="34" charset="0"/>
                <a:ea typeface="Times New Roman" pitchFamily="18" charset="0"/>
                <a:cs typeface="Arial" pitchFamily="34" charset="0"/>
              </a:rPr>
              <a:t>musician</a:t>
            </a:r>
            <a:r>
              <a:rPr kumimoji="0" lang="ru-RU" b="0"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 </a:t>
            </a:r>
            <a:r>
              <a:rPr kumimoji="0" lang="ru-RU" b="0" i="0" u="none" strike="noStrike" cap="none" normalizeH="0" baseline="0" dirty="0" smtClean="0">
                <a:ln>
                  <a:noFill/>
                </a:ln>
                <a:solidFill>
                  <a:srgbClr val="C00000"/>
                </a:solidFill>
                <a:effectLst/>
                <a:latin typeface="Calibri"/>
                <a:ea typeface="Times New Roman" pitchFamily="18" charset="0"/>
                <a:cs typeface="Arial" pitchFamily="34" charset="0"/>
              </a:rPr>
              <a:t>—</a:t>
            </a:r>
            <a:r>
              <a:rPr kumimoji="0" lang="ru-RU" b="0"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 музыкант</a:t>
            </a:r>
            <a:r>
              <a:rPr kumimoji="0" lang="ru-RU" b="0" i="0" u="none" strike="noStrike" cap="none" normalizeH="0" baseline="0" dirty="0" smtClean="0">
                <a:ln>
                  <a:noFill/>
                </a:ln>
                <a:solidFill>
                  <a:srgbClr val="2C2B2B"/>
                </a:solidFill>
                <a:effectLst/>
                <a:latin typeface="Arial" pitchFamily="34" charset="0"/>
                <a:ea typeface="Times New Roman" pitchFamily="18" charset="0"/>
                <a:cs typeface="Arial" pitchFamily="34" charset="0"/>
              </a:rPr>
              <a:t/>
            </a:r>
            <a:br>
              <a:rPr kumimoji="0" lang="ru-RU" b="0" i="0" u="none" strike="noStrike" cap="none" normalizeH="0" baseline="0" dirty="0" smtClean="0">
                <a:ln>
                  <a:noFill/>
                </a:ln>
                <a:solidFill>
                  <a:srgbClr val="2C2B2B"/>
                </a:solidFill>
                <a:effectLst/>
                <a:latin typeface="Arial" pitchFamily="34" charset="0"/>
                <a:ea typeface="Times New Roman" pitchFamily="18" charset="0"/>
                <a:cs typeface="Arial" pitchFamily="34" charset="0"/>
              </a:rPr>
            </a:br>
            <a:r>
              <a:rPr kumimoji="0" lang="ru-RU" b="0" i="0" u="none" strike="noStrike" cap="none" normalizeH="0" baseline="0" dirty="0" smtClean="0">
                <a:ln>
                  <a:noFill/>
                </a:ln>
                <a:solidFill>
                  <a:srgbClr val="2C2B2B"/>
                </a:solidFill>
                <a:effectLst/>
                <a:latin typeface="Arial" pitchFamily="34" charset="0"/>
                <a:ea typeface="Times New Roman" pitchFamily="18" charset="0"/>
                <a:cs typeface="Arial" pitchFamily="34" charset="0"/>
              </a:rPr>
              <a:t>4. </a:t>
            </a:r>
            <a:r>
              <a:rPr kumimoji="0" lang="ru-RU" b="0" i="0" u="none" strike="noStrike" cap="none" normalizeH="0" baseline="0" dirty="0" err="1" smtClean="0">
                <a:ln>
                  <a:noFill/>
                </a:ln>
                <a:solidFill>
                  <a:srgbClr val="2C2B2B"/>
                </a:solidFill>
                <a:effectLst/>
                <a:latin typeface="Arial" pitchFamily="34" charset="0"/>
                <a:ea typeface="Times New Roman" pitchFamily="18" charset="0"/>
                <a:cs typeface="Arial" pitchFamily="34" charset="0"/>
              </a:rPr>
              <a:t>insurance</a:t>
            </a:r>
            <a:r>
              <a:rPr kumimoji="0" lang="ru-RU" b="0" i="0" u="none" strike="noStrike" cap="none" normalizeH="0" baseline="0" dirty="0" smtClean="0">
                <a:ln>
                  <a:noFill/>
                </a:ln>
                <a:solidFill>
                  <a:srgbClr val="2C2B2B"/>
                </a:solidFill>
                <a:effectLst/>
                <a:latin typeface="Arial" pitchFamily="34" charset="0"/>
                <a:ea typeface="Times New Roman" pitchFamily="18" charset="0"/>
                <a:cs typeface="Arial" pitchFamily="34" charset="0"/>
              </a:rPr>
              <a:t> </a:t>
            </a:r>
            <a:r>
              <a:rPr kumimoji="0" lang="ru-RU" b="0" i="0" u="none" strike="noStrike" cap="none" normalizeH="0" baseline="0" dirty="0" err="1" smtClean="0">
                <a:ln>
                  <a:noFill/>
                </a:ln>
                <a:solidFill>
                  <a:srgbClr val="2C2B2B"/>
                </a:solidFill>
                <a:effectLst/>
                <a:latin typeface="Arial" pitchFamily="34" charset="0"/>
                <a:ea typeface="Times New Roman" pitchFamily="18" charset="0"/>
                <a:cs typeface="Arial" pitchFamily="34" charset="0"/>
              </a:rPr>
              <a:t>agent</a:t>
            </a:r>
            <a:r>
              <a:rPr kumimoji="0" lang="ru-RU" b="0" i="0" u="none" strike="noStrike" cap="none" normalizeH="0" baseline="0" dirty="0" smtClean="0">
                <a:ln>
                  <a:noFill/>
                </a:ln>
                <a:solidFill>
                  <a:srgbClr val="2C2B2B"/>
                </a:solidFill>
                <a:effectLst/>
                <a:latin typeface="Arial" pitchFamily="34" charset="0"/>
                <a:ea typeface="Times New Roman" pitchFamily="18" charset="0"/>
                <a:cs typeface="Arial" pitchFamily="34" charset="0"/>
              </a:rPr>
              <a:t> </a:t>
            </a:r>
            <a:r>
              <a:rPr kumimoji="0" lang="ru-RU" b="0" i="0" u="none" strike="noStrike" cap="none" normalizeH="0" baseline="0" dirty="0" smtClean="0">
                <a:ln>
                  <a:noFill/>
                </a:ln>
                <a:solidFill>
                  <a:srgbClr val="2C2B2B"/>
                </a:solidFill>
                <a:effectLst/>
                <a:latin typeface="Calibri"/>
                <a:ea typeface="Times New Roman" pitchFamily="18" charset="0"/>
                <a:cs typeface="Arial" pitchFamily="34" charset="0"/>
              </a:rPr>
              <a:t>—</a:t>
            </a:r>
            <a:r>
              <a:rPr kumimoji="0" lang="ru-RU" b="0" i="0" u="none" strike="noStrike" cap="none" normalizeH="0" baseline="0" dirty="0" smtClean="0">
                <a:ln>
                  <a:noFill/>
                </a:ln>
                <a:solidFill>
                  <a:srgbClr val="2C2B2B"/>
                </a:solidFill>
                <a:effectLst/>
                <a:latin typeface="Arial" pitchFamily="34" charset="0"/>
                <a:ea typeface="Times New Roman" pitchFamily="18" charset="0"/>
                <a:cs typeface="Arial" pitchFamily="34" charset="0"/>
              </a:rPr>
              <a:t> страховой агент, </a:t>
            </a:r>
            <a:r>
              <a:rPr kumimoji="0" lang="ru-RU" b="0" i="0" u="none" strike="noStrike" cap="none" normalizeH="0" baseline="0" dirty="0" err="1" smtClean="0">
                <a:ln>
                  <a:noFill/>
                </a:ln>
                <a:solidFill>
                  <a:srgbClr val="2C2B2B"/>
                </a:solidFill>
                <a:effectLst/>
                <a:latin typeface="Arial" pitchFamily="34" charset="0"/>
                <a:ea typeface="Times New Roman" pitchFamily="18" charset="0"/>
                <a:cs typeface="Arial" pitchFamily="34" charset="0"/>
              </a:rPr>
              <a:t>lawyer</a:t>
            </a:r>
            <a:r>
              <a:rPr kumimoji="0" lang="ru-RU" b="0" i="0" u="none" strike="noStrike" cap="none" normalizeH="0" baseline="0" dirty="0" smtClean="0">
                <a:ln>
                  <a:noFill/>
                </a:ln>
                <a:solidFill>
                  <a:srgbClr val="2C2B2B"/>
                </a:solidFill>
                <a:effectLst/>
                <a:latin typeface="Arial" pitchFamily="34" charset="0"/>
                <a:ea typeface="Times New Roman" pitchFamily="18" charset="0"/>
                <a:cs typeface="Arial" pitchFamily="34" charset="0"/>
              </a:rPr>
              <a:t> </a:t>
            </a:r>
            <a:r>
              <a:rPr kumimoji="0" lang="ru-RU" b="0" i="0" u="none" strike="noStrike" cap="none" normalizeH="0" baseline="0" dirty="0" smtClean="0">
                <a:ln>
                  <a:noFill/>
                </a:ln>
                <a:solidFill>
                  <a:srgbClr val="2C2B2B"/>
                </a:solidFill>
                <a:effectLst/>
                <a:latin typeface="Calibri"/>
                <a:ea typeface="Times New Roman" pitchFamily="18" charset="0"/>
                <a:cs typeface="Arial" pitchFamily="34" charset="0"/>
              </a:rPr>
              <a:t>—</a:t>
            </a:r>
            <a:r>
              <a:rPr kumimoji="0" lang="ru-RU" b="0" i="0" u="none" strike="noStrike" cap="none" normalizeH="0" baseline="0" dirty="0" smtClean="0">
                <a:ln>
                  <a:noFill/>
                </a:ln>
                <a:solidFill>
                  <a:srgbClr val="2C2B2B"/>
                </a:solidFill>
                <a:effectLst/>
                <a:latin typeface="Arial" pitchFamily="34" charset="0"/>
                <a:ea typeface="Times New Roman" pitchFamily="18" charset="0"/>
                <a:cs typeface="Arial" pitchFamily="34" charset="0"/>
              </a:rPr>
              <a:t> адвокат, </a:t>
            </a:r>
            <a:r>
              <a:rPr kumimoji="0" lang="ru-RU" b="0" i="0" u="none" strike="noStrike" cap="none" normalizeH="0" baseline="0" dirty="0" err="1" smtClean="0">
                <a:ln>
                  <a:noFill/>
                </a:ln>
                <a:solidFill>
                  <a:srgbClr val="2C2B2B"/>
                </a:solidFill>
                <a:effectLst/>
                <a:latin typeface="Arial" pitchFamily="34" charset="0"/>
                <a:ea typeface="Times New Roman" pitchFamily="18" charset="0"/>
                <a:cs typeface="Arial" pitchFamily="34" charset="0"/>
              </a:rPr>
              <a:t>judge</a:t>
            </a:r>
            <a:r>
              <a:rPr kumimoji="0" lang="ru-RU" b="0" i="0" u="none" strike="noStrike" cap="none" normalizeH="0" baseline="0" dirty="0" smtClean="0">
                <a:ln>
                  <a:noFill/>
                </a:ln>
                <a:solidFill>
                  <a:srgbClr val="2C2B2B"/>
                </a:solidFill>
                <a:effectLst/>
                <a:latin typeface="Arial" pitchFamily="34" charset="0"/>
                <a:ea typeface="Times New Roman" pitchFamily="18" charset="0"/>
                <a:cs typeface="Arial" pitchFamily="34" charset="0"/>
              </a:rPr>
              <a:t> </a:t>
            </a:r>
            <a:r>
              <a:rPr kumimoji="0" lang="ru-RU" b="0" i="0" u="none" strike="noStrike" cap="none" normalizeH="0" baseline="0" dirty="0" smtClean="0">
                <a:ln>
                  <a:noFill/>
                </a:ln>
                <a:solidFill>
                  <a:srgbClr val="2C2B2B"/>
                </a:solidFill>
                <a:effectLst/>
                <a:latin typeface="Calibri"/>
                <a:ea typeface="Times New Roman" pitchFamily="18" charset="0"/>
                <a:cs typeface="Arial" pitchFamily="34" charset="0"/>
              </a:rPr>
              <a:t>—</a:t>
            </a:r>
            <a:r>
              <a:rPr kumimoji="0" lang="ru-RU" b="0" i="0" u="none" strike="noStrike" cap="none" normalizeH="0" baseline="0" dirty="0" smtClean="0">
                <a:ln>
                  <a:noFill/>
                </a:ln>
                <a:solidFill>
                  <a:srgbClr val="2C2B2B"/>
                </a:solidFill>
                <a:effectLst/>
                <a:latin typeface="Arial" pitchFamily="34" charset="0"/>
                <a:ea typeface="Times New Roman" pitchFamily="18" charset="0"/>
                <a:cs typeface="Arial" pitchFamily="34" charset="0"/>
              </a:rPr>
              <a:t> судья, </a:t>
            </a:r>
            <a:r>
              <a:rPr kumimoji="0" lang="ru-RU" b="0" i="0" u="none" strike="noStrike" cap="none" normalizeH="0" baseline="0" dirty="0" err="1" smtClean="0">
                <a:ln>
                  <a:noFill/>
                </a:ln>
                <a:solidFill>
                  <a:srgbClr val="2C2B2B"/>
                </a:solidFill>
                <a:effectLst/>
                <a:latin typeface="Arial" pitchFamily="34" charset="0"/>
                <a:ea typeface="Times New Roman" pitchFamily="18" charset="0"/>
                <a:cs typeface="Arial" pitchFamily="34" charset="0"/>
              </a:rPr>
              <a:t>salesperson</a:t>
            </a:r>
            <a:r>
              <a:rPr kumimoji="0" lang="ru-RU" b="0" i="0" u="none" strike="noStrike" cap="none" normalizeH="0" baseline="0" dirty="0" smtClean="0">
                <a:ln>
                  <a:noFill/>
                </a:ln>
                <a:solidFill>
                  <a:srgbClr val="2C2B2B"/>
                </a:solidFill>
                <a:effectLst/>
                <a:latin typeface="Arial" pitchFamily="34" charset="0"/>
                <a:ea typeface="Times New Roman" pitchFamily="18" charset="0"/>
                <a:cs typeface="Arial" pitchFamily="34" charset="0"/>
              </a:rPr>
              <a:t> </a:t>
            </a:r>
            <a:r>
              <a:rPr kumimoji="0" lang="ru-RU" b="0" i="0" u="none" strike="noStrike" cap="none" normalizeH="0" baseline="0" dirty="0" smtClean="0">
                <a:ln>
                  <a:noFill/>
                </a:ln>
                <a:solidFill>
                  <a:srgbClr val="2C2B2B"/>
                </a:solidFill>
                <a:effectLst/>
                <a:latin typeface="Calibri"/>
                <a:ea typeface="Times New Roman" pitchFamily="18" charset="0"/>
                <a:cs typeface="Arial" pitchFamily="34" charset="0"/>
              </a:rPr>
              <a:t>—</a:t>
            </a:r>
            <a:r>
              <a:rPr kumimoji="0" lang="ru-RU" b="0" i="0" u="none" strike="noStrike" cap="none" normalizeH="0" baseline="0" dirty="0" smtClean="0">
                <a:ln>
                  <a:noFill/>
                </a:ln>
                <a:solidFill>
                  <a:srgbClr val="2C2B2B"/>
                </a:solidFill>
                <a:effectLst/>
                <a:latin typeface="Arial" pitchFamily="34" charset="0"/>
                <a:ea typeface="Times New Roman" pitchFamily="18" charset="0"/>
                <a:cs typeface="Arial" pitchFamily="34" charset="0"/>
              </a:rPr>
              <a:t> продавец, </a:t>
            </a:r>
            <a:r>
              <a:rPr kumimoji="0" lang="ru-RU" b="0" i="0" u="none" strike="noStrike" cap="none" normalizeH="0" baseline="0" dirty="0" err="1" smtClean="0">
                <a:ln>
                  <a:noFill/>
                </a:ln>
                <a:solidFill>
                  <a:srgbClr val="2C2B2B"/>
                </a:solidFill>
                <a:effectLst/>
                <a:latin typeface="Arial" pitchFamily="34" charset="0"/>
                <a:ea typeface="Times New Roman" pitchFamily="18" charset="0"/>
                <a:cs typeface="Arial" pitchFamily="34" charset="0"/>
              </a:rPr>
              <a:t>businessman</a:t>
            </a:r>
            <a:r>
              <a:rPr kumimoji="0" lang="ru-RU" b="0" i="0" u="none" strike="noStrike" cap="none" normalizeH="0" baseline="0" dirty="0" smtClean="0">
                <a:ln>
                  <a:noFill/>
                </a:ln>
                <a:solidFill>
                  <a:srgbClr val="2C2B2B"/>
                </a:solidFill>
                <a:effectLst/>
                <a:latin typeface="Arial" pitchFamily="34" charset="0"/>
                <a:ea typeface="Times New Roman" pitchFamily="18" charset="0"/>
                <a:cs typeface="Arial" pitchFamily="34" charset="0"/>
              </a:rPr>
              <a:t>/</a:t>
            </a:r>
            <a:r>
              <a:rPr kumimoji="0" lang="ru-RU" b="0" i="0" u="none" strike="noStrike" cap="none" normalizeH="0" baseline="0" dirty="0" err="1" smtClean="0">
                <a:ln>
                  <a:noFill/>
                </a:ln>
                <a:solidFill>
                  <a:srgbClr val="2C2B2B"/>
                </a:solidFill>
                <a:effectLst/>
                <a:latin typeface="Arial" pitchFamily="34" charset="0"/>
                <a:ea typeface="Times New Roman" pitchFamily="18" charset="0"/>
                <a:cs typeface="Arial" pitchFamily="34" charset="0"/>
              </a:rPr>
              <a:t>woman</a:t>
            </a:r>
            <a:r>
              <a:rPr kumimoji="0" lang="ru-RU" b="0" i="0" u="none" strike="noStrike" cap="none" normalizeH="0" baseline="0" dirty="0" smtClean="0">
                <a:ln>
                  <a:noFill/>
                </a:ln>
                <a:solidFill>
                  <a:srgbClr val="2C2B2B"/>
                </a:solidFill>
                <a:effectLst/>
                <a:latin typeface="Arial" pitchFamily="34" charset="0"/>
                <a:ea typeface="Times New Roman" pitchFamily="18" charset="0"/>
                <a:cs typeface="Arial" pitchFamily="34" charset="0"/>
              </a:rPr>
              <a:t> </a:t>
            </a:r>
            <a:r>
              <a:rPr kumimoji="0" lang="ru-RU" b="0" i="0" u="none" strike="noStrike" cap="none" normalizeH="0" baseline="0" dirty="0" smtClean="0">
                <a:ln>
                  <a:noFill/>
                </a:ln>
                <a:solidFill>
                  <a:srgbClr val="2C2B2B"/>
                </a:solidFill>
                <a:effectLst/>
                <a:latin typeface="Calibri"/>
                <a:ea typeface="Times New Roman" pitchFamily="18" charset="0"/>
                <a:cs typeface="Arial" pitchFamily="34" charset="0"/>
              </a:rPr>
              <a:t>—</a:t>
            </a:r>
            <a:r>
              <a:rPr kumimoji="0" lang="ru-RU" b="0" i="0" u="none" strike="noStrike" cap="none" normalizeH="0" baseline="0" dirty="0" smtClean="0">
                <a:ln>
                  <a:noFill/>
                </a:ln>
                <a:solidFill>
                  <a:srgbClr val="2C2B2B"/>
                </a:solidFill>
                <a:effectLst/>
                <a:latin typeface="Arial" pitchFamily="34" charset="0"/>
                <a:ea typeface="Times New Roman" pitchFamily="18" charset="0"/>
                <a:cs typeface="Arial" pitchFamily="34" charset="0"/>
              </a:rPr>
              <a:t> предприниматель /бизнесмен, </a:t>
            </a:r>
            <a:r>
              <a:rPr kumimoji="0" lang="ru-RU" b="0" i="0" u="none" strike="noStrike" cap="none" normalizeH="0" baseline="0" dirty="0" err="1" smtClean="0">
                <a:ln>
                  <a:noFill/>
                </a:ln>
                <a:solidFill>
                  <a:srgbClr val="2C2B2B"/>
                </a:solidFill>
                <a:effectLst/>
                <a:latin typeface="Arial" pitchFamily="34" charset="0"/>
                <a:ea typeface="Times New Roman" pitchFamily="18" charset="0"/>
                <a:cs typeface="Arial" pitchFamily="34" charset="0"/>
              </a:rPr>
              <a:t>marketing</a:t>
            </a:r>
            <a:r>
              <a:rPr kumimoji="0" lang="ru-RU" b="0" i="0" u="none" strike="noStrike" cap="none" normalizeH="0" baseline="0" dirty="0" smtClean="0">
                <a:ln>
                  <a:noFill/>
                </a:ln>
                <a:solidFill>
                  <a:srgbClr val="2C2B2B"/>
                </a:solidFill>
                <a:effectLst/>
                <a:latin typeface="Arial" pitchFamily="34" charset="0"/>
                <a:ea typeface="Times New Roman" pitchFamily="18" charset="0"/>
                <a:cs typeface="Arial" pitchFamily="34" charset="0"/>
              </a:rPr>
              <a:t> </a:t>
            </a:r>
            <a:r>
              <a:rPr kumimoji="0" lang="ru-RU" b="0" i="0" u="none" strike="noStrike" cap="none" normalizeH="0" baseline="0" dirty="0" err="1" smtClean="0">
                <a:ln>
                  <a:noFill/>
                </a:ln>
                <a:solidFill>
                  <a:srgbClr val="2C2B2B"/>
                </a:solidFill>
                <a:effectLst/>
                <a:latin typeface="Arial" pitchFamily="34" charset="0"/>
                <a:ea typeface="Times New Roman" pitchFamily="18" charset="0"/>
                <a:cs typeface="Arial" pitchFamily="34" charset="0"/>
              </a:rPr>
              <a:t>manager</a:t>
            </a:r>
            <a:r>
              <a:rPr kumimoji="0" lang="ru-RU" b="0" i="0" u="none" strike="noStrike" cap="none" normalizeH="0" baseline="0" dirty="0" smtClean="0">
                <a:ln>
                  <a:noFill/>
                </a:ln>
                <a:solidFill>
                  <a:srgbClr val="2C2B2B"/>
                </a:solidFill>
                <a:effectLst/>
                <a:latin typeface="Arial" pitchFamily="34" charset="0"/>
                <a:ea typeface="Times New Roman" pitchFamily="18" charset="0"/>
                <a:cs typeface="Arial" pitchFamily="34" charset="0"/>
              </a:rPr>
              <a:t> </a:t>
            </a:r>
            <a:r>
              <a:rPr kumimoji="0" lang="ru-RU" b="0" i="0" u="none" strike="noStrike" cap="none" normalizeH="0" baseline="0" dirty="0" smtClean="0">
                <a:ln>
                  <a:noFill/>
                </a:ln>
                <a:solidFill>
                  <a:srgbClr val="2C2B2B"/>
                </a:solidFill>
                <a:effectLst/>
                <a:latin typeface="Calibri"/>
                <a:ea typeface="Times New Roman" pitchFamily="18" charset="0"/>
                <a:cs typeface="Arial" pitchFamily="34" charset="0"/>
              </a:rPr>
              <a:t>—</a:t>
            </a:r>
            <a:r>
              <a:rPr kumimoji="0" lang="ru-RU" b="0" i="0" u="none" strike="noStrike" cap="none" normalizeH="0" baseline="0" dirty="0" smtClean="0">
                <a:ln>
                  <a:noFill/>
                </a:ln>
                <a:solidFill>
                  <a:srgbClr val="2C2B2B"/>
                </a:solidFill>
                <a:effectLst/>
                <a:latin typeface="Arial" pitchFamily="34" charset="0"/>
                <a:ea typeface="Times New Roman" pitchFamily="18" charset="0"/>
                <a:cs typeface="Arial" pitchFamily="34" charset="0"/>
              </a:rPr>
              <a:t> менеджер по маркетингу</a:t>
            </a:r>
            <a:br>
              <a:rPr kumimoji="0" lang="ru-RU" b="0" i="0" u="none" strike="noStrike" cap="none" normalizeH="0" baseline="0" dirty="0" smtClean="0">
                <a:ln>
                  <a:noFill/>
                </a:ln>
                <a:solidFill>
                  <a:srgbClr val="2C2B2B"/>
                </a:solidFill>
                <a:effectLst/>
                <a:latin typeface="Arial" pitchFamily="34" charset="0"/>
                <a:ea typeface="Times New Roman" pitchFamily="18" charset="0"/>
                <a:cs typeface="Arial" pitchFamily="34" charset="0"/>
              </a:rPr>
            </a:br>
            <a:r>
              <a:rPr kumimoji="0" lang="ru-RU" b="0"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5. </a:t>
            </a:r>
            <a:r>
              <a:rPr kumimoji="0" lang="ru-RU" b="0" i="0" u="none" strike="noStrike" cap="none" normalizeH="0" baseline="0" dirty="0" err="1" smtClean="0">
                <a:ln>
                  <a:noFill/>
                </a:ln>
                <a:solidFill>
                  <a:srgbClr val="C00000"/>
                </a:solidFill>
                <a:effectLst/>
                <a:latin typeface="Arial" pitchFamily="34" charset="0"/>
                <a:ea typeface="Times New Roman" pitchFamily="18" charset="0"/>
                <a:cs typeface="Arial" pitchFamily="34" charset="0"/>
              </a:rPr>
              <a:t>company</a:t>
            </a:r>
            <a:r>
              <a:rPr kumimoji="0" lang="ru-RU" b="0"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 </a:t>
            </a:r>
            <a:r>
              <a:rPr kumimoji="0" lang="ru-RU" b="0" i="0" u="none" strike="noStrike" cap="none" normalizeH="0" baseline="0" dirty="0" err="1" smtClean="0">
                <a:ln>
                  <a:noFill/>
                </a:ln>
                <a:solidFill>
                  <a:srgbClr val="C00000"/>
                </a:solidFill>
                <a:effectLst/>
                <a:latin typeface="Arial" pitchFamily="34" charset="0"/>
                <a:ea typeface="Times New Roman" pitchFamily="18" charset="0"/>
                <a:cs typeface="Arial" pitchFamily="34" charset="0"/>
              </a:rPr>
              <a:t>director</a:t>
            </a:r>
            <a:r>
              <a:rPr kumimoji="0" lang="ru-RU" b="0"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 </a:t>
            </a:r>
            <a:r>
              <a:rPr kumimoji="0" lang="ru-RU" b="0" i="0" u="none" strike="noStrike" cap="none" normalizeH="0" baseline="0" dirty="0" smtClean="0">
                <a:ln>
                  <a:noFill/>
                </a:ln>
                <a:solidFill>
                  <a:srgbClr val="C00000"/>
                </a:solidFill>
                <a:effectLst/>
                <a:latin typeface="Calibri"/>
                <a:ea typeface="Times New Roman" pitchFamily="18" charset="0"/>
                <a:cs typeface="Arial" pitchFamily="34" charset="0"/>
              </a:rPr>
              <a:t>—</a:t>
            </a:r>
            <a:r>
              <a:rPr kumimoji="0" lang="ru-RU" b="0"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 директор компании, </a:t>
            </a:r>
            <a:r>
              <a:rPr kumimoji="0" lang="ru-RU" b="0" i="0" u="none" strike="noStrike" cap="none" normalizeH="0" baseline="0" dirty="0" err="1" smtClean="0">
                <a:ln>
                  <a:noFill/>
                </a:ln>
                <a:solidFill>
                  <a:srgbClr val="C00000"/>
                </a:solidFill>
                <a:effectLst/>
                <a:latin typeface="Arial" pitchFamily="34" charset="0"/>
                <a:ea typeface="Times New Roman" pitchFamily="18" charset="0"/>
                <a:cs typeface="Arial" pitchFamily="34" charset="0"/>
              </a:rPr>
              <a:t>banker</a:t>
            </a:r>
            <a:r>
              <a:rPr kumimoji="0" lang="ru-RU" b="0"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 </a:t>
            </a:r>
            <a:r>
              <a:rPr kumimoji="0" lang="ru-RU" b="0" i="0" u="none" strike="noStrike" cap="none" normalizeH="0" baseline="0" dirty="0" smtClean="0">
                <a:ln>
                  <a:noFill/>
                </a:ln>
                <a:solidFill>
                  <a:srgbClr val="C00000"/>
                </a:solidFill>
                <a:effectLst/>
                <a:latin typeface="Calibri"/>
                <a:ea typeface="Times New Roman" pitchFamily="18" charset="0"/>
                <a:cs typeface="Arial" pitchFamily="34" charset="0"/>
              </a:rPr>
              <a:t>—</a:t>
            </a:r>
            <a:r>
              <a:rPr kumimoji="0" lang="ru-RU" b="0"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 банкир, </a:t>
            </a:r>
            <a:r>
              <a:rPr kumimoji="0" lang="ru-RU" b="0" i="0" u="none" strike="noStrike" cap="none" normalizeH="0" baseline="0" dirty="0" err="1" smtClean="0">
                <a:ln>
                  <a:noFill/>
                </a:ln>
                <a:solidFill>
                  <a:srgbClr val="C00000"/>
                </a:solidFill>
                <a:effectLst/>
                <a:latin typeface="Arial" pitchFamily="34" charset="0"/>
                <a:ea typeface="Times New Roman" pitchFamily="18" charset="0"/>
                <a:cs typeface="Arial" pitchFamily="34" charset="0"/>
              </a:rPr>
              <a:t>politician</a:t>
            </a:r>
            <a:r>
              <a:rPr kumimoji="0" lang="ru-RU" b="0"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 </a:t>
            </a:r>
            <a:r>
              <a:rPr kumimoji="0" lang="ru-RU" b="0" i="0" u="none" strike="noStrike" cap="none" normalizeH="0" baseline="0" dirty="0" smtClean="0">
                <a:ln>
                  <a:noFill/>
                </a:ln>
                <a:solidFill>
                  <a:srgbClr val="C00000"/>
                </a:solidFill>
                <a:effectLst/>
                <a:latin typeface="Calibri"/>
                <a:ea typeface="Times New Roman" pitchFamily="18" charset="0"/>
                <a:cs typeface="Arial" pitchFamily="34" charset="0"/>
              </a:rPr>
              <a:t>—</a:t>
            </a:r>
            <a:r>
              <a:rPr kumimoji="0" lang="ru-RU" b="0"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 политик, TV </a:t>
            </a:r>
            <a:r>
              <a:rPr kumimoji="0" lang="ru-RU" b="0" i="0" u="none" strike="noStrike" cap="none" normalizeH="0" baseline="0" dirty="0" err="1" smtClean="0">
                <a:ln>
                  <a:noFill/>
                </a:ln>
                <a:solidFill>
                  <a:srgbClr val="C00000"/>
                </a:solidFill>
                <a:effectLst/>
                <a:latin typeface="Arial" pitchFamily="34" charset="0"/>
                <a:ea typeface="Times New Roman" pitchFamily="18" charset="0"/>
                <a:cs typeface="Arial" pitchFamily="34" charset="0"/>
              </a:rPr>
              <a:t>presenter</a:t>
            </a:r>
            <a:r>
              <a:rPr kumimoji="0" lang="ru-RU" b="0"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 </a:t>
            </a:r>
            <a:r>
              <a:rPr kumimoji="0" lang="ru-RU" b="0" i="0" u="none" strike="noStrike" cap="none" normalizeH="0" baseline="0" dirty="0" smtClean="0">
                <a:ln>
                  <a:noFill/>
                </a:ln>
                <a:solidFill>
                  <a:srgbClr val="C00000"/>
                </a:solidFill>
                <a:effectLst/>
                <a:latin typeface="Calibri"/>
                <a:ea typeface="Times New Roman" pitchFamily="18" charset="0"/>
                <a:cs typeface="Arial" pitchFamily="34" charset="0"/>
              </a:rPr>
              <a:t>—</a:t>
            </a:r>
            <a:r>
              <a:rPr kumimoji="0" lang="ru-RU" b="0"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 </a:t>
            </a:r>
            <a:r>
              <a:rPr lang="en-US" dirty="0" smtClean="0"/>
              <a:t>[</a:t>
            </a:r>
            <a:r>
              <a:rPr lang="en-US" dirty="0" err="1" smtClean="0"/>
              <a:t>prɪˈzentə</a:t>
            </a:r>
            <a:r>
              <a:rPr lang="en-US" dirty="0" smtClean="0"/>
              <a:t>]</a:t>
            </a:r>
            <a:r>
              <a:rPr lang="ru-RU" dirty="0" smtClean="0"/>
              <a:t>-</a:t>
            </a:r>
            <a:r>
              <a:rPr kumimoji="0" lang="ru-RU" b="0"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телеведущий</a:t>
            </a:r>
            <a:r>
              <a:rPr kumimoji="0" lang="ru-RU" b="0"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 </a:t>
            </a:r>
            <a:r>
              <a:rPr kumimoji="0" lang="ru-RU" b="0" i="0" u="none" strike="noStrike" cap="none" normalizeH="0" baseline="0" dirty="0" err="1" smtClean="0">
                <a:ln>
                  <a:noFill/>
                </a:ln>
                <a:solidFill>
                  <a:srgbClr val="C00000"/>
                </a:solidFill>
                <a:effectLst/>
                <a:latin typeface="Arial" pitchFamily="34" charset="0"/>
                <a:ea typeface="Times New Roman" pitchFamily="18" charset="0"/>
                <a:cs typeface="Arial" pitchFamily="34" charset="0"/>
              </a:rPr>
              <a:t>reporter</a:t>
            </a:r>
            <a:r>
              <a:rPr kumimoji="0" lang="ru-RU" b="0"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 </a:t>
            </a:r>
            <a:r>
              <a:rPr kumimoji="0" lang="ru-RU" b="0" i="0" u="none" strike="noStrike" cap="none" normalizeH="0" baseline="0" dirty="0" smtClean="0">
                <a:ln>
                  <a:noFill/>
                </a:ln>
                <a:solidFill>
                  <a:srgbClr val="C00000"/>
                </a:solidFill>
                <a:effectLst/>
                <a:latin typeface="Calibri"/>
                <a:ea typeface="Times New Roman" pitchFamily="18" charset="0"/>
                <a:cs typeface="Arial" pitchFamily="34" charset="0"/>
              </a:rPr>
              <a:t>—</a:t>
            </a:r>
            <a:r>
              <a:rPr kumimoji="0" lang="ru-RU" b="0"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 журналист, </a:t>
            </a:r>
            <a:r>
              <a:rPr kumimoji="0" lang="ru-RU" b="0" i="0" u="none" strike="noStrike" cap="none" normalizeH="0" baseline="0" dirty="0" err="1" smtClean="0">
                <a:ln>
                  <a:noFill/>
                </a:ln>
                <a:solidFill>
                  <a:srgbClr val="C00000"/>
                </a:solidFill>
                <a:effectLst/>
                <a:latin typeface="Arial" pitchFamily="34" charset="0"/>
                <a:ea typeface="Times New Roman" pitchFamily="18" charset="0"/>
                <a:cs typeface="Arial" pitchFamily="34" charset="0"/>
              </a:rPr>
              <a:t>actor</a:t>
            </a:r>
            <a:r>
              <a:rPr kumimoji="0" lang="ru-RU" b="0"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 </a:t>
            </a:r>
            <a:r>
              <a:rPr kumimoji="0" lang="ru-RU" b="0" i="0" u="none" strike="noStrike" cap="none" normalizeH="0" baseline="0" dirty="0" smtClean="0">
                <a:ln>
                  <a:noFill/>
                </a:ln>
                <a:solidFill>
                  <a:srgbClr val="C00000"/>
                </a:solidFill>
                <a:effectLst/>
                <a:latin typeface="Calibri"/>
                <a:ea typeface="Times New Roman" pitchFamily="18" charset="0"/>
                <a:cs typeface="Arial" pitchFamily="34" charset="0"/>
              </a:rPr>
              <a:t>—</a:t>
            </a:r>
            <a:r>
              <a:rPr kumimoji="0" lang="ru-RU" b="0" i="0" u="none" strike="noStrike" cap="none" normalizeH="0" baseline="0" dirty="0" smtClean="0">
                <a:ln>
                  <a:noFill/>
                </a:ln>
                <a:solidFill>
                  <a:srgbClr val="C00000"/>
                </a:solidFill>
                <a:effectLst/>
                <a:latin typeface="Arial" pitchFamily="34" charset="0"/>
                <a:ea typeface="Times New Roman" pitchFamily="18" charset="0"/>
                <a:cs typeface="Arial" pitchFamily="34" charset="0"/>
              </a:rPr>
              <a:t> актер</a:t>
            </a:r>
            <a:endParaRPr kumimoji="0" lang="ru-RU" b="0" i="0" u="none" strike="noStrike" cap="none" normalizeH="0" baseline="0" dirty="0" smtClean="0">
              <a:ln>
                <a:noFill/>
              </a:ln>
              <a:solidFill>
                <a:srgbClr val="C00000"/>
              </a:solidFill>
              <a:effectLst/>
              <a:latin typeface="Arial" pitchFamily="34" charset="0"/>
              <a:cs typeface="Arial" pitchFamily="34" charset="0"/>
            </a:endParaRPr>
          </a:p>
        </p:txBody>
      </p:sp>
      <p:sp>
        <p:nvSpPr>
          <p:cNvPr id="3" name="Прямоугольник 2"/>
          <p:cNvSpPr/>
          <p:nvPr/>
        </p:nvSpPr>
        <p:spPr>
          <a:xfrm>
            <a:off x="1847088" y="269855"/>
            <a:ext cx="6492240" cy="923330"/>
          </a:xfrm>
          <a:prstGeom prst="rect">
            <a:avLst/>
          </a:prstGeom>
        </p:spPr>
        <p:txBody>
          <a:bodyPr wrap="square">
            <a:spAutoFit/>
          </a:bodyPr>
          <a:lstStyle/>
          <a:p>
            <a:r>
              <a:rPr lang="en-US" b="1" dirty="0" smtClean="0">
                <a:solidFill>
                  <a:schemeClr val="bg1"/>
                </a:solidFill>
                <a:latin typeface="Arial" pitchFamily="34" charset="0"/>
                <a:ea typeface="Times New Roman" pitchFamily="18" charset="0"/>
                <a:cs typeface="Arial" pitchFamily="34" charset="0"/>
              </a:rPr>
              <a:t>Ex. 1</a:t>
            </a:r>
            <a:r>
              <a:rPr lang="en-US" dirty="0" smtClean="0">
                <a:solidFill>
                  <a:schemeClr val="bg1"/>
                </a:solidFill>
                <a:ea typeface="Times New Roman" pitchFamily="18" charset="0"/>
                <a:cs typeface="Arial" pitchFamily="34" charset="0"/>
              </a:rPr>
              <a:t> </a:t>
            </a:r>
            <a:r>
              <a:rPr lang="en-US" dirty="0" smtClean="0">
                <a:solidFill>
                  <a:schemeClr val="bg1"/>
                </a:solidFill>
                <a:latin typeface="Arial" pitchFamily="34" charset="0"/>
                <a:ea typeface="Times New Roman" pitchFamily="18" charset="0"/>
                <a:cs typeface="Arial" pitchFamily="34" charset="0"/>
              </a:rPr>
              <a:t>Work in pairs. Do you know these jobs? Use your dictionary to check the meaning of any new </a:t>
            </a:r>
            <a:r>
              <a:rPr lang="en-US" dirty="0" smtClean="0">
                <a:solidFill>
                  <a:schemeClr val="bg1"/>
                </a:solidFill>
                <a:latin typeface="Arial" pitchFamily="34" charset="0"/>
                <a:ea typeface="Times New Roman" pitchFamily="18" charset="0"/>
                <a:cs typeface="Arial" pitchFamily="34" charset="0"/>
              </a:rPr>
              <a:t>words.</a:t>
            </a:r>
          </a:p>
          <a:p>
            <a:r>
              <a:rPr lang="en-US" dirty="0" smtClean="0">
                <a:solidFill>
                  <a:schemeClr val="bg1"/>
                </a:solidFill>
                <a:latin typeface="Arial" pitchFamily="34" charset="0"/>
                <a:ea typeface="Times New Roman" pitchFamily="18" charset="0"/>
                <a:cs typeface="Arial" pitchFamily="34" charset="0"/>
              </a:rPr>
              <a:t>Write down unknown words in your vocabulary.</a:t>
            </a:r>
            <a:endParaRPr lang="ru-RU" dirty="0">
              <a:solidFill>
                <a:schemeClr val="bg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51048" y="2096288"/>
            <a:ext cx="7344816" cy="2031325"/>
          </a:xfrm>
          <a:prstGeom prst="rect">
            <a:avLst/>
          </a:prstGeom>
        </p:spPr>
        <p:txBody>
          <a:bodyPr wrap="square">
            <a:spAutoFit/>
          </a:bodyPr>
          <a:lstStyle/>
          <a:p>
            <a:r>
              <a:rPr lang="en-US" i="1" dirty="0" smtClean="0"/>
              <a:t>1</a:t>
            </a:r>
            <a:r>
              <a:rPr lang="en-US" i="1" dirty="0" smtClean="0"/>
              <a:t>. </a:t>
            </a:r>
            <a:r>
              <a:rPr lang="en-US" b="1" i="1" dirty="0" smtClean="0"/>
              <a:t>Electronic assistant: Does your family approve of your career choice?</a:t>
            </a:r>
          </a:p>
          <a:p>
            <a:r>
              <a:rPr lang="en-US" b="1" dirty="0" smtClean="0">
                <a:solidFill>
                  <a:srgbClr val="C00000"/>
                </a:solidFill>
              </a:rPr>
              <a:t>Student</a:t>
            </a:r>
            <a:r>
              <a:rPr lang="en-US" b="1" dirty="0" smtClean="0">
                <a:solidFill>
                  <a:srgbClr val="C00000"/>
                </a:solidFill>
              </a:rPr>
              <a:t>:???</a:t>
            </a:r>
            <a:endParaRPr lang="ru-RU" i="1" dirty="0" smtClean="0"/>
          </a:p>
          <a:p>
            <a:r>
              <a:rPr lang="en-US" dirty="0" smtClean="0"/>
              <a:t>2</a:t>
            </a:r>
            <a:r>
              <a:rPr lang="en-US" dirty="0" smtClean="0"/>
              <a:t>. </a:t>
            </a:r>
            <a:r>
              <a:rPr lang="en-US" b="1" dirty="0" smtClean="0"/>
              <a:t>Electronic assistant: What mostly influences your career choice?</a:t>
            </a:r>
          </a:p>
          <a:p>
            <a:r>
              <a:rPr lang="en-US" b="1" dirty="0" smtClean="0">
                <a:solidFill>
                  <a:srgbClr val="FF0000"/>
                </a:solidFill>
              </a:rPr>
              <a:t>Student: </a:t>
            </a:r>
            <a:r>
              <a:rPr lang="en-US" b="1" i="1" dirty="0" smtClean="0">
                <a:solidFill>
                  <a:srgbClr val="FF0000"/>
                </a:solidFill>
              </a:rPr>
              <a:t> ???</a:t>
            </a:r>
            <a:endParaRPr lang="ru-RU" i="1" dirty="0" smtClean="0">
              <a:solidFill>
                <a:srgbClr val="FF0000"/>
              </a:solidFill>
            </a:endParaRPr>
          </a:p>
          <a:p>
            <a:r>
              <a:rPr lang="en-US" dirty="0" smtClean="0"/>
              <a:t>3</a:t>
            </a:r>
            <a:r>
              <a:rPr lang="en-US" b="1" dirty="0" smtClean="0"/>
              <a:t>. </a:t>
            </a:r>
            <a:r>
              <a:rPr lang="en-US" b="1" dirty="0" smtClean="0"/>
              <a:t>Electronic assistant: What is necessary to take into account when choosing a career?</a:t>
            </a:r>
          </a:p>
          <a:p>
            <a:r>
              <a:rPr lang="en-US" b="1" dirty="0" smtClean="0">
                <a:solidFill>
                  <a:srgbClr val="C00000"/>
                </a:solidFill>
              </a:rPr>
              <a:t>Student</a:t>
            </a:r>
            <a:r>
              <a:rPr lang="en-US" b="1" dirty="0" smtClean="0">
                <a:solidFill>
                  <a:srgbClr val="C00000"/>
                </a:solidFill>
              </a:rPr>
              <a:t>:???</a:t>
            </a:r>
            <a:endParaRPr lang="en-US" i="1" dirty="0" smtClean="0"/>
          </a:p>
        </p:txBody>
      </p:sp>
      <p:sp>
        <p:nvSpPr>
          <p:cNvPr id="3" name="Прямоугольник 2"/>
          <p:cNvSpPr/>
          <p:nvPr/>
        </p:nvSpPr>
        <p:spPr>
          <a:xfrm>
            <a:off x="2238026" y="354830"/>
            <a:ext cx="4314964" cy="646331"/>
          </a:xfrm>
          <a:prstGeom prst="rect">
            <a:avLst/>
          </a:prstGeom>
        </p:spPr>
        <p:txBody>
          <a:bodyPr wrap="none">
            <a:spAutoFit/>
          </a:bodyPr>
          <a:lstStyle/>
          <a:p>
            <a:r>
              <a:rPr lang="en-US" sz="3600" dirty="0" smtClean="0"/>
              <a:t>preparing for an </a:t>
            </a:r>
            <a:r>
              <a:rPr lang="en-US" sz="3600" dirty="0" smtClean="0"/>
              <a:t>exam</a:t>
            </a:r>
            <a:endParaRPr lang="ru-RU" sz="3600" dirty="0"/>
          </a:p>
        </p:txBody>
      </p:sp>
      <p:pic>
        <p:nvPicPr>
          <p:cNvPr id="44034" name="Picture 2" descr="https://img2.freepng.ru/20180605/apt/kisspng-computer-icons-symbol-clip-art-talking-5b170589669359.7093636115282354014202.jpg"/>
          <p:cNvPicPr>
            <a:picLocks noChangeAspect="1" noChangeArrowheads="1"/>
          </p:cNvPicPr>
          <p:nvPr/>
        </p:nvPicPr>
        <p:blipFill>
          <a:blip r:embed="rId2" cstate="print"/>
          <a:srcRect/>
          <a:stretch>
            <a:fillRect/>
          </a:stretch>
        </p:blipFill>
        <p:spPr bwMode="auto">
          <a:xfrm>
            <a:off x="3758185" y="3803904"/>
            <a:ext cx="3863466" cy="2340864"/>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51048" y="2096288"/>
            <a:ext cx="7344816" cy="3693319"/>
          </a:xfrm>
          <a:prstGeom prst="rect">
            <a:avLst/>
          </a:prstGeom>
        </p:spPr>
        <p:txBody>
          <a:bodyPr wrap="square">
            <a:spAutoFit/>
          </a:bodyPr>
          <a:lstStyle/>
          <a:p>
            <a:r>
              <a:rPr lang="en-US" i="1" dirty="0" smtClean="0"/>
              <a:t>1</a:t>
            </a:r>
            <a:r>
              <a:rPr lang="en-US" i="1" dirty="0" smtClean="0"/>
              <a:t>. </a:t>
            </a:r>
            <a:r>
              <a:rPr lang="en-US" b="1" i="1" dirty="0" smtClean="0"/>
              <a:t>Electronic assistant: Does your family approve of your career choice?</a:t>
            </a:r>
          </a:p>
          <a:p>
            <a:r>
              <a:rPr lang="en-US" b="1" dirty="0" smtClean="0">
                <a:solidFill>
                  <a:srgbClr val="C00000"/>
                </a:solidFill>
              </a:rPr>
              <a:t>Student: </a:t>
            </a:r>
            <a:r>
              <a:rPr lang="en-US" b="1" i="1" dirty="0" smtClean="0">
                <a:solidFill>
                  <a:srgbClr val="C00000"/>
                </a:solidFill>
              </a:rPr>
              <a:t>My family thinks that being a doctor is a good career choice. They would prefer me </a:t>
            </a:r>
            <a:r>
              <a:rPr lang="en-US" b="1" i="1" dirty="0" smtClean="0">
                <a:solidFill>
                  <a:srgbClr val="C00000"/>
                </a:solidFill>
              </a:rPr>
              <a:t>to </a:t>
            </a:r>
            <a:r>
              <a:rPr lang="en-US" i="1" dirty="0" smtClean="0"/>
              <a:t>become </a:t>
            </a:r>
            <a:r>
              <a:rPr lang="en-US" i="1" dirty="0" smtClean="0"/>
              <a:t>a dentist because dentists make more money, but I am not really interested in teeth</a:t>
            </a:r>
            <a:endParaRPr lang="ru-RU" i="1" dirty="0" smtClean="0"/>
          </a:p>
          <a:p>
            <a:r>
              <a:rPr lang="en-US" dirty="0" smtClean="0"/>
              <a:t>2</a:t>
            </a:r>
            <a:r>
              <a:rPr lang="en-US" dirty="0" smtClean="0"/>
              <a:t>. </a:t>
            </a:r>
            <a:r>
              <a:rPr lang="en-US" b="1" dirty="0" smtClean="0"/>
              <a:t>Electronic assistant: What mostly influences your career choice?</a:t>
            </a:r>
          </a:p>
          <a:p>
            <a:r>
              <a:rPr lang="en-US" b="1" dirty="0" smtClean="0">
                <a:solidFill>
                  <a:srgbClr val="FF0000"/>
                </a:solidFill>
              </a:rPr>
              <a:t>Student: </a:t>
            </a:r>
            <a:r>
              <a:rPr lang="en-US" b="1" i="1" dirty="0" smtClean="0">
                <a:solidFill>
                  <a:srgbClr val="FF0000"/>
                </a:solidFill>
              </a:rPr>
              <a:t>Honestly, I just want to help people. </a:t>
            </a:r>
            <a:r>
              <a:rPr lang="en-US" i="1" dirty="0" smtClean="0">
                <a:solidFill>
                  <a:srgbClr val="FF0000"/>
                </a:solidFill>
              </a:rPr>
              <a:t>If I make someone's life better, I will know I have done a good job. </a:t>
            </a:r>
            <a:endParaRPr lang="ru-RU" i="1" dirty="0" smtClean="0">
              <a:solidFill>
                <a:srgbClr val="FF0000"/>
              </a:solidFill>
            </a:endParaRPr>
          </a:p>
          <a:p>
            <a:r>
              <a:rPr lang="en-US" dirty="0" smtClean="0"/>
              <a:t>3</a:t>
            </a:r>
            <a:r>
              <a:rPr lang="en-US" b="1" dirty="0" smtClean="0"/>
              <a:t>. </a:t>
            </a:r>
            <a:r>
              <a:rPr lang="en-US" b="1" dirty="0" smtClean="0"/>
              <a:t>Electronic assistant: What is necessary to take into account when choosing a career?</a:t>
            </a:r>
          </a:p>
          <a:p>
            <a:r>
              <a:rPr lang="en-US" b="1" dirty="0" smtClean="0">
                <a:solidFill>
                  <a:srgbClr val="C00000"/>
                </a:solidFill>
              </a:rPr>
              <a:t>Student: </a:t>
            </a:r>
            <a:r>
              <a:rPr lang="en-US" b="1" i="1" dirty="0" smtClean="0">
                <a:solidFill>
                  <a:srgbClr val="C00000"/>
                </a:solidFill>
              </a:rPr>
              <a:t>People always say that the most important thing you need to think about when </a:t>
            </a:r>
            <a:r>
              <a:rPr lang="en-US" b="1" i="1" dirty="0" smtClean="0">
                <a:solidFill>
                  <a:srgbClr val="C00000"/>
                </a:solidFill>
              </a:rPr>
              <a:t>choosing  </a:t>
            </a:r>
            <a:r>
              <a:rPr lang="en-US" i="1" dirty="0" smtClean="0">
                <a:solidFill>
                  <a:srgbClr val="C00000"/>
                </a:solidFill>
              </a:rPr>
              <a:t>a </a:t>
            </a:r>
            <a:r>
              <a:rPr lang="en-US" i="1" dirty="0" smtClean="0">
                <a:solidFill>
                  <a:srgbClr val="C00000"/>
                </a:solidFill>
              </a:rPr>
              <a:t>career is how much money you will make. I don't think that is the best approach. It is always </a:t>
            </a:r>
            <a:r>
              <a:rPr lang="en-US" i="1" dirty="0" smtClean="0">
                <a:solidFill>
                  <a:srgbClr val="C00000"/>
                </a:solidFill>
              </a:rPr>
              <a:t>best  to </a:t>
            </a:r>
            <a:r>
              <a:rPr lang="en-US" i="1" dirty="0" smtClean="0">
                <a:solidFill>
                  <a:srgbClr val="C00000"/>
                </a:solidFill>
              </a:rPr>
              <a:t>try to do something you think you will enjoy</a:t>
            </a:r>
            <a:r>
              <a:rPr lang="en-US" i="1" dirty="0" smtClean="0"/>
              <a:t>. </a:t>
            </a:r>
          </a:p>
        </p:txBody>
      </p:sp>
      <p:sp>
        <p:nvSpPr>
          <p:cNvPr id="3" name="Прямоугольник 2"/>
          <p:cNvSpPr/>
          <p:nvPr/>
        </p:nvSpPr>
        <p:spPr>
          <a:xfrm>
            <a:off x="2238026" y="354830"/>
            <a:ext cx="4314964" cy="1200329"/>
          </a:xfrm>
          <a:prstGeom prst="rect">
            <a:avLst/>
          </a:prstGeom>
        </p:spPr>
        <p:txBody>
          <a:bodyPr wrap="none">
            <a:spAutoFit/>
          </a:bodyPr>
          <a:lstStyle/>
          <a:p>
            <a:r>
              <a:rPr lang="en-US" sz="3600" dirty="0" smtClean="0"/>
              <a:t>preparing for an </a:t>
            </a:r>
            <a:r>
              <a:rPr lang="en-US" sz="3600" dirty="0" smtClean="0"/>
              <a:t>exam</a:t>
            </a:r>
          </a:p>
          <a:p>
            <a:r>
              <a:rPr lang="en-US" sz="3600" dirty="0" smtClean="0"/>
              <a:t>(possible answers)</a:t>
            </a:r>
            <a:endParaRPr lang="ru-RU" sz="36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5448" y="1568482"/>
            <a:ext cx="4151376" cy="5170646"/>
          </a:xfrm>
          <a:prstGeom prst="rect">
            <a:avLst/>
          </a:prstGeom>
          <a:blipFill>
            <a:blip r:embed="rId2" cstate="print"/>
            <a:tile tx="0" ty="0" sx="100000" sy="100000" flip="none" algn="tl"/>
          </a:blipFill>
        </p:spPr>
        <p:txBody>
          <a:bodyPr wrap="square">
            <a:spAutoFit/>
          </a:bodyPr>
          <a:lstStyle/>
          <a:p>
            <a:pPr fontAlgn="t"/>
            <a:r>
              <a:rPr lang="en-US" sz="2400" dirty="0" smtClean="0"/>
              <a:t>What </a:t>
            </a:r>
            <a:r>
              <a:rPr lang="en-US" sz="2400" dirty="0" smtClean="0"/>
              <a:t>kind of job would you like to have?</a:t>
            </a:r>
          </a:p>
          <a:p>
            <a:pPr fontAlgn="t"/>
            <a:r>
              <a:rPr lang="en-US" sz="2400" dirty="0" smtClean="0"/>
              <a:t>How can you become a well-qualified specialist</a:t>
            </a:r>
            <a:r>
              <a:rPr lang="en-US" sz="2400" dirty="0" smtClean="0"/>
              <a:t>?</a:t>
            </a:r>
            <a:endParaRPr lang="ru-RU" sz="2400" dirty="0" smtClean="0"/>
          </a:p>
          <a:p>
            <a:pPr fontAlgn="t"/>
            <a:r>
              <a:rPr lang="en-US" sz="2400" dirty="0" smtClean="0"/>
              <a:t> </a:t>
            </a:r>
            <a:r>
              <a:rPr lang="en-US" sz="2400" dirty="0" smtClean="0"/>
              <a:t>What do you want to be in future?</a:t>
            </a:r>
          </a:p>
          <a:p>
            <a:pPr fontAlgn="t"/>
            <a:r>
              <a:rPr lang="en-US" sz="2400" dirty="0" smtClean="0"/>
              <a:t>What are your parents?</a:t>
            </a:r>
          </a:p>
          <a:p>
            <a:pPr fontAlgn="t"/>
            <a:r>
              <a:rPr lang="en-US" sz="2400" dirty="0" smtClean="0"/>
              <a:t>Do you know what your classmates want to be?</a:t>
            </a:r>
          </a:p>
          <a:p>
            <a:pPr fontAlgn="t"/>
            <a:r>
              <a:rPr lang="en-US" sz="2400" dirty="0" smtClean="0"/>
              <a:t>What professions are popular in our region?</a:t>
            </a:r>
          </a:p>
          <a:p>
            <a:pPr fontAlgn="t"/>
            <a:r>
              <a:rPr lang="en-US" sz="2400" dirty="0" smtClean="0"/>
              <a:t>Is it really necessary to study well to get a good job?</a:t>
            </a:r>
          </a:p>
          <a:p>
            <a:pPr fontAlgn="t"/>
            <a:endParaRPr lang="en-US" dirty="0"/>
          </a:p>
        </p:txBody>
      </p:sp>
      <p:sp>
        <p:nvSpPr>
          <p:cNvPr id="5122" name="AutoShape 2" descr="https://kartalinka.ru/wp-content/uploads/2015/08/PAP_STORY0019-019-professii-01.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5124" name="AutoShape 4" descr="https://kartalinka.ru/wp-content/uploads/2015/08/PAP_STORY0019-019-professii-01.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5126" name="Picture 6" descr="https://ru-static.z-dn.net/files/d25/918251d6a21fb50cb117624779d8cd21.jpg"/>
          <p:cNvPicPr>
            <a:picLocks noChangeAspect="1" noChangeArrowheads="1"/>
          </p:cNvPicPr>
          <p:nvPr/>
        </p:nvPicPr>
        <p:blipFill>
          <a:blip r:embed="rId3" cstate="print"/>
          <a:srcRect/>
          <a:stretch>
            <a:fillRect/>
          </a:stretch>
        </p:blipFill>
        <p:spPr bwMode="auto">
          <a:xfrm>
            <a:off x="5065776" y="1700785"/>
            <a:ext cx="3529584" cy="2350008"/>
          </a:xfrm>
          <a:prstGeom prst="rect">
            <a:avLst/>
          </a:prstGeom>
          <a:noFill/>
        </p:spPr>
      </p:pic>
      <p:pic>
        <p:nvPicPr>
          <p:cNvPr id="5128" name="Picture 8" descr="https://avatars.mds.yandex.net/get-pdb/1818344/336abb4b-d7c9-41fb-a50e-3354fe19216b/s1200"/>
          <p:cNvPicPr>
            <a:picLocks noChangeAspect="1" noChangeArrowheads="1"/>
          </p:cNvPicPr>
          <p:nvPr/>
        </p:nvPicPr>
        <p:blipFill>
          <a:blip r:embed="rId4" cstate="print"/>
          <a:srcRect/>
          <a:stretch>
            <a:fillRect/>
          </a:stretch>
        </p:blipFill>
        <p:spPr bwMode="auto">
          <a:xfrm>
            <a:off x="5020056" y="4180301"/>
            <a:ext cx="3650261" cy="2433507"/>
          </a:xfrm>
          <a:prstGeom prst="rect">
            <a:avLst/>
          </a:prstGeom>
          <a:noFill/>
        </p:spPr>
      </p:pic>
      <p:sp>
        <p:nvSpPr>
          <p:cNvPr id="7" name="Прямоугольник 6"/>
          <p:cNvSpPr/>
          <p:nvPr/>
        </p:nvSpPr>
        <p:spPr>
          <a:xfrm>
            <a:off x="2167525" y="345686"/>
            <a:ext cx="4814651" cy="830997"/>
          </a:xfrm>
          <a:prstGeom prst="rect">
            <a:avLst/>
          </a:prstGeom>
        </p:spPr>
        <p:txBody>
          <a:bodyPr wrap="none">
            <a:spAutoFit/>
          </a:bodyPr>
          <a:lstStyle/>
          <a:p>
            <a:pPr fontAlgn="t"/>
            <a:r>
              <a:rPr lang="en-US" sz="4800" b="1" dirty="0" smtClean="0"/>
              <a:t>A</a:t>
            </a:r>
            <a:r>
              <a:rPr lang="en-US" sz="4800" b="1" dirty="0" smtClean="0"/>
              <a:t>nswer </a:t>
            </a:r>
            <a:r>
              <a:rPr lang="en-US" sz="4800" b="1" dirty="0" smtClean="0"/>
              <a:t>it yourself</a:t>
            </a:r>
            <a:endParaRPr lang="en-US" sz="4800"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https://4.bp.blogspot.com/-P69DgXklV0M/WG39KpSwokI/AAAAAAAAJ4M/41_eSmRGqs4T7LwK83DA6kkYujc1BEjWACLcB/w1200-h630-p-k-no-nu/d.jpg"/>
          <p:cNvPicPr>
            <a:picLocks noChangeAspect="1" noChangeArrowheads="1"/>
          </p:cNvPicPr>
          <p:nvPr/>
        </p:nvPicPr>
        <p:blipFill>
          <a:blip r:embed="rId2" cstate="print"/>
          <a:srcRect/>
          <a:stretch>
            <a:fillRect/>
          </a:stretch>
        </p:blipFill>
        <p:spPr bwMode="auto">
          <a:xfrm>
            <a:off x="109728" y="2935224"/>
            <a:ext cx="4288536" cy="3922776"/>
          </a:xfrm>
          <a:prstGeom prst="rect">
            <a:avLst/>
          </a:prstGeom>
          <a:noFill/>
        </p:spPr>
      </p:pic>
      <p:pic>
        <p:nvPicPr>
          <p:cNvPr id="38916" name="Picture 4" descr="https://i.pinimg.com/originals/35/fa/7c/35fa7c63c6ea14d8769cc218c03c122a.png"/>
          <p:cNvPicPr>
            <a:picLocks noChangeAspect="1" noChangeArrowheads="1"/>
          </p:cNvPicPr>
          <p:nvPr/>
        </p:nvPicPr>
        <p:blipFill>
          <a:blip r:embed="rId3" cstate="print"/>
          <a:srcRect/>
          <a:stretch>
            <a:fillRect/>
          </a:stretch>
        </p:blipFill>
        <p:spPr bwMode="auto">
          <a:xfrm>
            <a:off x="4436534" y="0"/>
            <a:ext cx="4707466" cy="6592824"/>
          </a:xfrm>
          <a:prstGeom prst="rect">
            <a:avLst/>
          </a:prstGeom>
          <a:noFill/>
        </p:spPr>
      </p:pic>
      <p:pic>
        <p:nvPicPr>
          <p:cNvPr id="38918" name="Picture 6" descr="https://www.talentsearchpeople.com/inc/images_blog/-images.jpg"/>
          <p:cNvPicPr>
            <a:picLocks noChangeAspect="1" noChangeArrowheads="1"/>
          </p:cNvPicPr>
          <p:nvPr/>
        </p:nvPicPr>
        <p:blipFill>
          <a:blip r:embed="rId4" cstate="print"/>
          <a:srcRect/>
          <a:stretch>
            <a:fillRect/>
          </a:stretch>
        </p:blipFill>
        <p:spPr bwMode="auto">
          <a:xfrm>
            <a:off x="256032" y="211265"/>
            <a:ext cx="3895344" cy="2614232"/>
          </a:xfrm>
          <a:prstGeom prst="rect">
            <a:avLst/>
          </a:prstGeom>
          <a:noFill/>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515</TotalTime>
  <Words>1012</Words>
  <Application>Microsoft Office PowerPoint</Application>
  <PresentationFormat>Экран (4:3)</PresentationFormat>
  <Paragraphs>123</Paragraphs>
  <Slides>22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Тема Office</vt:lpstr>
      <vt:lpstr>The world of work Forward. Английский язык для 8 класса. Unit 8</vt:lpstr>
      <vt:lpstr>Слайд 2</vt:lpstr>
      <vt:lpstr>Слайд 3</vt:lpstr>
      <vt:lpstr>Ex. 1 Work in pairs. Do you know these jobs? Use your dictionary to check the meaning of any new words.  </vt:lpstr>
      <vt:lpstr>Слайд 5</vt:lpstr>
      <vt:lpstr>Слайд 6</vt:lpstr>
      <vt:lpstr>Слайд 7</vt:lpstr>
      <vt:lpstr>Слайд 8</vt:lpstr>
      <vt:lpstr>Слайд 9</vt:lpstr>
      <vt:lpstr>Слайд 10</vt:lpstr>
      <vt:lpstr> Work</vt:lpstr>
      <vt:lpstr>               Job</vt:lpstr>
      <vt:lpstr>Слайд 13</vt:lpstr>
      <vt:lpstr>Слайд 14</vt:lpstr>
      <vt:lpstr>write a cinquain </vt:lpstr>
      <vt:lpstr>Слайд 16</vt:lpstr>
      <vt:lpstr>Слайд 17</vt:lpstr>
      <vt:lpstr>Write a letter to John.</vt:lpstr>
      <vt:lpstr>Слайд 19</vt:lpstr>
      <vt:lpstr>Слайд 20</vt:lpstr>
      <vt:lpstr>Resources</vt:lpstr>
      <vt:lpstr>Slide title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Forward. Английский язык для 8 класса. Unit 8 The world of work </dc:title>
  <cp:lastModifiedBy>мама</cp:lastModifiedBy>
  <cp:revision>38</cp:revision>
  <dcterms:created xsi:type="dcterms:W3CDTF">2014-11-21T11:00:06Z</dcterms:created>
  <dcterms:modified xsi:type="dcterms:W3CDTF">2020-01-10T14:15:56Z</dcterms:modified>
</cp:coreProperties>
</file>