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82AE-48BA-437A-A978-FDE2E46E108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90297-545C-4814-82BD-28D8F75D3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82AE-48BA-437A-A978-FDE2E46E108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90297-545C-4814-82BD-28D8F75D3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82AE-48BA-437A-A978-FDE2E46E108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90297-545C-4814-82BD-28D8F75D3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82AE-48BA-437A-A978-FDE2E46E108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90297-545C-4814-82BD-28D8F75D3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82AE-48BA-437A-A978-FDE2E46E108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90297-545C-4814-82BD-28D8F75D3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82AE-48BA-437A-A978-FDE2E46E108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90297-545C-4814-82BD-28D8F75D3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82AE-48BA-437A-A978-FDE2E46E108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90297-545C-4814-82BD-28D8F75D3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82AE-48BA-437A-A978-FDE2E46E108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90297-545C-4814-82BD-28D8F75D3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82AE-48BA-437A-A978-FDE2E46E108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90297-545C-4814-82BD-28D8F75D3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82AE-48BA-437A-A978-FDE2E46E108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90297-545C-4814-82BD-28D8F75D3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82AE-48BA-437A-A978-FDE2E46E108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90297-545C-4814-82BD-28D8F75D3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482AE-48BA-437A-A978-FDE2E46E108D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90297-545C-4814-82BD-28D8F75D3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moluch.ru/archive/86/16209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Нетрадиционные средства оздоровления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5105400"/>
            <a:ext cx="6400800" cy="132399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 Воспитатель МАДОУ № 61 «Соловушка»</a:t>
            </a:r>
          </a:p>
          <a:p>
            <a:pPr algn="r"/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Бабака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Дарья Юрьевна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5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6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7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8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9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0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19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1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2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  <p:pic>
        <p:nvPicPr>
          <p:cNvPr id="44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  <p:sp>
        <p:nvSpPr>
          <p:cNvPr id="45" name="Прямоугольник 44"/>
          <p:cNvSpPr/>
          <p:nvPr/>
        </p:nvSpPr>
        <p:spPr>
          <a:xfrm>
            <a:off x="1714480" y="357166"/>
            <a:ext cx="57990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Теории и технологи физического воспитания детей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357298"/>
            <a:ext cx="8501122" cy="342902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Релаксация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 из путей преодоления внутреннего напряжения, основанный на более или менее сознательном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расслаблением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мышц.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/>
              <a:t>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ля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получения наибольшего оздоровительного эффекта необходимо соблюдать следующие правила при подборе упражнений и их выполнение. Упражнения на релаксацию выполняются в тихой, спокойной обстановке. Расслабляться лучше с закрытыми глазами.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детей</a:t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распознать ощущения напряженности и 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расслабленности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Не спешить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заканчивать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релаксацию. Дети могут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полежать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если им хочется. Выходить из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этого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состояния нужно медленно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спокойно. </a:t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oga-detej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4071942"/>
            <a:ext cx="2875154" cy="2590798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6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7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8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9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10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1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20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2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3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  <p:pic>
        <p:nvPicPr>
          <p:cNvPr id="25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30425"/>
            <a:ext cx="8572560" cy="1470025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Музыкотерапия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лекарство, которое слушают. О том, что музыка способна изменять душевное и физическое состояние человека, знали еще в Древней Греции, в других странах. В конце прошлого века русский физиолог И. Р. Тарханов своими оригинальными исследованиями доказал, что мелодии доставляющие человеку радость, замедляют пульс, увеличивают силу сердечных сокращений,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способствуют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расширению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сосудов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 нормализации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артериального давления.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18369188_vmeste-risunok-grammofon-devoc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4063012"/>
            <a:ext cx="4014778" cy="2509236"/>
          </a:xfrm>
          <a:prstGeom prst="rect">
            <a:avLst/>
          </a:prstGeom>
        </p:spPr>
      </p:pic>
      <p:pic>
        <p:nvPicPr>
          <p:cNvPr id="5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7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8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9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10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11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2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21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4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3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4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429684" cy="6215107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Вывод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Используя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нетрадиционные методы в физической подготовленности детей, можно достигнуть наивысшей двигательной активности, эмоционального подъёма, снижения заболеваемости, подарить детям радость в движении. Не нужно навязывать своё мнение, свою форму ведения занятия. П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еред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проведением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 нужно смотреть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настроение ребят, на их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реакцию.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  предложить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классические упражнения и радости в глазах детей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нет, 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тут же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перестраиваться.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как палочка-выручалочка помогают нетрадиционные методы и приёмы. У инструктора по физической культуре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должны быть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большие возможности преподнести свой материал в ненавязчивой форме.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5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6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7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8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9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0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19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1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2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  <p:pic>
        <p:nvPicPr>
          <p:cNvPr id="24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8145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Список использованной литературы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929618" cy="4500594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Борисова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Е. Н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организации физкультурно-оздоровительной работы с 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дошкольниками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Е. Н. Борисова. –М.: 2009. – 54  с.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Кудрявцев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В. 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 Развивающая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педагогика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оздоровления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 Т. Кудрявцев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Б. Б. Егоров . – М.: 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2000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– 77 с.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Электронный ресурс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Оздоровление детей  через нетрадиционные формы и методы работы . – Режим доступа: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https://moluch.ru/archive/86/16209/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. –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13.03.2015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6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7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8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9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10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1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20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2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3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928694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500174"/>
            <a:ext cx="8043874" cy="3500462"/>
          </a:xfrm>
        </p:spPr>
        <p:txBody>
          <a:bodyPr>
            <a:normAutofit lnSpcReduction="10000"/>
          </a:bodyPr>
          <a:lstStyle/>
          <a:p>
            <a:pPr algn="l"/>
            <a:endParaRPr lang="ru-RU" dirty="0" smtClean="0"/>
          </a:p>
          <a:p>
            <a:pPr algn="l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Введение</a:t>
            </a:r>
          </a:p>
          <a:p>
            <a:pPr algn="l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Нетрадиционные средства оздоровления и их характеристика</a:t>
            </a:r>
          </a:p>
          <a:p>
            <a:pPr algn="l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Заключение</a:t>
            </a:r>
          </a:p>
          <a:p>
            <a:pPr algn="l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Список использованной литературы</a:t>
            </a:r>
          </a:p>
          <a:p>
            <a:pPr algn="l"/>
            <a:endParaRPr lang="ru-RU" dirty="0" smtClean="0"/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5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6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7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8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9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0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19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1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2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  <p:pic>
        <p:nvPicPr>
          <p:cNvPr id="24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28604"/>
            <a:ext cx="8643998" cy="550072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 algn="just">
              <a:lnSpc>
                <a:spcPct val="150000"/>
              </a:lnSpc>
            </a:pP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 В </a:t>
            </a:r>
            <a:r>
              <a:rPr lang="ru-RU" sz="28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дошкольном возрасте </a:t>
            </a:r>
            <a:endParaRPr lang="ru-RU" sz="28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закладывается </a:t>
            </a:r>
            <a:r>
              <a:rPr lang="ru-RU" sz="28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фундамент здоровья: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происходит созревание и совершенствование жизненных систем и функций организма, развиваются его адаптационные возможности, повышается его устойчивость к внешним воздействиям, формируется осанка, приобретаются физические качества, привычки, вырабатываются волевые черты характера, без которых невозможен здоровый образ жизни.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6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7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8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9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10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1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20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2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3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14356"/>
            <a:ext cx="8643998" cy="5929354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   Ребёнку </a:t>
            </a:r>
            <a:r>
              <a:rPr lang="ru-RU" sz="27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нужна оптимальная 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двигательная</a:t>
            </a:r>
            <a:b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активно деятельность, </a:t>
            </a:r>
            <a:r>
              <a:rPr lang="ru-RU" sz="27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недостаток её неблагоприятен: ослабляется сердечная деятельность, нарушается обмен веществ, сдерживается физическое развитие, ослабевают мышцы, ухудшается общее состояние ребёнка. Всё должно быть в меру. Дошкольникам полезны: 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ежедневная 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утренняя гимнастика,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физкультурные 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занятия,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динамические 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часы,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также 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должен быть предоставлен простор для самостоятельных игр, упражнений,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развлечений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5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6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7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8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9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0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19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1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2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3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  <p:pic>
        <p:nvPicPr>
          <p:cNvPr id="24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857232"/>
            <a:ext cx="8572560" cy="500066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Для этого необходимо проводить 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занятия в различных вариантах, в нетрадиционной форме: 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олимпиады,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походы,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дни здоровья,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путешествия, 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нужно давать детям возможность импровизировать на занятиях.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Используя эти приёмы, занятия получаются интересными, дают большую эмоциональную нагрузку, дарят детям радость.</a:t>
            </a:r>
            <a:endParaRPr lang="ru-RU" sz="2800" dirty="0"/>
          </a:p>
        </p:txBody>
      </p:sp>
      <p:pic>
        <p:nvPicPr>
          <p:cNvPr id="4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6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7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8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9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10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1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20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2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3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Нетрадиционные средства оздоровления и их характеристика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8501122" cy="500066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3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Среди нетрадиционных форм оздоровления можно выделить такие, как: </a:t>
            </a:r>
            <a:endParaRPr lang="ru-RU" sz="3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ДЫХАТЕЛЬНАЯ И ЗВУКОВАЯ ГИМНАСТИКА</a:t>
            </a:r>
          </a:p>
          <a:p>
            <a:pPr algn="l"/>
            <a:r>
              <a:rPr lang="ru-RU" sz="3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научить детей дышать через нос, подготовить к более сложным дыхательным упражнениям. При этом осуществляется профилактика заболеваний верхних дыхательных путей. Для улучшения вентиляции легких после бега применяем специальные упражнения: после гибкого вдоха, выдох выполняется с произношением звуков, где каждый звук очищает внутренние органы от углекислого газа: -     </a:t>
            </a:r>
            <a:endParaRPr lang="ru-RU" sz="3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 А — гортань;    </a:t>
            </a:r>
            <a:endParaRPr lang="ru-RU" sz="3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О</a:t>
            </a:r>
            <a:r>
              <a:rPr lang="ru-RU" sz="3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бронхи;         </a:t>
            </a:r>
            <a:endParaRPr lang="ru-RU" sz="3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И</a:t>
            </a:r>
            <a:r>
              <a:rPr lang="ru-RU" sz="3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сердце;      </a:t>
            </a:r>
            <a:endParaRPr lang="ru-RU" sz="3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3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 — желудок;    </a:t>
            </a:r>
            <a:endParaRPr lang="ru-RU" sz="3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3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 — печень;     </a:t>
            </a:r>
            <a:endParaRPr lang="ru-RU" sz="3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М</a:t>
            </a:r>
            <a:r>
              <a:rPr lang="ru-RU" sz="3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кишечник.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ykhatiel_naia_ghimnastika_dlia_dietiei_ranniegho_vozrasta_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3786190"/>
            <a:ext cx="2441120" cy="2847973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6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7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8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9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10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1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20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2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3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  <p:pic>
        <p:nvPicPr>
          <p:cNvPr id="25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501122" cy="6357959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Хождение босиком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Используется 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метод, для укрепления сводов стопы и ее связок. Для повышения выносливости в теплое время года с детьми 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занимаются </a:t>
            </a:r>
            <a:b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оздоровительным 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бегом. С детьми старшей группы — 1, 5–2 минуты, подготовительной </a:t>
            </a: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группы- 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2–2, 5 минуты.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60476_html_177238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3000372"/>
            <a:ext cx="1975104" cy="3663696"/>
          </a:xfrm>
          <a:prstGeom prst="rect">
            <a:avLst/>
          </a:prstGeom>
        </p:spPr>
      </p:pic>
      <p:pic>
        <p:nvPicPr>
          <p:cNvPr id="5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7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8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9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10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11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2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21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4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3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4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642918"/>
            <a:ext cx="8572560" cy="514353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31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31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Массаж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Повышает 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защитные средства слизистых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утренних процедур </a:t>
            </a:r>
            <a:r>
              <a:rPr lang="ru-RU" sz="27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ушных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раковин,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пальцев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дыхательной гимнастики.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Массаж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это совокупность приемов механического дозированного воздействия на тело человека с помощью различных приёмов и манипуляций, проводимых руками или с помощью специальных аппаратов с лечебной или профилактической целью. Органы и системы организма не остаются безразличными к этому воздействию, они реагируют на него различными функциональными изменениями. </a:t>
            </a:r>
            <a:r>
              <a:rPr lang="ru-RU" sz="27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становится неотъемлемой частью комплексной профилактики и лечения разных недугов. Проводить лечебный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полезно не менее одного раза в день.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1ac789fdb4b2070083bb661128cd3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68" y="4857760"/>
            <a:ext cx="1639541" cy="2000240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6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7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8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9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10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1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20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1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4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2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3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4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  <p:pic>
        <p:nvPicPr>
          <p:cNvPr id="25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357298"/>
            <a:ext cx="8572560" cy="328614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Тренинг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 </a:t>
            </a:r>
            <a:r>
              <a:rPr lang="ru-RU" sz="2000" dirty="0" smtClean="0"/>
              <a:t>                      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психической дисциплины, которому можно и нужно научить дошкольников, способность преувеличивать положительное и растворять, распылять отрицательное. При выполнении тренингов важным является умении детей вообразить описываемую ситуацию, что в свою очередь дает им возможность успокоиться, снять излишнее напряжение и повысить своё настроение.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740_ladydiary.ru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4143380"/>
            <a:ext cx="3357586" cy="2460213"/>
          </a:xfrm>
          <a:prstGeom prst="rect">
            <a:avLst/>
          </a:prstGeom>
        </p:spPr>
      </p:pic>
      <p:pic>
        <p:nvPicPr>
          <p:cNvPr id="5" name="Picture 2" descr="C:\Documents and Settings\istominaip\Рабочий стол\prev_small_NV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0"/>
            <a:ext cx="1428728" cy="1357298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0" y="0"/>
            <a:ext cx="1357313" cy="1357313"/>
            <a:chOff x="2143108" y="357166"/>
            <a:chExt cx="1357313" cy="1357313"/>
          </a:xfrm>
        </p:grpSpPr>
        <p:pic>
          <p:nvPicPr>
            <p:cNvPr id="7" name="Picture 20" descr="передел мля снова shab 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43108" y="357166"/>
              <a:ext cx="1357313" cy="1357313"/>
            </a:xfrm>
            <a:prstGeom prst="rect">
              <a:avLst/>
            </a:prstGeom>
            <a:noFill/>
            <a:ln w="9525">
              <a:solidFill>
                <a:srgbClr val="002060"/>
              </a:solidFill>
              <a:miter lim="800000"/>
              <a:headEnd/>
              <a:tailEnd/>
            </a:ln>
          </p:spPr>
        </p:pic>
        <p:grpSp>
          <p:nvGrpSpPr>
            <p:cNvPr id="8" name="Группа 24"/>
            <p:cNvGrpSpPr/>
            <p:nvPr/>
          </p:nvGrpSpPr>
          <p:grpSpPr>
            <a:xfrm>
              <a:off x="2143108" y="357166"/>
              <a:ext cx="1357313" cy="1285875"/>
              <a:chOff x="0" y="0"/>
              <a:chExt cx="1357313" cy="1285875"/>
            </a:xfrm>
          </p:grpSpPr>
          <p:sp>
            <p:nvSpPr>
              <p:cNvPr id="9" name="Arc 19"/>
              <p:cNvSpPr>
                <a:spLocks/>
              </p:cNvSpPr>
              <p:nvPr/>
            </p:nvSpPr>
            <p:spPr bwMode="auto">
              <a:xfrm>
                <a:off x="0" y="0"/>
                <a:ext cx="1357313" cy="128587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</a:path>
                  <a:path w="43200" h="43200" stroke="0" extrusionOk="0">
                    <a:moveTo>
                      <a:pt x="23544" y="43112"/>
                    </a:moveTo>
                    <a:cubicBezTo>
                      <a:pt x="22897" y="43170"/>
                      <a:pt x="22248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060"/>
                      <a:pt x="35704" y="41017"/>
                      <a:pt x="25407" y="42861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grpSp>
            <p:nvGrpSpPr>
              <p:cNvPr id="10" name="Group 2"/>
              <p:cNvGrpSpPr>
                <a:grpSpLocks/>
              </p:cNvGrpSpPr>
              <p:nvPr/>
            </p:nvGrpSpPr>
            <p:grpSpPr bwMode="auto">
              <a:xfrm>
                <a:off x="103476" y="101334"/>
                <a:ext cx="1155212" cy="1078070"/>
                <a:chOff x="1709" y="1706"/>
                <a:chExt cx="8574" cy="8394"/>
              </a:xfrm>
            </p:grpSpPr>
            <p:sp>
              <p:nvSpPr>
                <p:cNvPr id="11" name="WordArt 1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709" y="1706"/>
                  <a:ext cx="8574" cy="8394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10338908"/>
                    </a:avLst>
                  </a:prstTxWarp>
                </a:bodyPr>
                <a:lstStyle/>
                <a:p>
                  <a:pPr algn="ctr"/>
                  <a:r>
                    <a:rPr lang="ru-RU" sz="3600" kern="10" dirty="0">
                      <a:ln w="9525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solidFill>
                        <a:srgbClr val="0000FF"/>
                      </a:solidFill>
                      <a:latin typeface="Arial"/>
                      <a:cs typeface="Arial"/>
                    </a:rPr>
                    <a:t>ФАКУЛЬТЕТ ПЕДАГОГИКИ И ПСИХОЛОГИИ</a:t>
                  </a:r>
                </a:p>
              </p:txBody>
            </p:sp>
            <p:grpSp>
              <p:nvGrpSpPr>
                <p:cNvPr id="12" name="Group 11"/>
                <p:cNvGrpSpPr>
                  <a:grpSpLocks/>
                </p:cNvGrpSpPr>
                <p:nvPr/>
              </p:nvGrpSpPr>
              <p:grpSpPr bwMode="auto">
                <a:xfrm>
                  <a:off x="2354" y="2363"/>
                  <a:ext cx="7251" cy="6949"/>
                  <a:chOff x="2354" y="2363"/>
                  <a:chExt cx="7251" cy="6949"/>
                </a:xfrm>
              </p:grpSpPr>
              <p:sp>
                <p:nvSpPr>
                  <p:cNvPr id="21" name="Arc 16"/>
                  <p:cNvSpPr>
                    <a:spLocks/>
                  </p:cNvSpPr>
                  <p:nvPr/>
                </p:nvSpPr>
                <p:spPr bwMode="auto">
                  <a:xfrm>
                    <a:off x="2354" y="2363"/>
                    <a:ext cx="7251" cy="6949"/>
                  </a:xfrm>
                  <a:custGeom>
                    <a:avLst/>
                    <a:gdLst>
                      <a:gd name="T0" fmla="*/ 0 w 43200"/>
                      <a:gd name="T1" fmla="*/ 0 h 42032"/>
                      <a:gd name="T2" fmla="*/ 0 w 43200"/>
                      <a:gd name="T3" fmla="*/ 0 h 42032"/>
                      <a:gd name="T4" fmla="*/ 0 w 43200"/>
                      <a:gd name="T5" fmla="*/ 0 h 42032"/>
                      <a:gd name="T6" fmla="*/ 0 60000 65536"/>
                      <a:gd name="T7" fmla="*/ 0 60000 65536"/>
                      <a:gd name="T8" fmla="*/ 0 60000 65536"/>
                      <a:gd name="T9" fmla="*/ 0 w 43200"/>
                      <a:gd name="T10" fmla="*/ 0 h 42032"/>
                      <a:gd name="T11" fmla="*/ 43200 w 43200"/>
                      <a:gd name="T12" fmla="*/ 42032 h 4203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3200" h="42032" fill="none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</a:path>
                      <a:path w="43200" h="42032" stroke="0" extrusionOk="0">
                        <a:moveTo>
                          <a:pt x="14593" y="42031"/>
                        </a:moveTo>
                        <a:cubicBezTo>
                          <a:pt x="5863" y="39038"/>
                          <a:pt x="0" y="30828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3529" y="0"/>
                          <a:pt x="43200" y="9670"/>
                          <a:pt x="43200" y="21600"/>
                        </a:cubicBezTo>
                        <a:cubicBezTo>
                          <a:pt x="43200" y="30666"/>
                          <a:pt x="37538" y="38767"/>
                          <a:pt x="29024" y="41883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noFill/>
                  <a:ln w="508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2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529" y="8579"/>
                    <a:ext cx="354" cy="54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3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865" y="8639"/>
                    <a:ext cx="2274" cy="6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4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523" y="8561"/>
                    <a:ext cx="360" cy="84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5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7151" y="8639"/>
                    <a:ext cx="0" cy="660"/>
                  </a:xfrm>
                  <a:prstGeom prst="line">
                    <a:avLst/>
                  </a:prstGeom>
                  <a:noFill/>
                  <a:ln w="285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  <p:grpSp>
              <p:nvGrpSpPr>
                <p:cNvPr id="13" name="Group 3"/>
                <p:cNvGrpSpPr>
                  <a:grpSpLocks/>
                </p:cNvGrpSpPr>
                <p:nvPr/>
              </p:nvGrpSpPr>
              <p:grpSpPr bwMode="auto">
                <a:xfrm>
                  <a:off x="4698" y="3252"/>
                  <a:ext cx="2566" cy="3993"/>
                  <a:chOff x="4698" y="3252"/>
                  <a:chExt cx="2566" cy="3993"/>
                </a:xfrm>
              </p:grpSpPr>
              <p:sp>
                <p:nvSpPr>
                  <p:cNvPr id="14" name="Freeform 10"/>
                  <p:cNvSpPr>
                    <a:spLocks/>
                  </p:cNvSpPr>
                  <p:nvPr/>
                </p:nvSpPr>
                <p:spPr bwMode="auto">
                  <a:xfrm>
                    <a:off x="4758" y="3299"/>
                    <a:ext cx="428" cy="1348"/>
                  </a:xfrm>
                  <a:custGeom>
                    <a:avLst/>
                    <a:gdLst>
                      <a:gd name="T0" fmla="*/ 425 w 428"/>
                      <a:gd name="T1" fmla="*/ 0 h 1348"/>
                      <a:gd name="T2" fmla="*/ 423 w 428"/>
                      <a:gd name="T3" fmla="*/ 100 h 1348"/>
                      <a:gd name="T4" fmla="*/ 393 w 428"/>
                      <a:gd name="T5" fmla="*/ 220 h 1348"/>
                      <a:gd name="T6" fmla="*/ 342 w 428"/>
                      <a:gd name="T7" fmla="*/ 382 h 1348"/>
                      <a:gd name="T8" fmla="*/ 339 w 428"/>
                      <a:gd name="T9" fmla="*/ 385 h 1348"/>
                      <a:gd name="T10" fmla="*/ 294 w 428"/>
                      <a:gd name="T11" fmla="*/ 508 h 1348"/>
                      <a:gd name="T12" fmla="*/ 222 w 428"/>
                      <a:gd name="T13" fmla="*/ 676 h 1348"/>
                      <a:gd name="T14" fmla="*/ 93 w 428"/>
                      <a:gd name="T15" fmla="*/ 1015 h 1348"/>
                      <a:gd name="T16" fmla="*/ 0 w 428"/>
                      <a:gd name="T17" fmla="*/ 1348 h 1348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28"/>
                      <a:gd name="T28" fmla="*/ 0 h 1348"/>
                      <a:gd name="T29" fmla="*/ 428 w 428"/>
                      <a:gd name="T30" fmla="*/ 1348 h 1348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28" h="1348">
                        <a:moveTo>
                          <a:pt x="425" y="0"/>
                        </a:moveTo>
                        <a:cubicBezTo>
                          <a:pt x="425" y="17"/>
                          <a:pt x="428" y="63"/>
                          <a:pt x="423" y="100"/>
                        </a:cubicBezTo>
                        <a:cubicBezTo>
                          <a:pt x="418" y="137"/>
                          <a:pt x="406" y="173"/>
                          <a:pt x="393" y="220"/>
                        </a:cubicBezTo>
                        <a:cubicBezTo>
                          <a:pt x="377" y="286"/>
                          <a:pt x="348" y="355"/>
                          <a:pt x="342" y="382"/>
                        </a:cubicBezTo>
                        <a:cubicBezTo>
                          <a:pt x="332" y="411"/>
                          <a:pt x="347" y="364"/>
                          <a:pt x="339" y="385"/>
                        </a:cubicBezTo>
                        <a:cubicBezTo>
                          <a:pt x="331" y="406"/>
                          <a:pt x="314" y="460"/>
                          <a:pt x="294" y="508"/>
                        </a:cubicBezTo>
                        <a:cubicBezTo>
                          <a:pt x="274" y="556"/>
                          <a:pt x="256" y="592"/>
                          <a:pt x="222" y="676"/>
                        </a:cubicBezTo>
                        <a:cubicBezTo>
                          <a:pt x="184" y="780"/>
                          <a:pt x="135" y="900"/>
                          <a:pt x="93" y="1015"/>
                        </a:cubicBezTo>
                        <a:cubicBezTo>
                          <a:pt x="56" y="1127"/>
                          <a:pt x="20" y="1279"/>
                          <a:pt x="0" y="1348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5" name="Freeform 9"/>
                  <p:cNvSpPr>
                    <a:spLocks/>
                  </p:cNvSpPr>
                  <p:nvPr/>
                </p:nvSpPr>
                <p:spPr bwMode="auto">
                  <a:xfrm>
                    <a:off x="4698" y="4629"/>
                    <a:ext cx="314" cy="1580"/>
                  </a:xfrm>
                  <a:custGeom>
                    <a:avLst/>
                    <a:gdLst>
                      <a:gd name="T0" fmla="*/ 63 w 314"/>
                      <a:gd name="T1" fmla="*/ 0 h 1580"/>
                      <a:gd name="T2" fmla="*/ 30 w 314"/>
                      <a:gd name="T3" fmla="*/ 198 h 1580"/>
                      <a:gd name="T4" fmla="*/ 30 w 314"/>
                      <a:gd name="T5" fmla="*/ 735 h 1580"/>
                      <a:gd name="T6" fmla="*/ 213 w 314"/>
                      <a:gd name="T7" fmla="*/ 1353 h 1580"/>
                      <a:gd name="T8" fmla="*/ 314 w 314"/>
                      <a:gd name="T9" fmla="*/ 1580 h 158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14"/>
                      <a:gd name="T16" fmla="*/ 0 h 1580"/>
                      <a:gd name="T17" fmla="*/ 314 w 314"/>
                      <a:gd name="T18" fmla="*/ 1580 h 158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14" h="1580">
                        <a:moveTo>
                          <a:pt x="63" y="0"/>
                        </a:moveTo>
                        <a:cubicBezTo>
                          <a:pt x="61" y="26"/>
                          <a:pt x="36" y="75"/>
                          <a:pt x="30" y="198"/>
                        </a:cubicBezTo>
                        <a:cubicBezTo>
                          <a:pt x="25" y="320"/>
                          <a:pt x="0" y="543"/>
                          <a:pt x="30" y="735"/>
                        </a:cubicBezTo>
                        <a:cubicBezTo>
                          <a:pt x="51" y="924"/>
                          <a:pt x="165" y="1213"/>
                          <a:pt x="213" y="1353"/>
                        </a:cubicBezTo>
                        <a:cubicBezTo>
                          <a:pt x="213" y="1353"/>
                          <a:pt x="312" y="1578"/>
                          <a:pt x="314" y="158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6" name="Freeform 8"/>
                  <p:cNvSpPr>
                    <a:spLocks/>
                  </p:cNvSpPr>
                  <p:nvPr/>
                </p:nvSpPr>
                <p:spPr bwMode="auto">
                  <a:xfrm>
                    <a:off x="5012" y="6024"/>
                    <a:ext cx="1867" cy="1221"/>
                  </a:xfrm>
                  <a:custGeom>
                    <a:avLst/>
                    <a:gdLst>
                      <a:gd name="T0" fmla="*/ 0 w 1867"/>
                      <a:gd name="T1" fmla="*/ 182 h 1221"/>
                      <a:gd name="T2" fmla="*/ 196 w 1867"/>
                      <a:gd name="T3" fmla="*/ 462 h 1221"/>
                      <a:gd name="T4" fmla="*/ 373 w 1867"/>
                      <a:gd name="T5" fmla="*/ 657 h 1221"/>
                      <a:gd name="T6" fmla="*/ 577 w 1867"/>
                      <a:gd name="T7" fmla="*/ 828 h 1221"/>
                      <a:gd name="T8" fmla="*/ 802 w 1867"/>
                      <a:gd name="T9" fmla="*/ 975 h 1221"/>
                      <a:gd name="T10" fmla="*/ 1024 w 1867"/>
                      <a:gd name="T11" fmla="*/ 1182 h 1221"/>
                      <a:gd name="T12" fmla="*/ 1126 w 1867"/>
                      <a:gd name="T13" fmla="*/ 1089 h 1221"/>
                      <a:gd name="T14" fmla="*/ 1425 w 1867"/>
                      <a:gd name="T15" fmla="*/ 581 h 1221"/>
                      <a:gd name="T16" fmla="*/ 1651 w 1867"/>
                      <a:gd name="T17" fmla="*/ 279 h 1221"/>
                      <a:gd name="T18" fmla="*/ 1867 w 1867"/>
                      <a:gd name="T19" fmla="*/ 0 h 12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67"/>
                      <a:gd name="T31" fmla="*/ 0 h 1221"/>
                      <a:gd name="T32" fmla="*/ 1867 w 1867"/>
                      <a:gd name="T33" fmla="*/ 1221 h 122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67" h="1221">
                        <a:moveTo>
                          <a:pt x="0" y="182"/>
                        </a:moveTo>
                        <a:cubicBezTo>
                          <a:pt x="33" y="229"/>
                          <a:pt x="100" y="354"/>
                          <a:pt x="196" y="462"/>
                        </a:cubicBezTo>
                        <a:cubicBezTo>
                          <a:pt x="258" y="541"/>
                          <a:pt x="310" y="596"/>
                          <a:pt x="373" y="657"/>
                        </a:cubicBezTo>
                        <a:cubicBezTo>
                          <a:pt x="436" y="718"/>
                          <a:pt x="506" y="775"/>
                          <a:pt x="577" y="828"/>
                        </a:cubicBezTo>
                        <a:cubicBezTo>
                          <a:pt x="648" y="881"/>
                          <a:pt x="728" y="916"/>
                          <a:pt x="802" y="975"/>
                        </a:cubicBezTo>
                        <a:cubicBezTo>
                          <a:pt x="876" y="1034"/>
                          <a:pt x="982" y="1134"/>
                          <a:pt x="1024" y="1182"/>
                        </a:cubicBezTo>
                        <a:cubicBezTo>
                          <a:pt x="1030" y="1221"/>
                          <a:pt x="1059" y="1189"/>
                          <a:pt x="1126" y="1089"/>
                        </a:cubicBezTo>
                        <a:cubicBezTo>
                          <a:pt x="1193" y="989"/>
                          <a:pt x="1338" y="716"/>
                          <a:pt x="1425" y="581"/>
                        </a:cubicBezTo>
                        <a:cubicBezTo>
                          <a:pt x="1512" y="446"/>
                          <a:pt x="1577" y="376"/>
                          <a:pt x="1651" y="279"/>
                        </a:cubicBezTo>
                        <a:cubicBezTo>
                          <a:pt x="1725" y="182"/>
                          <a:pt x="1819" y="56"/>
                          <a:pt x="1867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7" name="Freeform 7"/>
                  <p:cNvSpPr>
                    <a:spLocks/>
                  </p:cNvSpPr>
                  <p:nvPr/>
                </p:nvSpPr>
                <p:spPr bwMode="auto">
                  <a:xfrm>
                    <a:off x="6876" y="4650"/>
                    <a:ext cx="388" cy="1377"/>
                  </a:xfrm>
                  <a:custGeom>
                    <a:avLst/>
                    <a:gdLst>
                      <a:gd name="T0" fmla="*/ 0 w 388"/>
                      <a:gd name="T1" fmla="*/ 1377 h 1377"/>
                      <a:gd name="T2" fmla="*/ 168 w 388"/>
                      <a:gd name="T3" fmla="*/ 1155 h 1377"/>
                      <a:gd name="T4" fmla="*/ 291 w 388"/>
                      <a:gd name="T5" fmla="*/ 876 h 1377"/>
                      <a:gd name="T6" fmla="*/ 375 w 388"/>
                      <a:gd name="T7" fmla="*/ 525 h 1377"/>
                      <a:gd name="T8" fmla="*/ 372 w 388"/>
                      <a:gd name="T9" fmla="*/ 0 h 137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8"/>
                      <a:gd name="T16" fmla="*/ 0 h 1377"/>
                      <a:gd name="T17" fmla="*/ 388 w 388"/>
                      <a:gd name="T18" fmla="*/ 1377 h 137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8" h="1377">
                        <a:moveTo>
                          <a:pt x="0" y="1377"/>
                        </a:moveTo>
                        <a:cubicBezTo>
                          <a:pt x="28" y="1340"/>
                          <a:pt x="119" y="1239"/>
                          <a:pt x="168" y="1155"/>
                        </a:cubicBezTo>
                        <a:cubicBezTo>
                          <a:pt x="217" y="1071"/>
                          <a:pt x="256" y="981"/>
                          <a:pt x="291" y="876"/>
                        </a:cubicBezTo>
                        <a:cubicBezTo>
                          <a:pt x="326" y="771"/>
                          <a:pt x="362" y="671"/>
                          <a:pt x="375" y="525"/>
                        </a:cubicBezTo>
                        <a:cubicBezTo>
                          <a:pt x="388" y="379"/>
                          <a:pt x="373" y="109"/>
                          <a:pt x="372" y="0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8" name="Freeform 6"/>
                  <p:cNvSpPr>
                    <a:spLocks/>
                  </p:cNvSpPr>
                  <p:nvPr/>
                </p:nvSpPr>
                <p:spPr bwMode="auto">
                  <a:xfrm>
                    <a:off x="5155" y="3252"/>
                    <a:ext cx="2096" cy="1416"/>
                  </a:xfrm>
                  <a:custGeom>
                    <a:avLst/>
                    <a:gdLst>
                      <a:gd name="T0" fmla="*/ 2096 w 2096"/>
                      <a:gd name="T1" fmla="*/ 1416 h 1416"/>
                      <a:gd name="T2" fmla="*/ 2003 w 2096"/>
                      <a:gd name="T3" fmla="*/ 1083 h 1416"/>
                      <a:gd name="T4" fmla="*/ 1895 w 2096"/>
                      <a:gd name="T5" fmla="*/ 894 h 1416"/>
                      <a:gd name="T6" fmla="*/ 1736 w 2096"/>
                      <a:gd name="T7" fmla="*/ 675 h 1416"/>
                      <a:gd name="T8" fmla="*/ 1577 w 2096"/>
                      <a:gd name="T9" fmla="*/ 564 h 1416"/>
                      <a:gd name="T10" fmla="*/ 1577 w 2096"/>
                      <a:gd name="T11" fmla="*/ 603 h 1416"/>
                      <a:gd name="T12" fmla="*/ 1586 w 2096"/>
                      <a:gd name="T13" fmla="*/ 732 h 1416"/>
                      <a:gd name="T14" fmla="*/ 1598 w 2096"/>
                      <a:gd name="T15" fmla="*/ 846 h 1416"/>
                      <a:gd name="T16" fmla="*/ 1568 w 2096"/>
                      <a:gd name="T17" fmla="*/ 963 h 1416"/>
                      <a:gd name="T18" fmla="*/ 1430 w 2096"/>
                      <a:gd name="T19" fmla="*/ 729 h 1416"/>
                      <a:gd name="T20" fmla="*/ 1310 w 2096"/>
                      <a:gd name="T21" fmla="*/ 555 h 1416"/>
                      <a:gd name="T22" fmla="*/ 1313 w 2096"/>
                      <a:gd name="T23" fmla="*/ 558 h 1416"/>
                      <a:gd name="T24" fmla="*/ 1097 w 2096"/>
                      <a:gd name="T25" fmla="*/ 330 h 1416"/>
                      <a:gd name="T26" fmla="*/ 962 w 2096"/>
                      <a:gd name="T27" fmla="*/ 201 h 1416"/>
                      <a:gd name="T28" fmla="*/ 932 w 2096"/>
                      <a:gd name="T29" fmla="*/ 228 h 1416"/>
                      <a:gd name="T30" fmla="*/ 890 w 2096"/>
                      <a:gd name="T31" fmla="*/ 330 h 1416"/>
                      <a:gd name="T32" fmla="*/ 779 w 2096"/>
                      <a:gd name="T33" fmla="*/ 561 h 1416"/>
                      <a:gd name="T34" fmla="*/ 712 w 2096"/>
                      <a:gd name="T35" fmla="*/ 617 h 1416"/>
                      <a:gd name="T36" fmla="*/ 650 w 2096"/>
                      <a:gd name="T37" fmla="*/ 504 h 1416"/>
                      <a:gd name="T38" fmla="*/ 476 w 2096"/>
                      <a:gd name="T39" fmla="*/ 285 h 1416"/>
                      <a:gd name="T40" fmla="*/ 254 w 2096"/>
                      <a:gd name="T41" fmla="*/ 117 h 1416"/>
                      <a:gd name="T42" fmla="*/ 38 w 2096"/>
                      <a:gd name="T43" fmla="*/ 12 h 1416"/>
                      <a:gd name="T44" fmla="*/ 26 w 2096"/>
                      <a:gd name="T45" fmla="*/ 57 h 141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096"/>
                      <a:gd name="T70" fmla="*/ 0 h 1416"/>
                      <a:gd name="T71" fmla="*/ 2096 w 2096"/>
                      <a:gd name="T72" fmla="*/ 1416 h 141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096" h="1416">
                        <a:moveTo>
                          <a:pt x="2096" y="1416"/>
                        </a:moveTo>
                        <a:cubicBezTo>
                          <a:pt x="2081" y="1361"/>
                          <a:pt x="2037" y="1170"/>
                          <a:pt x="2003" y="1083"/>
                        </a:cubicBezTo>
                        <a:cubicBezTo>
                          <a:pt x="1969" y="996"/>
                          <a:pt x="1939" y="962"/>
                          <a:pt x="1895" y="894"/>
                        </a:cubicBezTo>
                        <a:cubicBezTo>
                          <a:pt x="1851" y="826"/>
                          <a:pt x="1789" y="730"/>
                          <a:pt x="1736" y="675"/>
                        </a:cubicBezTo>
                        <a:cubicBezTo>
                          <a:pt x="1683" y="620"/>
                          <a:pt x="1603" y="576"/>
                          <a:pt x="1577" y="564"/>
                        </a:cubicBezTo>
                        <a:cubicBezTo>
                          <a:pt x="1549" y="552"/>
                          <a:pt x="1575" y="575"/>
                          <a:pt x="1577" y="603"/>
                        </a:cubicBezTo>
                        <a:cubicBezTo>
                          <a:pt x="1579" y="631"/>
                          <a:pt x="1583" y="692"/>
                          <a:pt x="1586" y="732"/>
                        </a:cubicBezTo>
                        <a:cubicBezTo>
                          <a:pt x="1589" y="772"/>
                          <a:pt x="1601" y="808"/>
                          <a:pt x="1598" y="846"/>
                        </a:cubicBezTo>
                        <a:cubicBezTo>
                          <a:pt x="1595" y="884"/>
                          <a:pt x="1596" y="983"/>
                          <a:pt x="1568" y="963"/>
                        </a:cubicBezTo>
                        <a:cubicBezTo>
                          <a:pt x="1541" y="944"/>
                          <a:pt x="1471" y="797"/>
                          <a:pt x="1430" y="729"/>
                        </a:cubicBezTo>
                        <a:cubicBezTo>
                          <a:pt x="1387" y="661"/>
                          <a:pt x="1329" y="583"/>
                          <a:pt x="1310" y="555"/>
                        </a:cubicBezTo>
                        <a:cubicBezTo>
                          <a:pt x="1291" y="527"/>
                          <a:pt x="1349" y="596"/>
                          <a:pt x="1313" y="558"/>
                        </a:cubicBezTo>
                        <a:cubicBezTo>
                          <a:pt x="1277" y="520"/>
                          <a:pt x="1155" y="389"/>
                          <a:pt x="1097" y="330"/>
                        </a:cubicBezTo>
                        <a:cubicBezTo>
                          <a:pt x="1039" y="271"/>
                          <a:pt x="989" y="218"/>
                          <a:pt x="962" y="201"/>
                        </a:cubicBezTo>
                        <a:cubicBezTo>
                          <a:pt x="935" y="184"/>
                          <a:pt x="944" y="207"/>
                          <a:pt x="932" y="228"/>
                        </a:cubicBezTo>
                        <a:cubicBezTo>
                          <a:pt x="908" y="273"/>
                          <a:pt x="915" y="275"/>
                          <a:pt x="890" y="330"/>
                        </a:cubicBezTo>
                        <a:cubicBezTo>
                          <a:pt x="865" y="385"/>
                          <a:pt x="809" y="513"/>
                          <a:pt x="779" y="561"/>
                        </a:cubicBezTo>
                        <a:cubicBezTo>
                          <a:pt x="749" y="609"/>
                          <a:pt x="733" y="626"/>
                          <a:pt x="712" y="617"/>
                        </a:cubicBezTo>
                        <a:cubicBezTo>
                          <a:pt x="691" y="608"/>
                          <a:pt x="689" y="559"/>
                          <a:pt x="650" y="504"/>
                        </a:cubicBezTo>
                        <a:cubicBezTo>
                          <a:pt x="611" y="449"/>
                          <a:pt x="542" y="349"/>
                          <a:pt x="476" y="285"/>
                        </a:cubicBezTo>
                        <a:cubicBezTo>
                          <a:pt x="410" y="221"/>
                          <a:pt x="327" y="162"/>
                          <a:pt x="254" y="117"/>
                        </a:cubicBezTo>
                        <a:cubicBezTo>
                          <a:pt x="181" y="72"/>
                          <a:pt x="76" y="22"/>
                          <a:pt x="38" y="12"/>
                        </a:cubicBezTo>
                        <a:cubicBezTo>
                          <a:pt x="0" y="0"/>
                          <a:pt x="29" y="48"/>
                          <a:pt x="26" y="5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19" name="Freeform 5"/>
                  <p:cNvSpPr>
                    <a:spLocks/>
                  </p:cNvSpPr>
                  <p:nvPr/>
                </p:nvSpPr>
                <p:spPr bwMode="auto">
                  <a:xfrm>
                    <a:off x="5715" y="4214"/>
                    <a:ext cx="1004" cy="2209"/>
                  </a:xfrm>
                  <a:custGeom>
                    <a:avLst/>
                    <a:gdLst>
                      <a:gd name="T0" fmla="*/ 1004 w 1004"/>
                      <a:gd name="T1" fmla="*/ 0 h 2209"/>
                      <a:gd name="T2" fmla="*/ 975 w 1004"/>
                      <a:gd name="T3" fmla="*/ 184 h 2209"/>
                      <a:gd name="T4" fmla="*/ 942 w 1004"/>
                      <a:gd name="T5" fmla="*/ 361 h 2209"/>
                      <a:gd name="T6" fmla="*/ 830 w 1004"/>
                      <a:gd name="T7" fmla="*/ 586 h 2209"/>
                      <a:gd name="T8" fmla="*/ 683 w 1004"/>
                      <a:gd name="T9" fmla="*/ 834 h 2209"/>
                      <a:gd name="T10" fmla="*/ 518 w 1004"/>
                      <a:gd name="T11" fmla="*/ 1081 h 2209"/>
                      <a:gd name="T12" fmla="*/ 308 w 1004"/>
                      <a:gd name="T13" fmla="*/ 1381 h 2209"/>
                      <a:gd name="T14" fmla="*/ 158 w 1004"/>
                      <a:gd name="T15" fmla="*/ 1666 h 2209"/>
                      <a:gd name="T16" fmla="*/ 78 w 1004"/>
                      <a:gd name="T17" fmla="*/ 1876 h 2209"/>
                      <a:gd name="T18" fmla="*/ 0 w 1004"/>
                      <a:gd name="T19" fmla="*/ 2209 h 220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004"/>
                      <a:gd name="T31" fmla="*/ 0 h 2209"/>
                      <a:gd name="T32" fmla="*/ 1004 w 1004"/>
                      <a:gd name="T33" fmla="*/ 2209 h 220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004" h="2209">
                        <a:moveTo>
                          <a:pt x="1004" y="0"/>
                        </a:moveTo>
                        <a:cubicBezTo>
                          <a:pt x="999" y="31"/>
                          <a:pt x="985" y="124"/>
                          <a:pt x="975" y="184"/>
                        </a:cubicBezTo>
                        <a:cubicBezTo>
                          <a:pt x="965" y="244"/>
                          <a:pt x="966" y="295"/>
                          <a:pt x="942" y="361"/>
                        </a:cubicBezTo>
                        <a:cubicBezTo>
                          <a:pt x="918" y="427"/>
                          <a:pt x="873" y="507"/>
                          <a:pt x="830" y="586"/>
                        </a:cubicBezTo>
                        <a:lnTo>
                          <a:pt x="683" y="834"/>
                        </a:lnTo>
                        <a:cubicBezTo>
                          <a:pt x="683" y="834"/>
                          <a:pt x="581" y="990"/>
                          <a:pt x="518" y="1081"/>
                        </a:cubicBezTo>
                        <a:cubicBezTo>
                          <a:pt x="455" y="1172"/>
                          <a:pt x="368" y="1284"/>
                          <a:pt x="308" y="1381"/>
                        </a:cubicBezTo>
                        <a:cubicBezTo>
                          <a:pt x="248" y="1478"/>
                          <a:pt x="196" y="1584"/>
                          <a:pt x="158" y="1666"/>
                        </a:cubicBezTo>
                        <a:lnTo>
                          <a:pt x="78" y="1876"/>
                        </a:lnTo>
                        <a:lnTo>
                          <a:pt x="0" y="2209"/>
                        </a:ln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  <p:sp>
                <p:nvSpPr>
                  <p:cNvPr id="20" name="Freeform 4"/>
                  <p:cNvSpPr>
                    <a:spLocks/>
                  </p:cNvSpPr>
                  <p:nvPr/>
                </p:nvSpPr>
                <p:spPr bwMode="auto">
                  <a:xfrm>
                    <a:off x="5288" y="3878"/>
                    <a:ext cx="615" cy="2497"/>
                  </a:xfrm>
                  <a:custGeom>
                    <a:avLst/>
                    <a:gdLst>
                      <a:gd name="T0" fmla="*/ 615 w 615"/>
                      <a:gd name="T1" fmla="*/ 0 h 2497"/>
                      <a:gd name="T2" fmla="*/ 532 w 615"/>
                      <a:gd name="T3" fmla="*/ 157 h 2497"/>
                      <a:gd name="T4" fmla="*/ 420 w 615"/>
                      <a:gd name="T5" fmla="*/ 352 h 2497"/>
                      <a:gd name="T6" fmla="*/ 300 w 615"/>
                      <a:gd name="T7" fmla="*/ 570 h 2497"/>
                      <a:gd name="T8" fmla="*/ 190 w 615"/>
                      <a:gd name="T9" fmla="*/ 849 h 2497"/>
                      <a:gd name="T10" fmla="*/ 76 w 615"/>
                      <a:gd name="T11" fmla="*/ 1132 h 2497"/>
                      <a:gd name="T12" fmla="*/ 9 w 615"/>
                      <a:gd name="T13" fmla="*/ 1560 h 2497"/>
                      <a:gd name="T14" fmla="*/ 24 w 615"/>
                      <a:gd name="T15" fmla="*/ 2017 h 2497"/>
                      <a:gd name="T16" fmla="*/ 144 w 615"/>
                      <a:gd name="T17" fmla="*/ 2497 h 249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5"/>
                      <a:gd name="T28" fmla="*/ 0 h 2497"/>
                      <a:gd name="T29" fmla="*/ 615 w 615"/>
                      <a:gd name="T30" fmla="*/ 2497 h 249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5" h="2497">
                        <a:moveTo>
                          <a:pt x="615" y="0"/>
                        </a:moveTo>
                        <a:lnTo>
                          <a:pt x="532" y="157"/>
                        </a:lnTo>
                        <a:lnTo>
                          <a:pt x="420" y="352"/>
                        </a:lnTo>
                        <a:cubicBezTo>
                          <a:pt x="381" y="421"/>
                          <a:pt x="338" y="487"/>
                          <a:pt x="300" y="570"/>
                        </a:cubicBezTo>
                        <a:cubicBezTo>
                          <a:pt x="262" y="653"/>
                          <a:pt x="227" y="755"/>
                          <a:pt x="190" y="849"/>
                        </a:cubicBezTo>
                        <a:cubicBezTo>
                          <a:pt x="153" y="943"/>
                          <a:pt x="106" y="1014"/>
                          <a:pt x="76" y="1132"/>
                        </a:cubicBezTo>
                        <a:cubicBezTo>
                          <a:pt x="46" y="1250"/>
                          <a:pt x="18" y="1413"/>
                          <a:pt x="9" y="1560"/>
                        </a:cubicBezTo>
                        <a:cubicBezTo>
                          <a:pt x="0" y="1707"/>
                          <a:pt x="2" y="1861"/>
                          <a:pt x="24" y="2017"/>
                        </a:cubicBezTo>
                        <a:cubicBezTo>
                          <a:pt x="46" y="2173"/>
                          <a:pt x="119" y="2397"/>
                          <a:pt x="144" y="2497"/>
                        </a:cubicBezTo>
                      </a:path>
                    </a:pathLst>
                  </a:custGeom>
                  <a:noFill/>
                  <a:ln w="25400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dirty="0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133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Нетрадиционные средства оздоровления</vt:lpstr>
      <vt:lpstr>  План</vt:lpstr>
      <vt:lpstr>Слайд 3</vt:lpstr>
      <vt:lpstr> Р   Ребёнку нужна оптимальная двигательная  активно деятельность, недостаток её неблагоприятен: ослабляется сердечная деятельность, нарушается обмен веществ, сдерживается физическое развитие, ослабевают мышцы, ухудшается общее состояние ребёнка. Всё должно быть в меру. Дошкольникам полезны:  - ежедневная утренняя гимнастика,  - физкультурные занятия,  - динамические часы,  - также должен быть предоставлен простор для самостоятельных игр, упражнений, развлечений.  </vt:lpstr>
      <vt:lpstr>                               Для этого необходимо проводить  занятия в различных вариантах, в нетрадиционной форме:   - олимпиады,  - походы,  - дни здоровья,  - путешествия,  - нужно давать детям возможность импровизировать на занятиях.  Используя эти приёмы, занятия получаются интересными, дают большую эмоциональную нагрузку, дарят детям радость.</vt:lpstr>
      <vt:lpstr>      Нетрадиционные средства оздоровления и их характеристика</vt:lpstr>
      <vt:lpstr>                             Хождение босиком             Используется как метод, для укрепления сводов стопы и ее связок. Для повышения выносливости в теплое время года с детьми занимаются  оздоровительным бегом. С детьми старшей группы — 1, 5–2 минуты, подготовительной  группы- 2–2, 5 минуты.  </vt:lpstr>
      <vt:lpstr>                        Самомассаж. Массаж                      Повышает  защитные средства слизистых .               Во время утренних процедур самомассаж  ушных раковин, пальцев. Во время дыхательной гимнастики.  Массаж — это совокупность приемов механического дозированного воздействия на тело человека с помощью различных приёмов и манипуляций, проводимых руками или с помощью специальных аппаратов с лечебной или профилактической целью. Органы и системы организма не остаются безразличными к этому воздействию, они реагируют на него различными функциональными изменениями. Массаж становится неотъемлемой частью комплексной профилактики и лечения разных недугов. Проводить лечебный  массаж полезно не менее одного раза в день.  </vt:lpstr>
      <vt:lpstr>                                   Тренинг                         Элемент психической дисциплины, которому можно и нужно научить дошкольников, способность преувеличивать положительное и растворять, распылять отрицательное. При выполнении тренингов важным является умении детей вообразить описываемую ситуацию, что в свою очередь дает им возможность успокоиться, снять излишнее напряжение и повысить своё настроение.  </vt:lpstr>
      <vt:lpstr>                                                                                                              Релаксация             Это один из путей преодоления внутреннего напряжения, основанный на более или менее сознательном расслаблением мышц.  Для получения наибольшего оздоровительного эффекта необходимо соблюдать следующие правила при подборе упражнений и их выполнение. Упражнения на релаксацию выполняются в тихой, спокойной обстановке. Расслабляться лучше с закрытыми глазами. Учить детей  распознать ощущения напряженности и  расслабленности. Не спешить  заканчивать релаксацию. Дети могут  полежать, если им хочется. Выходить из  этого состояния нужно медленно и  спокойно.   </vt:lpstr>
      <vt:lpstr>                                  Музыкотерапия                Это лекарство, которое слушают. О том, что музыка способна изменять душевное и физическое состояние человека, знали еще в Древней Греции, в других странах. В конце прошлого века русский физиолог И. Р. Тарханов своими оригинальными исследованиями доказал, что мелодии доставляющие человеку радость, замедляют пульс, увеличивают силу сердечных сокращений,  способствуют расширению  сосудов и нормализации  артериального давления. </vt:lpstr>
      <vt:lpstr>                                Вывод           Используя нетрадиционные методы в физической подготовленности детей, можно достигнуть наивысшей двигательной активности, эмоционального подъёма, снижения заболеваемости, подарить детям радость в движении. Не нужно навязывать своё мнение, свою форму ведения занятия. Перед проведением занятия нужно смотреть на настроение ребят, на их реакцию. Если им  предложить классические упражнения и радости в глазах детей нет,  тут же нужно перестраиваться. Здесь как палочка-выручалочка помогают нетрадиционные методы и приёмы. У инструктора по физической культуре должны быть большие возможности преподнести свой материал в ненавязчивой форме.  </vt:lpstr>
      <vt:lpstr>    Список использованной литературы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средства оздоровления</dc:title>
  <dc:creator>Admin</dc:creator>
  <cp:lastModifiedBy>проект</cp:lastModifiedBy>
  <cp:revision>3</cp:revision>
  <dcterms:created xsi:type="dcterms:W3CDTF">2017-11-12T10:00:58Z</dcterms:created>
  <dcterms:modified xsi:type="dcterms:W3CDTF">2019-11-23T10:24:40Z</dcterms:modified>
</cp:coreProperties>
</file>