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notesMasterIdLst>
    <p:notesMasterId r:id="rId19"/>
  </p:notesMasterIdLst>
  <p:sldIdLst>
    <p:sldId id="256" r:id="rId2"/>
    <p:sldId id="257" r:id="rId3"/>
    <p:sldId id="273" r:id="rId4"/>
    <p:sldId id="271" r:id="rId5"/>
    <p:sldId id="272" r:id="rId6"/>
    <p:sldId id="258" r:id="rId7"/>
    <p:sldId id="260" r:id="rId8"/>
    <p:sldId id="261" r:id="rId9"/>
    <p:sldId id="264" r:id="rId10"/>
    <p:sldId id="266" r:id="rId11"/>
    <p:sldId id="269" r:id="rId12"/>
    <p:sldId id="275" r:id="rId13"/>
    <p:sldId id="274" r:id="rId14"/>
    <p:sldId id="276" r:id="rId15"/>
    <p:sldId id="278" r:id="rId16"/>
    <p:sldId id="277" r:id="rId17"/>
    <p:sldId id="262" r:id="rId1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9" d="100"/>
          <a:sy n="109" d="100"/>
        </p:scale>
        <p:origin x="1674"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C8085E7-2E06-45AE-9BAA-53F40140F6DA}" type="datetimeFigureOut">
              <a:rPr lang="ru-RU" smtClean="0"/>
              <a:t>18.11.2019</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E6A4138-DB42-4BD4-B917-89AD8644858D}" type="slidenum">
              <a:rPr lang="ru-RU" smtClean="0"/>
              <a:t>‹#›</a:t>
            </a:fld>
            <a:endParaRPr lang="ru-RU"/>
          </a:p>
        </p:txBody>
      </p:sp>
    </p:spTree>
    <p:extLst>
      <p:ext uri="{BB962C8B-B14F-4D97-AF65-F5344CB8AC3E}">
        <p14:creationId xmlns:p14="http://schemas.microsoft.com/office/powerpoint/2010/main" val="23131847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143000" y="1122363"/>
            <a:ext cx="6858000" cy="2387600"/>
          </a:xfrm>
        </p:spPr>
        <p:txBody>
          <a:bodyPr anchor="b"/>
          <a:lstStyle>
            <a:lvl1pPr algn="ctr">
              <a:defRPr sz="4500"/>
            </a:lvl1pPr>
          </a:lstStyle>
          <a:p>
            <a:r>
              <a:rPr lang="ru-RU" smtClean="0"/>
              <a:t>Образец заголовка</a:t>
            </a:r>
            <a:endParaRPr lang="ru-RU"/>
          </a:p>
        </p:txBody>
      </p:sp>
      <p:sp>
        <p:nvSpPr>
          <p:cNvPr id="3" name="Подзаголовок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7DDA1863-FCEC-48B9-A33F-09E1B0D97772}" type="datetimeFigureOut">
              <a:rPr lang="ru-RU" smtClean="0"/>
              <a:t>18.11.2019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04DB520-8C87-4C5F-817A-2333ABE05D3A}" type="slidenum">
              <a:rPr lang="ru-RU" smtClean="0"/>
              <a:t>‹#›</a:t>
            </a:fld>
            <a:endParaRPr lang="ru-RU"/>
          </a:p>
        </p:txBody>
      </p:sp>
    </p:spTree>
    <p:extLst>
      <p:ext uri="{BB962C8B-B14F-4D97-AF65-F5344CB8AC3E}">
        <p14:creationId xmlns:p14="http://schemas.microsoft.com/office/powerpoint/2010/main" val="39832939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DDA1863-FCEC-48B9-A33F-09E1B0D97772}" type="datetimeFigureOut">
              <a:rPr lang="ru-RU" smtClean="0"/>
              <a:t>18.11.2019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04DB520-8C87-4C5F-817A-2333ABE05D3A}" type="slidenum">
              <a:rPr lang="ru-RU" smtClean="0"/>
              <a:t>‹#›</a:t>
            </a:fld>
            <a:endParaRPr lang="ru-RU"/>
          </a:p>
        </p:txBody>
      </p:sp>
    </p:spTree>
    <p:extLst>
      <p:ext uri="{BB962C8B-B14F-4D97-AF65-F5344CB8AC3E}">
        <p14:creationId xmlns:p14="http://schemas.microsoft.com/office/powerpoint/2010/main" val="40165289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43675" y="365125"/>
            <a:ext cx="1971675"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628650" y="365125"/>
            <a:ext cx="5800725"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DDA1863-FCEC-48B9-A33F-09E1B0D97772}" type="datetimeFigureOut">
              <a:rPr lang="ru-RU" smtClean="0"/>
              <a:t>18.11.2019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04DB520-8C87-4C5F-817A-2333ABE05D3A}" type="slidenum">
              <a:rPr lang="ru-RU" smtClean="0"/>
              <a:t>‹#›</a:t>
            </a:fld>
            <a:endParaRPr lang="ru-RU"/>
          </a:p>
        </p:txBody>
      </p:sp>
    </p:spTree>
    <p:extLst>
      <p:ext uri="{BB962C8B-B14F-4D97-AF65-F5344CB8AC3E}">
        <p14:creationId xmlns:p14="http://schemas.microsoft.com/office/powerpoint/2010/main" val="2563303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DDA1863-FCEC-48B9-A33F-09E1B0D97772}" type="datetimeFigureOut">
              <a:rPr lang="ru-RU" smtClean="0"/>
              <a:t>18.11.2019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04DB520-8C87-4C5F-817A-2333ABE05D3A}" type="slidenum">
              <a:rPr lang="ru-RU" smtClean="0"/>
              <a:t>‹#›</a:t>
            </a:fld>
            <a:endParaRPr lang="ru-RU"/>
          </a:p>
        </p:txBody>
      </p:sp>
    </p:spTree>
    <p:extLst>
      <p:ext uri="{BB962C8B-B14F-4D97-AF65-F5344CB8AC3E}">
        <p14:creationId xmlns:p14="http://schemas.microsoft.com/office/powerpoint/2010/main" val="15104777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3888" y="1709739"/>
            <a:ext cx="7886700" cy="2852737"/>
          </a:xfrm>
        </p:spPr>
        <p:txBody>
          <a:bodyPr anchor="b"/>
          <a:lstStyle>
            <a:lvl1pPr>
              <a:defRPr sz="4500"/>
            </a:lvl1pPr>
          </a:lstStyle>
          <a:p>
            <a:r>
              <a:rPr lang="ru-RU" smtClean="0"/>
              <a:t>Образец заголовка</a:t>
            </a:r>
            <a:endParaRPr lang="ru-RU"/>
          </a:p>
        </p:txBody>
      </p:sp>
      <p:sp>
        <p:nvSpPr>
          <p:cNvPr id="3" name="Текст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DDA1863-FCEC-48B9-A33F-09E1B0D97772}" type="datetimeFigureOut">
              <a:rPr lang="ru-RU" smtClean="0"/>
              <a:t>18.11.2019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04DB520-8C87-4C5F-817A-2333ABE05D3A}" type="slidenum">
              <a:rPr lang="ru-RU" smtClean="0"/>
              <a:t>‹#›</a:t>
            </a:fld>
            <a:endParaRPr lang="ru-RU"/>
          </a:p>
        </p:txBody>
      </p:sp>
    </p:spTree>
    <p:extLst>
      <p:ext uri="{BB962C8B-B14F-4D97-AF65-F5344CB8AC3E}">
        <p14:creationId xmlns:p14="http://schemas.microsoft.com/office/powerpoint/2010/main" val="14899588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628650" y="1825625"/>
            <a:ext cx="38862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29150" y="1825625"/>
            <a:ext cx="38862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7DDA1863-FCEC-48B9-A33F-09E1B0D97772}" type="datetimeFigureOut">
              <a:rPr lang="ru-RU" smtClean="0"/>
              <a:t>18.11.2019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04DB520-8C87-4C5F-817A-2333ABE05D3A}" type="slidenum">
              <a:rPr lang="ru-RU" smtClean="0"/>
              <a:t>‹#›</a:t>
            </a:fld>
            <a:endParaRPr lang="ru-RU"/>
          </a:p>
        </p:txBody>
      </p:sp>
    </p:spTree>
    <p:extLst>
      <p:ext uri="{BB962C8B-B14F-4D97-AF65-F5344CB8AC3E}">
        <p14:creationId xmlns:p14="http://schemas.microsoft.com/office/powerpoint/2010/main" val="39315483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9841" y="365126"/>
            <a:ext cx="78867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ru-RU" smtClean="0"/>
              <a:t>Образец текста</a:t>
            </a:r>
          </a:p>
        </p:txBody>
      </p:sp>
      <p:sp>
        <p:nvSpPr>
          <p:cNvPr id="4" name="Объект 3"/>
          <p:cNvSpPr>
            <a:spLocks noGrp="1"/>
          </p:cNvSpPr>
          <p:nvPr>
            <p:ph sz="half" idx="2"/>
          </p:nvPr>
        </p:nvSpPr>
        <p:spPr>
          <a:xfrm>
            <a:off x="629842" y="2505075"/>
            <a:ext cx="3868340"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ru-RU" smtClean="0"/>
              <a:t>Образец текста</a:t>
            </a:r>
          </a:p>
        </p:txBody>
      </p:sp>
      <p:sp>
        <p:nvSpPr>
          <p:cNvPr id="6" name="Объект 5"/>
          <p:cNvSpPr>
            <a:spLocks noGrp="1"/>
          </p:cNvSpPr>
          <p:nvPr>
            <p:ph sz="quarter" idx="4"/>
          </p:nvPr>
        </p:nvSpPr>
        <p:spPr>
          <a:xfrm>
            <a:off x="4629150" y="2505075"/>
            <a:ext cx="3887391"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7DDA1863-FCEC-48B9-A33F-09E1B0D97772}" type="datetimeFigureOut">
              <a:rPr lang="ru-RU" smtClean="0"/>
              <a:t>18.11.2019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F04DB520-8C87-4C5F-817A-2333ABE05D3A}" type="slidenum">
              <a:rPr lang="ru-RU" smtClean="0"/>
              <a:t>‹#›</a:t>
            </a:fld>
            <a:endParaRPr lang="ru-RU"/>
          </a:p>
        </p:txBody>
      </p:sp>
    </p:spTree>
    <p:extLst>
      <p:ext uri="{BB962C8B-B14F-4D97-AF65-F5344CB8AC3E}">
        <p14:creationId xmlns:p14="http://schemas.microsoft.com/office/powerpoint/2010/main" val="36722865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7DDA1863-FCEC-48B9-A33F-09E1B0D97772}" type="datetimeFigureOut">
              <a:rPr lang="ru-RU" smtClean="0"/>
              <a:t>18.11.2019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F04DB520-8C87-4C5F-817A-2333ABE05D3A}" type="slidenum">
              <a:rPr lang="ru-RU" smtClean="0"/>
              <a:t>‹#›</a:t>
            </a:fld>
            <a:endParaRPr lang="ru-RU"/>
          </a:p>
        </p:txBody>
      </p:sp>
    </p:spTree>
    <p:extLst>
      <p:ext uri="{BB962C8B-B14F-4D97-AF65-F5344CB8AC3E}">
        <p14:creationId xmlns:p14="http://schemas.microsoft.com/office/powerpoint/2010/main" val="1737806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DDA1863-FCEC-48B9-A33F-09E1B0D97772}" type="datetimeFigureOut">
              <a:rPr lang="ru-RU" smtClean="0"/>
              <a:t>18.11.2019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F04DB520-8C87-4C5F-817A-2333ABE05D3A}" type="slidenum">
              <a:rPr lang="ru-RU" smtClean="0"/>
              <a:t>‹#›</a:t>
            </a:fld>
            <a:endParaRPr lang="ru-RU"/>
          </a:p>
        </p:txBody>
      </p:sp>
    </p:spTree>
    <p:extLst>
      <p:ext uri="{BB962C8B-B14F-4D97-AF65-F5344CB8AC3E}">
        <p14:creationId xmlns:p14="http://schemas.microsoft.com/office/powerpoint/2010/main" val="28828756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9841" y="457200"/>
            <a:ext cx="2949178" cy="1600200"/>
          </a:xfrm>
        </p:spPr>
        <p:txBody>
          <a:bodyPr anchor="b"/>
          <a:lstStyle>
            <a:lvl1pPr>
              <a:defRPr sz="2400"/>
            </a:lvl1pPr>
          </a:lstStyle>
          <a:p>
            <a:r>
              <a:rPr lang="ru-RU" smtClean="0"/>
              <a:t>Образец заголовка</a:t>
            </a:r>
            <a:endParaRPr lang="ru-RU"/>
          </a:p>
        </p:txBody>
      </p:sp>
      <p:sp>
        <p:nvSpPr>
          <p:cNvPr id="3" name="Объект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ru-RU" smtClean="0"/>
              <a:t>Образец текста</a:t>
            </a:r>
          </a:p>
        </p:txBody>
      </p:sp>
      <p:sp>
        <p:nvSpPr>
          <p:cNvPr id="5" name="Дата 4"/>
          <p:cNvSpPr>
            <a:spLocks noGrp="1"/>
          </p:cNvSpPr>
          <p:nvPr>
            <p:ph type="dt" sz="half" idx="10"/>
          </p:nvPr>
        </p:nvSpPr>
        <p:spPr/>
        <p:txBody>
          <a:bodyPr/>
          <a:lstStyle/>
          <a:p>
            <a:fld id="{7DDA1863-FCEC-48B9-A33F-09E1B0D97772}" type="datetimeFigureOut">
              <a:rPr lang="ru-RU" smtClean="0"/>
              <a:t>18.11.2019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04DB520-8C87-4C5F-817A-2333ABE05D3A}" type="slidenum">
              <a:rPr lang="ru-RU" smtClean="0"/>
              <a:t>‹#›</a:t>
            </a:fld>
            <a:endParaRPr lang="ru-RU"/>
          </a:p>
        </p:txBody>
      </p:sp>
    </p:spTree>
    <p:extLst>
      <p:ext uri="{BB962C8B-B14F-4D97-AF65-F5344CB8AC3E}">
        <p14:creationId xmlns:p14="http://schemas.microsoft.com/office/powerpoint/2010/main" val="16162230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9841" y="457200"/>
            <a:ext cx="2949178" cy="1600200"/>
          </a:xfrm>
        </p:spPr>
        <p:txBody>
          <a:bodyPr anchor="b"/>
          <a:lstStyle>
            <a:lvl1pPr>
              <a:defRPr sz="2400"/>
            </a:lvl1pPr>
          </a:lstStyle>
          <a:p>
            <a:r>
              <a:rPr lang="ru-RU" smtClean="0"/>
              <a:t>Образец заголовка</a:t>
            </a:r>
            <a:endParaRPr lang="ru-RU"/>
          </a:p>
        </p:txBody>
      </p:sp>
      <p:sp>
        <p:nvSpPr>
          <p:cNvPr id="3" name="Рисунок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ru-RU"/>
          </a:p>
        </p:txBody>
      </p:sp>
      <p:sp>
        <p:nvSpPr>
          <p:cNvPr id="4" name="Текст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ru-RU" smtClean="0"/>
              <a:t>Образец текста</a:t>
            </a:r>
          </a:p>
        </p:txBody>
      </p:sp>
      <p:sp>
        <p:nvSpPr>
          <p:cNvPr id="5" name="Дата 4"/>
          <p:cNvSpPr>
            <a:spLocks noGrp="1"/>
          </p:cNvSpPr>
          <p:nvPr>
            <p:ph type="dt" sz="half" idx="10"/>
          </p:nvPr>
        </p:nvSpPr>
        <p:spPr/>
        <p:txBody>
          <a:bodyPr/>
          <a:lstStyle/>
          <a:p>
            <a:fld id="{7DDA1863-FCEC-48B9-A33F-09E1B0D97772}" type="datetimeFigureOut">
              <a:rPr lang="ru-RU" smtClean="0"/>
              <a:t>18.11.2019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04DB520-8C87-4C5F-817A-2333ABE05D3A}" type="slidenum">
              <a:rPr lang="ru-RU" smtClean="0"/>
              <a:t>‹#›</a:t>
            </a:fld>
            <a:endParaRPr lang="ru-RU"/>
          </a:p>
        </p:txBody>
      </p:sp>
    </p:spTree>
    <p:extLst>
      <p:ext uri="{BB962C8B-B14F-4D97-AF65-F5344CB8AC3E}">
        <p14:creationId xmlns:p14="http://schemas.microsoft.com/office/powerpoint/2010/main" val="18176853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7DDA1863-FCEC-48B9-A33F-09E1B0D97772}" type="datetimeFigureOut">
              <a:rPr lang="ru-RU" smtClean="0"/>
              <a:t>18.11.2019</a:t>
            </a:fld>
            <a:endParaRPr lang="ru-RU"/>
          </a:p>
        </p:txBody>
      </p:sp>
      <p:sp>
        <p:nvSpPr>
          <p:cNvPr id="5" name="Нижний колонтитул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F04DB520-8C87-4C5F-817A-2333ABE05D3A}" type="slidenum">
              <a:rPr lang="ru-RU" smtClean="0"/>
              <a:t>‹#›</a:t>
            </a:fld>
            <a:endParaRPr lang="ru-RU"/>
          </a:p>
        </p:txBody>
      </p:sp>
    </p:spTree>
    <p:extLst>
      <p:ext uri="{BB962C8B-B14F-4D97-AF65-F5344CB8AC3E}">
        <p14:creationId xmlns:p14="http://schemas.microsoft.com/office/powerpoint/2010/main" val="787765354"/>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ru-RU"/>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403648" y="1588826"/>
            <a:ext cx="6400800" cy="1404889"/>
          </a:xfrm>
        </p:spPr>
        <p:txBody>
          <a:bodyPr>
            <a:noAutofit/>
          </a:bodyPr>
          <a:lstStyle/>
          <a:p>
            <a:r>
              <a:rPr lang="ru-RU" sz="1800" dirty="0" smtClean="0"/>
              <a:t>презентация На тему: </a:t>
            </a:r>
            <a:br>
              <a:rPr lang="ru-RU" sz="1800" dirty="0" smtClean="0"/>
            </a:br>
            <a:r>
              <a:rPr lang="ru-RU" sz="1800" dirty="0" smtClean="0"/>
              <a:t>черты стиля </a:t>
            </a:r>
            <a:r>
              <a:rPr lang="ru-RU" sz="1800" dirty="0" err="1" smtClean="0"/>
              <a:t>А.Г.Шнитке</a:t>
            </a:r>
            <a:r>
              <a:rPr lang="ru-RU" sz="1800" dirty="0" smtClean="0"/>
              <a:t> </a:t>
            </a:r>
            <a:r>
              <a:rPr lang="ru-RU" sz="1800" dirty="0" smtClean="0"/>
              <a:t>на примере Симфонии №1</a:t>
            </a:r>
            <a:endParaRPr lang="ru-RU" sz="1800" dirty="0"/>
          </a:p>
        </p:txBody>
      </p:sp>
      <p:sp>
        <p:nvSpPr>
          <p:cNvPr id="3" name="Подзаголовок 2"/>
          <p:cNvSpPr>
            <a:spLocks noGrp="1"/>
          </p:cNvSpPr>
          <p:nvPr>
            <p:ph type="subTitle" idx="1"/>
          </p:nvPr>
        </p:nvSpPr>
        <p:spPr>
          <a:xfrm>
            <a:off x="1331640" y="3356992"/>
            <a:ext cx="6400800" cy="2160240"/>
          </a:xfrm>
        </p:spPr>
        <p:txBody>
          <a:bodyPr>
            <a:normAutofit/>
          </a:bodyPr>
          <a:lstStyle/>
          <a:p>
            <a:r>
              <a:rPr lang="ru-RU" sz="2600" u="sng" dirty="0">
                <a:latin typeface="Monotype Corsiva" panose="03010101010201010101" pitchFamily="66" charset="0"/>
              </a:rPr>
              <a:t>Выполнила: </a:t>
            </a:r>
            <a:r>
              <a:rPr lang="ru-RU" dirty="0">
                <a:latin typeface="Monotype Corsiva" panose="03010101010201010101" pitchFamily="66" charset="0"/>
              </a:rPr>
              <a:t/>
            </a:r>
            <a:br>
              <a:rPr lang="ru-RU" dirty="0">
                <a:latin typeface="Monotype Corsiva" panose="03010101010201010101" pitchFamily="66" charset="0"/>
              </a:rPr>
            </a:br>
            <a:r>
              <a:rPr lang="ru-RU" sz="1600" dirty="0" smtClean="0">
                <a:latin typeface="Monotype Corsiva" panose="03010101010201010101" pitchFamily="66" charset="0"/>
              </a:rPr>
              <a:t>Преподаватель, </a:t>
            </a:r>
            <a:r>
              <a:rPr lang="ru-RU" sz="1600" dirty="0">
                <a:latin typeface="Monotype Corsiva" panose="03010101010201010101" pitchFamily="66" charset="0"/>
              </a:rPr>
              <a:t>концертмейстер </a:t>
            </a:r>
            <a:endParaRPr lang="ru-RU" sz="1600" dirty="0" smtClean="0">
              <a:latin typeface="Monotype Corsiva" panose="03010101010201010101" pitchFamily="66" charset="0"/>
            </a:endParaRPr>
          </a:p>
          <a:p>
            <a:r>
              <a:rPr lang="ru-RU" sz="1600" dirty="0" smtClean="0">
                <a:latin typeface="Monotype Corsiva" panose="03010101010201010101" pitchFamily="66" charset="0"/>
              </a:rPr>
              <a:t>МБУДО </a:t>
            </a:r>
            <a:r>
              <a:rPr lang="ru-RU" sz="1600" dirty="0">
                <a:latin typeface="Monotype Corsiva" panose="03010101010201010101" pitchFamily="66" charset="0"/>
              </a:rPr>
              <a:t>ДШИ им. М. И. Глинки г. </a:t>
            </a:r>
            <a:r>
              <a:rPr lang="ru-RU" sz="1600" dirty="0" smtClean="0">
                <a:latin typeface="Monotype Corsiva" panose="03010101010201010101" pitchFamily="66" charset="0"/>
              </a:rPr>
              <a:t>Всеволожск</a:t>
            </a:r>
          </a:p>
          <a:p>
            <a:r>
              <a:rPr lang="ru-RU" sz="1600" dirty="0" smtClean="0">
                <a:latin typeface="Monotype Corsiva" panose="03010101010201010101" pitchFamily="66" charset="0"/>
              </a:rPr>
              <a:t>Кудинова Ксения Константиновна</a:t>
            </a:r>
          </a:p>
        </p:txBody>
      </p:sp>
      <p:sp>
        <p:nvSpPr>
          <p:cNvPr id="4" name="Прямоугольник 3"/>
          <p:cNvSpPr/>
          <p:nvPr/>
        </p:nvSpPr>
        <p:spPr>
          <a:xfrm>
            <a:off x="1121574" y="1231345"/>
            <a:ext cx="6984776" cy="292388"/>
          </a:xfrm>
          <a:prstGeom prst="rect">
            <a:avLst/>
          </a:prstGeom>
        </p:spPr>
        <p:txBody>
          <a:bodyPr wrap="square">
            <a:spAutoFit/>
          </a:bodyPr>
          <a:lstStyle/>
          <a:p>
            <a:pPr algn="ctr"/>
            <a:r>
              <a:rPr lang="ru-RU" sz="1300" b="1" dirty="0">
                <a:latin typeface="Times New Roman" panose="02020603050405020304" pitchFamily="18" charset="0"/>
                <a:cs typeface="Times New Roman" panose="02020603050405020304" pitchFamily="18" charset="0"/>
              </a:rPr>
              <a:t>МБУДО ДШИ им. М. И. Глинки г. Всеволожск</a:t>
            </a:r>
            <a:endParaRPr lang="ru-RU" sz="1300" dirty="0">
              <a:latin typeface="Times New Roman" panose="02020603050405020304" pitchFamily="18" charset="0"/>
              <a:cs typeface="Times New Roman" panose="02020603050405020304" pitchFamily="18" charset="0"/>
            </a:endParaRPr>
          </a:p>
        </p:txBody>
      </p:sp>
      <p:sp>
        <p:nvSpPr>
          <p:cNvPr id="5" name="Прямоугольник 4"/>
          <p:cNvSpPr/>
          <p:nvPr/>
        </p:nvSpPr>
        <p:spPr>
          <a:xfrm>
            <a:off x="4128799" y="5406822"/>
            <a:ext cx="970329" cy="461665"/>
          </a:xfrm>
          <a:prstGeom prst="rect">
            <a:avLst/>
          </a:prstGeom>
        </p:spPr>
        <p:txBody>
          <a:bodyPr wrap="none">
            <a:spAutoFit/>
          </a:bodyPr>
          <a:lstStyle/>
          <a:p>
            <a:pPr algn="ctr"/>
            <a:r>
              <a:rPr lang="ru-RU" sz="1200" dirty="0" smtClean="0">
                <a:latin typeface="Times New Roman" panose="02020603050405020304" pitchFamily="18" charset="0"/>
                <a:cs typeface="Times New Roman" panose="02020603050405020304" pitchFamily="18" charset="0"/>
              </a:rPr>
              <a:t>Всеволожск</a:t>
            </a:r>
          </a:p>
          <a:p>
            <a:pPr algn="ctr"/>
            <a:r>
              <a:rPr lang="ru-RU" sz="1200" dirty="0" smtClean="0">
                <a:latin typeface="Times New Roman" panose="02020603050405020304" pitchFamily="18" charset="0"/>
                <a:cs typeface="Times New Roman" panose="02020603050405020304" pitchFamily="18" charset="0"/>
              </a:rPr>
              <a:t>2019 г.</a:t>
            </a:r>
            <a:endParaRPr lang="ru-RU"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8846746"/>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III часть, </a:t>
            </a:r>
            <a:r>
              <a:rPr lang="ru-RU" dirty="0" err="1"/>
              <a:t>Lento</a:t>
            </a:r>
            <a:endParaRPr lang="ru-RU" dirty="0"/>
          </a:p>
        </p:txBody>
      </p:sp>
      <p:sp>
        <p:nvSpPr>
          <p:cNvPr id="3" name="Объект 2"/>
          <p:cNvSpPr>
            <a:spLocks noGrp="1"/>
          </p:cNvSpPr>
          <p:nvPr>
            <p:ph idx="1"/>
          </p:nvPr>
        </p:nvSpPr>
        <p:spPr>
          <a:xfrm>
            <a:off x="1115616" y="2132856"/>
            <a:ext cx="6912768" cy="3048001"/>
          </a:xfrm>
        </p:spPr>
        <p:txBody>
          <a:bodyPr>
            <a:noAutofit/>
          </a:bodyPr>
          <a:lstStyle/>
          <a:p>
            <a:pPr indent="0">
              <a:buNone/>
            </a:pPr>
            <a:r>
              <a:rPr lang="ru-RU" sz="1300" b="1" dirty="0" smtClean="0">
                <a:latin typeface="Times New Roman" panose="02020603050405020304" pitchFamily="18" charset="0"/>
                <a:cs typeface="Times New Roman" panose="02020603050405020304" pitchFamily="18" charset="0"/>
              </a:rPr>
              <a:t>Третья </a:t>
            </a:r>
            <a:r>
              <a:rPr lang="ru-RU" sz="1300" b="1" dirty="0">
                <a:latin typeface="Times New Roman" panose="02020603050405020304" pitchFamily="18" charset="0"/>
                <a:cs typeface="Times New Roman" panose="02020603050405020304" pitchFamily="18" charset="0"/>
              </a:rPr>
              <a:t>часть - серьезная медленная часть, с вкраплениями „всякой всячины“ из-за сцены. </a:t>
            </a:r>
          </a:p>
          <a:p>
            <a:pPr indent="0">
              <a:buNone/>
            </a:pPr>
            <a:r>
              <a:rPr lang="ru-RU" sz="1300" i="1" dirty="0" smtClean="0">
                <a:latin typeface="Times New Roman" panose="02020603050405020304" pitchFamily="18" charset="0"/>
                <a:cs typeface="Times New Roman" panose="02020603050405020304" pitchFamily="18" charset="0"/>
              </a:rPr>
              <a:t>«Третья </a:t>
            </a:r>
            <a:r>
              <a:rPr lang="ru-RU" sz="1300" i="1" dirty="0">
                <a:latin typeface="Times New Roman" panose="02020603050405020304" pitchFamily="18" charset="0"/>
                <a:cs typeface="Times New Roman" panose="02020603050405020304" pitchFamily="18" charset="0"/>
              </a:rPr>
              <a:t>часть (</a:t>
            </a:r>
            <a:r>
              <a:rPr lang="ru-RU" sz="1300" i="1" dirty="0" err="1">
                <a:latin typeface="Times New Roman" panose="02020603050405020304" pitchFamily="18" charset="0"/>
                <a:cs typeface="Times New Roman" panose="02020603050405020304" pitchFamily="18" charset="0"/>
              </a:rPr>
              <a:t>Lento</a:t>
            </a:r>
            <a:r>
              <a:rPr lang="ru-RU" sz="1300" i="1" dirty="0">
                <a:latin typeface="Times New Roman" panose="02020603050405020304" pitchFamily="18" charset="0"/>
                <a:cs typeface="Times New Roman" panose="02020603050405020304" pitchFamily="18" charset="0"/>
              </a:rPr>
              <a:t>) — представляет собой динамический треугольник наподобие «</a:t>
            </a:r>
            <a:r>
              <a:rPr lang="ru-RU" sz="1300" i="1" dirty="0" err="1">
                <a:latin typeface="Times New Roman" panose="02020603050405020304" pitchFamily="18" charset="0"/>
                <a:cs typeface="Times New Roman" panose="02020603050405020304" pitchFamily="18" charset="0"/>
              </a:rPr>
              <a:t>Pianissimo</a:t>
            </a:r>
            <a:r>
              <a:rPr lang="ru-RU" sz="1300" i="1" dirty="0">
                <a:latin typeface="Times New Roman" panose="02020603050405020304" pitchFamily="18" charset="0"/>
                <a:cs typeface="Times New Roman" panose="02020603050405020304" pitchFamily="18" charset="0"/>
              </a:rPr>
              <a:t>…» с наслоением и разрежением голосов на серийной основе. Ритм также серийный, но не </a:t>
            </a:r>
            <a:r>
              <a:rPr lang="ru-RU" sz="1300" i="1" dirty="0" err="1">
                <a:latin typeface="Times New Roman" panose="02020603050405020304" pitchFamily="18" charset="0"/>
                <a:cs typeface="Times New Roman" panose="02020603050405020304" pitchFamily="18" charset="0"/>
              </a:rPr>
              <a:t>микроритм</a:t>
            </a:r>
            <a:r>
              <a:rPr lang="ru-RU" sz="1300" i="1" dirty="0">
                <a:latin typeface="Times New Roman" panose="02020603050405020304" pitchFamily="18" charset="0"/>
                <a:cs typeface="Times New Roman" panose="02020603050405020304" pitchFamily="18" charset="0"/>
              </a:rPr>
              <a:t>, а </a:t>
            </a:r>
            <a:r>
              <a:rPr lang="ru-RU" sz="1300" i="1" dirty="0" err="1">
                <a:latin typeface="Times New Roman" panose="02020603050405020304" pitchFamily="18" charset="0"/>
                <a:cs typeface="Times New Roman" panose="02020603050405020304" pitchFamily="18" charset="0"/>
              </a:rPr>
              <a:t>макроритм</a:t>
            </a:r>
            <a:r>
              <a:rPr lang="ru-RU" sz="1300" i="1" dirty="0">
                <a:latin typeface="Times New Roman" panose="02020603050405020304" pitchFamily="18" charset="0"/>
                <a:cs typeface="Times New Roman" panose="02020603050405020304" pitchFamily="18" charset="0"/>
              </a:rPr>
              <a:t>. Серией определяется количество разделов, количество вступлений, количество вступающих голосов. Что же касается ритмического заполнения каждого такта, то оно строится по такому принципу: сколько бы ни было голосов в данный момент, а их там огромное количество, все время избегаются ритмические унисоны, все время происходит дробление на разное количество долей во избежание этих унисонов, во избежание ощущения тяжести на сильной доле. Таким образом, мною было сделано все, что возможно для уничтожения </a:t>
            </a:r>
            <a:r>
              <a:rPr lang="ru-RU" sz="1300" i="1" dirty="0" err="1">
                <a:latin typeface="Times New Roman" panose="02020603050405020304" pitchFamily="18" charset="0"/>
                <a:cs typeface="Times New Roman" panose="02020603050405020304" pitchFamily="18" charset="0"/>
              </a:rPr>
              <a:t>метричности</a:t>
            </a:r>
            <a:r>
              <a:rPr lang="ru-RU" sz="1300" i="1" dirty="0" smtClean="0">
                <a:latin typeface="Times New Roman" panose="02020603050405020304" pitchFamily="18" charset="0"/>
                <a:cs typeface="Times New Roman" panose="02020603050405020304" pitchFamily="18" charset="0"/>
              </a:rPr>
              <a:t>.» </a:t>
            </a:r>
            <a:r>
              <a:rPr lang="ru-RU" sz="1100" dirty="0" smtClean="0">
                <a:latin typeface="Times New Roman" panose="02020603050405020304" pitchFamily="18" charset="0"/>
                <a:cs typeface="Times New Roman" panose="02020603050405020304" pitchFamily="18" charset="0"/>
              </a:rPr>
              <a:t>© </a:t>
            </a:r>
            <a:r>
              <a:rPr lang="ru-RU" sz="1100" dirty="0" err="1">
                <a:latin typeface="Times New Roman" panose="02020603050405020304" pitchFamily="18" charset="0"/>
                <a:cs typeface="Times New Roman" panose="02020603050405020304" pitchFamily="18" charset="0"/>
              </a:rPr>
              <a:t>А.Шнитке</a:t>
            </a:r>
            <a:endParaRPr lang="ru-RU" sz="1100" dirty="0">
              <a:latin typeface="Times New Roman" panose="02020603050405020304" pitchFamily="18" charset="0"/>
              <a:cs typeface="Times New Roman" panose="02020603050405020304" pitchFamily="18" charset="0"/>
            </a:endParaRPr>
          </a:p>
          <a:p>
            <a:pPr indent="0">
              <a:buNone/>
            </a:pPr>
            <a:endParaRPr lang="ru-RU" sz="130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7358764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87624" y="1124744"/>
            <a:ext cx="6624736" cy="1224136"/>
          </a:xfrm>
        </p:spPr>
        <p:txBody>
          <a:bodyPr>
            <a:noAutofit/>
          </a:bodyPr>
          <a:lstStyle/>
          <a:p>
            <a:pPr lvl="0"/>
            <a:r>
              <a:rPr lang="ru-RU" sz="3100" dirty="0"/>
              <a:t>IV </a:t>
            </a:r>
            <a:r>
              <a:rPr lang="ru-RU" sz="3100" dirty="0" smtClean="0"/>
              <a:t>часть,</a:t>
            </a:r>
            <a:r>
              <a:rPr lang="ru-RU" sz="3100" dirty="0">
                <a:latin typeface="Times New Roman" panose="02020603050405020304" pitchFamily="18" charset="0"/>
                <a:cs typeface="Times New Roman" panose="02020603050405020304" pitchFamily="18" charset="0"/>
              </a:rPr>
              <a:t> </a:t>
            </a:r>
            <a:r>
              <a:rPr lang="ru-RU" sz="3100" dirty="0" err="1">
                <a:latin typeface="Times New Roman" panose="02020603050405020304" pitchFamily="18" charset="0"/>
                <a:cs typeface="Times New Roman" panose="02020603050405020304" pitchFamily="18" charset="0"/>
              </a:rPr>
              <a:t>Lento</a:t>
            </a:r>
            <a:r>
              <a:rPr lang="ru-RU" sz="3100" dirty="0">
                <a:latin typeface="Times New Roman" panose="02020603050405020304" pitchFamily="18" charset="0"/>
                <a:cs typeface="Times New Roman" panose="02020603050405020304" pitchFamily="18" charset="0"/>
              </a:rPr>
              <a:t>. </a:t>
            </a:r>
            <a:r>
              <a:rPr lang="ru-RU" sz="3100" dirty="0" err="1">
                <a:latin typeface="Times New Roman" panose="02020603050405020304" pitchFamily="18" charset="0"/>
                <a:cs typeface="Times New Roman" panose="02020603050405020304" pitchFamily="18" charset="0"/>
              </a:rPr>
              <a:t>Allegro</a:t>
            </a:r>
            <a:r>
              <a:rPr lang="ru-RU" sz="3100" dirty="0">
                <a:latin typeface="Times New Roman" panose="02020603050405020304" pitchFamily="18" charset="0"/>
                <a:cs typeface="Times New Roman" panose="02020603050405020304" pitchFamily="18" charset="0"/>
              </a:rPr>
              <a:t/>
            </a:r>
            <a:br>
              <a:rPr lang="ru-RU" sz="3100" dirty="0">
                <a:latin typeface="Times New Roman" panose="02020603050405020304" pitchFamily="18" charset="0"/>
                <a:cs typeface="Times New Roman" panose="02020603050405020304" pitchFamily="18" charset="0"/>
              </a:rPr>
            </a:br>
            <a:endParaRPr lang="ru-RU" sz="3100" dirty="0"/>
          </a:p>
        </p:txBody>
      </p:sp>
      <p:sp>
        <p:nvSpPr>
          <p:cNvPr id="3" name="Объект 2"/>
          <p:cNvSpPr>
            <a:spLocks noGrp="1"/>
          </p:cNvSpPr>
          <p:nvPr>
            <p:ph idx="1"/>
          </p:nvPr>
        </p:nvSpPr>
        <p:spPr>
          <a:xfrm>
            <a:off x="1043608" y="2132856"/>
            <a:ext cx="6984776" cy="3048001"/>
          </a:xfrm>
        </p:spPr>
        <p:txBody>
          <a:bodyPr>
            <a:noAutofit/>
          </a:bodyPr>
          <a:lstStyle/>
          <a:p>
            <a:pPr indent="0">
              <a:buNone/>
            </a:pPr>
            <a:r>
              <a:rPr lang="ru-RU" sz="1200" b="1" dirty="0">
                <a:latin typeface="Times New Roman" panose="02020603050405020304" pitchFamily="18" charset="0"/>
                <a:cs typeface="Times New Roman" panose="02020603050405020304" pitchFamily="18" charset="0"/>
              </a:rPr>
              <a:t>Четвертая часть - сквозная политематическая композиция с кодой, тематически подытоживающей </a:t>
            </a:r>
            <a:r>
              <a:rPr lang="ru-RU" sz="1200" b="1" dirty="0" smtClean="0">
                <a:latin typeface="Times New Roman" panose="02020603050405020304" pitchFamily="18" charset="0"/>
                <a:cs typeface="Times New Roman" panose="02020603050405020304" pitchFamily="18" charset="0"/>
              </a:rPr>
              <a:t>цикл.</a:t>
            </a:r>
          </a:p>
          <a:p>
            <a:pPr indent="0">
              <a:buNone/>
            </a:pPr>
            <a:r>
              <a:rPr lang="ru-RU" sz="1200" i="1" dirty="0" smtClean="0">
                <a:latin typeface="Times New Roman" panose="02020603050405020304" pitchFamily="18" charset="0"/>
                <a:cs typeface="Times New Roman" panose="02020603050405020304" pitchFamily="18" charset="0"/>
              </a:rPr>
              <a:t>«Четвертая </a:t>
            </a:r>
            <a:r>
              <a:rPr lang="ru-RU" sz="1200" i="1" dirty="0">
                <a:latin typeface="Times New Roman" panose="02020603050405020304" pitchFamily="18" charset="0"/>
                <a:cs typeface="Times New Roman" panose="02020603050405020304" pitchFamily="18" charset="0"/>
              </a:rPr>
              <a:t>часть представляет собой вступление, построенное как разнообразный коллаж, начиная от всяких похоронных маршей и кончая Чайковским; затем следуют две цепи вариаций на «</a:t>
            </a:r>
            <a:r>
              <a:rPr lang="ru-RU" sz="1200" i="1" dirty="0" err="1">
                <a:latin typeface="Times New Roman" panose="02020603050405020304" pitchFamily="18" charset="0"/>
                <a:cs typeface="Times New Roman" panose="02020603050405020304" pitchFamily="18" charset="0"/>
              </a:rPr>
              <a:t>Dies</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irae</a:t>
            </a:r>
            <a:r>
              <a:rPr lang="ru-RU" sz="1200" i="1" dirty="0">
                <a:latin typeface="Times New Roman" panose="02020603050405020304" pitchFamily="18" charset="0"/>
                <a:cs typeface="Times New Roman" panose="02020603050405020304" pitchFamily="18" charset="0"/>
              </a:rPr>
              <a:t>» (первая цепь — здесь тема «</a:t>
            </a:r>
            <a:r>
              <a:rPr lang="ru-RU" sz="1200" i="1" dirty="0" err="1">
                <a:latin typeface="Times New Roman" panose="02020603050405020304" pitchFamily="18" charset="0"/>
                <a:cs typeface="Times New Roman" panose="02020603050405020304" pitchFamily="18" charset="0"/>
              </a:rPr>
              <a:t>Dies</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irae</a:t>
            </a:r>
            <a:r>
              <a:rPr lang="ru-RU" sz="1200" i="1" dirty="0">
                <a:latin typeface="Times New Roman" panose="02020603050405020304" pitchFamily="18" charset="0"/>
                <a:cs typeface="Times New Roman" panose="02020603050405020304" pitchFamily="18" charset="0"/>
              </a:rPr>
              <a:t>» запрятана в </a:t>
            </a:r>
            <a:r>
              <a:rPr lang="ru-RU" sz="1200" i="1" dirty="0" err="1">
                <a:latin typeface="Times New Roman" panose="02020603050405020304" pitchFamily="18" charset="0"/>
                <a:cs typeface="Times New Roman" panose="02020603050405020304" pitchFamily="18" charset="0"/>
              </a:rPr>
              <a:t>додекафонной</a:t>
            </a:r>
            <a:r>
              <a:rPr lang="ru-RU" sz="1200" i="1" dirty="0">
                <a:latin typeface="Times New Roman" panose="02020603050405020304" pitchFamily="18" charset="0"/>
                <a:cs typeface="Times New Roman" panose="02020603050405020304" pitchFamily="18" charset="0"/>
              </a:rPr>
              <a:t> технике и сама по себе не прослушивается, а лишь определяет деление ряда транспозиций серии на группы; вторая цепь — в ней цикл вариаций на «</a:t>
            </a:r>
            <a:r>
              <a:rPr lang="ru-RU" sz="1200" i="1" dirty="0" err="1">
                <a:latin typeface="Times New Roman" panose="02020603050405020304" pitchFamily="18" charset="0"/>
                <a:cs typeface="Times New Roman" panose="02020603050405020304" pitchFamily="18" charset="0"/>
              </a:rPr>
              <a:t>Dies</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irae</a:t>
            </a:r>
            <a:r>
              <a:rPr lang="ru-RU" sz="1200" i="1" dirty="0">
                <a:latin typeface="Times New Roman" panose="02020603050405020304" pitchFamily="18" charset="0"/>
                <a:cs typeface="Times New Roman" panose="02020603050405020304" pitchFamily="18" charset="0"/>
              </a:rPr>
              <a:t>» дается откровенно с гармонизацией, но также «пропущенной» через додекафонию); далее со вторым рядом вариаций сливаются два жанровых эпизода — один джазовый, а другой маршевый, — и после этого начинается кульминационная зона с вторжением материала из первой части — серия темы первой части — это одновременно и некая общая реприза всей формы; затем возникает хоральный эпизод (до-мажорный) и за ним собственно кульминация — последняя, — которая сменяется развалом всего построенного. Как определить эту форму, я не знаю</a:t>
            </a:r>
            <a:r>
              <a:rPr lang="ru-RU" sz="1200" i="1" dirty="0" smtClean="0">
                <a:latin typeface="Times New Roman" panose="02020603050405020304" pitchFamily="18" charset="0"/>
                <a:cs typeface="Times New Roman" panose="02020603050405020304" pitchFamily="18" charset="0"/>
              </a:rPr>
              <a:t>..». </a:t>
            </a:r>
            <a:r>
              <a:rPr lang="ru-RU" sz="1050" dirty="0" smtClean="0">
                <a:latin typeface="Times New Roman" panose="02020603050405020304" pitchFamily="18" charset="0"/>
                <a:cs typeface="Times New Roman" panose="02020603050405020304" pitchFamily="18" charset="0"/>
              </a:rPr>
              <a:t>© </a:t>
            </a:r>
            <a:r>
              <a:rPr lang="ru-RU" sz="1050" dirty="0" err="1">
                <a:latin typeface="Times New Roman" panose="02020603050405020304" pitchFamily="18" charset="0"/>
                <a:cs typeface="Times New Roman" panose="02020603050405020304" pitchFamily="18" charset="0"/>
              </a:rPr>
              <a:t>А.Шнитке</a:t>
            </a:r>
            <a:endParaRPr lang="ru-RU" sz="1050" dirty="0">
              <a:latin typeface="Times New Roman" panose="02020603050405020304" pitchFamily="18" charset="0"/>
              <a:cs typeface="Times New Roman" panose="02020603050405020304" pitchFamily="18" charset="0"/>
            </a:endParaRPr>
          </a:p>
          <a:p>
            <a:pPr indent="0">
              <a:buNone/>
            </a:pPr>
            <a:endParaRPr lang="ru-RU" sz="1200" i="1" dirty="0">
              <a:latin typeface="Times New Roman" panose="02020603050405020304" pitchFamily="18" charset="0"/>
              <a:cs typeface="Times New Roman" panose="02020603050405020304" pitchFamily="18" charset="0"/>
            </a:endParaRPr>
          </a:p>
          <a:p>
            <a:pPr indent="0">
              <a:buNone/>
            </a:pPr>
            <a:endParaRPr lang="ru-RU" sz="1200" i="1" dirty="0">
              <a:latin typeface="Times New Roman" panose="02020603050405020304" pitchFamily="18" charset="0"/>
              <a:cs typeface="Times New Roman" panose="02020603050405020304" pitchFamily="18" charset="0"/>
            </a:endParaRPr>
          </a:p>
          <a:p>
            <a:pPr indent="0">
              <a:buNone/>
            </a:pPr>
            <a:endParaRPr lang="ru-RU"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1216593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err="1" smtClean="0"/>
              <a:t>Стилистистика</a:t>
            </a:r>
            <a:endParaRPr lang="ru-RU" dirty="0"/>
          </a:p>
        </p:txBody>
      </p:sp>
      <p:sp>
        <p:nvSpPr>
          <p:cNvPr id="3" name="Объект 2"/>
          <p:cNvSpPr>
            <a:spLocks noGrp="1"/>
          </p:cNvSpPr>
          <p:nvPr>
            <p:ph idx="1"/>
          </p:nvPr>
        </p:nvSpPr>
        <p:spPr>
          <a:xfrm>
            <a:off x="1187624" y="2132856"/>
            <a:ext cx="6840760" cy="3353545"/>
          </a:xfrm>
        </p:spPr>
        <p:txBody>
          <a:bodyPr>
            <a:normAutofit lnSpcReduction="10000"/>
          </a:bodyPr>
          <a:lstStyle/>
          <a:p>
            <a:pPr indent="0">
              <a:buNone/>
            </a:pPr>
            <a:r>
              <a:rPr lang="ru-RU" dirty="0" smtClean="0">
                <a:latin typeface="Times New Roman" panose="02020603050405020304" pitchFamily="18" charset="0"/>
                <a:cs typeface="Times New Roman" panose="02020603050405020304" pitchFamily="18" charset="0"/>
              </a:rPr>
              <a:t>В музыкальном языке Первой симфонии сталкиваются </a:t>
            </a:r>
            <a:r>
              <a:rPr lang="ru-RU" dirty="0">
                <a:latin typeface="Times New Roman" panose="02020603050405020304" pitchFamily="18" charset="0"/>
                <a:cs typeface="Times New Roman" panose="02020603050405020304" pitchFamily="18" charset="0"/>
              </a:rPr>
              <a:t>самые разные стилистические слои: </a:t>
            </a:r>
            <a:endParaRPr lang="ru-RU" dirty="0" smtClean="0">
              <a:latin typeface="Times New Roman" panose="02020603050405020304" pitchFamily="18" charset="0"/>
              <a:cs typeface="Times New Roman" panose="02020603050405020304" pitchFamily="18" charset="0"/>
            </a:endParaRPr>
          </a:p>
          <a:p>
            <a:pPr marL="285750" indent="-285750"/>
            <a:r>
              <a:rPr lang="ru-RU" dirty="0" smtClean="0">
                <a:latin typeface="Times New Roman" panose="02020603050405020304" pitchFamily="18" charset="0"/>
                <a:cs typeface="Times New Roman" panose="02020603050405020304" pitchFamily="18" charset="0"/>
              </a:rPr>
              <a:t>современное </a:t>
            </a:r>
            <a:r>
              <a:rPr lang="ru-RU" dirty="0">
                <a:latin typeface="Times New Roman" panose="02020603050405020304" pitchFamily="18" charset="0"/>
                <a:cs typeface="Times New Roman" panose="02020603050405020304" pitchFamily="18" charset="0"/>
              </a:rPr>
              <a:t>сложно-диссонантное письмо, </a:t>
            </a:r>
            <a:endParaRPr lang="ru-RU" dirty="0" smtClean="0">
              <a:latin typeface="Times New Roman" panose="02020603050405020304" pitchFamily="18" charset="0"/>
              <a:cs typeface="Times New Roman" panose="02020603050405020304" pitchFamily="18" charset="0"/>
            </a:endParaRPr>
          </a:p>
          <a:p>
            <a:pPr marL="285750" indent="-285750"/>
            <a:r>
              <a:rPr lang="ru-RU" dirty="0" smtClean="0">
                <a:latin typeface="Times New Roman" panose="02020603050405020304" pitchFamily="18" charset="0"/>
                <a:cs typeface="Times New Roman" panose="02020603050405020304" pitchFamily="18" charset="0"/>
              </a:rPr>
              <a:t>серийность </a:t>
            </a:r>
            <a:r>
              <a:rPr lang="ru-RU" dirty="0">
                <a:latin typeface="Times New Roman" panose="02020603050405020304" pitchFamily="18" charset="0"/>
                <a:cs typeface="Times New Roman" panose="02020603050405020304" pitchFamily="18" charset="0"/>
              </a:rPr>
              <a:t>содействуют с ритмом официозных триумфальных маршей, </a:t>
            </a:r>
            <a:endParaRPr lang="ru-RU" dirty="0" smtClean="0">
              <a:latin typeface="Times New Roman" panose="02020603050405020304" pitchFamily="18" charset="0"/>
              <a:cs typeface="Times New Roman" panose="02020603050405020304" pitchFamily="18" charset="0"/>
            </a:endParaRPr>
          </a:p>
          <a:p>
            <a:pPr marL="285750" indent="-285750"/>
            <a:r>
              <a:rPr lang="ru-RU" dirty="0" smtClean="0">
                <a:latin typeface="Times New Roman" panose="02020603050405020304" pitchFamily="18" charset="0"/>
                <a:cs typeface="Times New Roman" panose="02020603050405020304" pitchFamily="18" charset="0"/>
              </a:rPr>
              <a:t>цитаты </a:t>
            </a:r>
            <a:r>
              <a:rPr lang="ru-RU" dirty="0">
                <a:latin typeface="Times New Roman" panose="02020603050405020304" pitchFamily="18" charset="0"/>
                <a:cs typeface="Times New Roman" panose="02020603050405020304" pitchFamily="18" charset="0"/>
              </a:rPr>
              <a:t>классической музыки - с джазовыми импровизациями. </a:t>
            </a:r>
            <a:endParaRPr lang="ru-RU" dirty="0" smtClean="0">
              <a:latin typeface="Times New Roman" panose="02020603050405020304" pitchFamily="18" charset="0"/>
              <a:cs typeface="Times New Roman" panose="02020603050405020304" pitchFamily="18" charset="0"/>
            </a:endParaRPr>
          </a:p>
          <a:p>
            <a:pPr indent="0">
              <a:buNone/>
            </a:pPr>
            <a:r>
              <a:rPr lang="ru-RU" dirty="0" err="1" smtClean="0">
                <a:latin typeface="Times New Roman" panose="02020603050405020304" pitchFamily="18" charset="0"/>
                <a:cs typeface="Times New Roman" panose="02020603050405020304" pitchFamily="18" charset="0"/>
              </a:rPr>
              <a:t>Шнитке</a:t>
            </a:r>
            <a:r>
              <a:rPr lang="ru-RU" dirty="0" smtClean="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пользуется здесь приемом коллажа (буквально - вклейки), хорошо известным в изобразительном искусстве, в частности, в стиле поп-арт. </a:t>
            </a:r>
          </a:p>
        </p:txBody>
      </p:sp>
    </p:spTree>
    <p:extLst>
      <p:ext uri="{BB962C8B-B14F-4D97-AF65-F5344CB8AC3E}">
        <p14:creationId xmlns:p14="http://schemas.microsoft.com/office/powerpoint/2010/main" val="425221514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Состав оркестра</a:t>
            </a:r>
            <a:endParaRPr lang="ru-RU" dirty="0"/>
          </a:p>
        </p:txBody>
      </p:sp>
      <p:sp>
        <p:nvSpPr>
          <p:cNvPr id="3" name="Объект 2"/>
          <p:cNvSpPr>
            <a:spLocks noGrp="1"/>
          </p:cNvSpPr>
          <p:nvPr>
            <p:ph idx="1"/>
          </p:nvPr>
        </p:nvSpPr>
        <p:spPr>
          <a:xfrm>
            <a:off x="1619672" y="2204864"/>
            <a:ext cx="6696744" cy="3096345"/>
          </a:xfrm>
        </p:spPr>
        <p:txBody>
          <a:bodyPr numCol="3">
            <a:noAutofit/>
          </a:bodyPr>
          <a:lstStyle/>
          <a:p>
            <a:r>
              <a:rPr lang="ru-RU" sz="1000" dirty="0" smtClean="0">
                <a:latin typeface="Times New Roman" panose="02020603050405020304" pitchFamily="18" charset="0"/>
                <a:cs typeface="Times New Roman" panose="02020603050405020304" pitchFamily="18" charset="0"/>
              </a:rPr>
              <a:t>4 флейты (3 и 4 – пикколо)</a:t>
            </a:r>
          </a:p>
          <a:p>
            <a:r>
              <a:rPr lang="ru-RU" sz="1000" dirty="0" smtClean="0">
                <a:latin typeface="Times New Roman" panose="02020603050405020304" pitchFamily="18" charset="0"/>
                <a:cs typeface="Times New Roman" panose="02020603050405020304" pitchFamily="18" charset="0"/>
              </a:rPr>
              <a:t>4 гобоя (4-й </a:t>
            </a:r>
            <a:r>
              <a:rPr lang="ru-RU" sz="1000" dirty="0" err="1" smtClean="0">
                <a:latin typeface="Times New Roman" panose="02020603050405020304" pitchFamily="18" charset="0"/>
                <a:cs typeface="Times New Roman" panose="02020603050405020304" pitchFamily="18" charset="0"/>
              </a:rPr>
              <a:t>Англ.рожок</a:t>
            </a:r>
            <a:r>
              <a:rPr lang="ru-RU" sz="1000" dirty="0" smtClean="0">
                <a:latin typeface="Times New Roman" panose="02020603050405020304" pitchFamily="18" charset="0"/>
                <a:cs typeface="Times New Roman" panose="02020603050405020304" pitchFamily="18" charset="0"/>
              </a:rPr>
              <a:t>)</a:t>
            </a:r>
          </a:p>
          <a:p>
            <a:r>
              <a:rPr lang="ru-RU" sz="1000" dirty="0" smtClean="0">
                <a:latin typeface="Times New Roman" panose="02020603050405020304" pitchFamily="18" charset="0"/>
                <a:cs typeface="Times New Roman" panose="02020603050405020304" pitchFamily="18" charset="0"/>
              </a:rPr>
              <a:t>4 кларнета (3-й – </a:t>
            </a:r>
            <a:r>
              <a:rPr lang="en-US" sz="1000" dirty="0" smtClean="0">
                <a:latin typeface="Times New Roman" panose="02020603050405020304" pitchFamily="18" charset="0"/>
                <a:cs typeface="Times New Roman" panose="02020603050405020304" pitchFamily="18" charset="0"/>
              </a:rPr>
              <a:t>in B 4-</a:t>
            </a:r>
            <a:r>
              <a:rPr lang="ru-RU" sz="1000" dirty="0" smtClean="0">
                <a:latin typeface="Times New Roman" panose="02020603050405020304" pitchFamily="18" charset="0"/>
                <a:cs typeface="Times New Roman" panose="02020603050405020304" pitchFamily="18" charset="0"/>
              </a:rPr>
              <a:t>й</a:t>
            </a:r>
            <a:r>
              <a:rPr lang="ru-RU" sz="1000" dirty="0">
                <a:latin typeface="Times New Roman" panose="02020603050405020304" pitchFamily="18" charset="0"/>
                <a:cs typeface="Times New Roman" panose="02020603050405020304" pitchFamily="18" charset="0"/>
              </a:rPr>
              <a:t> </a:t>
            </a:r>
            <a:r>
              <a:rPr lang="en-US" sz="1000" dirty="0" smtClean="0">
                <a:latin typeface="Times New Roman" panose="02020603050405020304" pitchFamily="18" charset="0"/>
                <a:cs typeface="Times New Roman" panose="02020603050405020304" pitchFamily="18" charset="0"/>
              </a:rPr>
              <a:t>- in </a:t>
            </a:r>
            <a:r>
              <a:rPr lang="en-US" sz="1000" dirty="0" err="1" smtClean="0">
                <a:latin typeface="Times New Roman" panose="02020603050405020304" pitchFamily="18" charset="0"/>
                <a:cs typeface="Times New Roman" panose="02020603050405020304" pitchFamily="18" charset="0"/>
              </a:rPr>
              <a:t>Es</a:t>
            </a:r>
            <a:r>
              <a:rPr lang="en-US" sz="1000" dirty="0" smtClean="0">
                <a:latin typeface="Times New Roman" panose="02020603050405020304" pitchFamily="18" charset="0"/>
                <a:cs typeface="Times New Roman" panose="02020603050405020304" pitchFamily="18" charset="0"/>
              </a:rPr>
              <a:t>)</a:t>
            </a:r>
            <a:endParaRPr lang="ru-RU" sz="1000" dirty="0" smtClean="0">
              <a:latin typeface="Times New Roman" panose="02020603050405020304" pitchFamily="18" charset="0"/>
              <a:cs typeface="Times New Roman" panose="02020603050405020304" pitchFamily="18" charset="0"/>
            </a:endParaRPr>
          </a:p>
          <a:p>
            <a:r>
              <a:rPr lang="ru-RU" sz="1000" dirty="0" smtClean="0">
                <a:latin typeface="Times New Roman" panose="02020603050405020304" pitchFamily="18" charset="0"/>
                <a:cs typeface="Times New Roman" panose="02020603050405020304" pitchFamily="18" charset="0"/>
              </a:rPr>
              <a:t>3 фагота</a:t>
            </a:r>
          </a:p>
          <a:p>
            <a:r>
              <a:rPr lang="ru-RU" sz="1000" dirty="0" smtClean="0">
                <a:latin typeface="Times New Roman" panose="02020603050405020304" pitchFamily="18" charset="0"/>
                <a:cs typeface="Times New Roman" panose="02020603050405020304" pitchFamily="18" charset="0"/>
              </a:rPr>
              <a:t>Контрафагот</a:t>
            </a:r>
          </a:p>
          <a:p>
            <a:r>
              <a:rPr lang="ru-RU" sz="1000" dirty="0" smtClean="0">
                <a:latin typeface="Times New Roman" panose="02020603050405020304" pitchFamily="18" charset="0"/>
                <a:cs typeface="Times New Roman" panose="02020603050405020304" pitchFamily="18" charset="0"/>
              </a:rPr>
              <a:t>Саксофон  сопрано </a:t>
            </a:r>
            <a:r>
              <a:rPr lang="en-US" sz="1000" dirty="0" smtClean="0">
                <a:latin typeface="Times New Roman" panose="02020603050405020304" pitchFamily="18" charset="0"/>
                <a:cs typeface="Times New Roman" panose="02020603050405020304" pitchFamily="18" charset="0"/>
              </a:rPr>
              <a:t>in</a:t>
            </a:r>
            <a:r>
              <a:rPr lang="en-US" sz="1000" dirty="0">
                <a:latin typeface="Times New Roman" panose="02020603050405020304" pitchFamily="18" charset="0"/>
                <a:cs typeface="Times New Roman" panose="02020603050405020304" pitchFamily="18" charset="0"/>
              </a:rPr>
              <a:t> </a:t>
            </a:r>
            <a:r>
              <a:rPr lang="en-US" sz="1000" dirty="0" smtClean="0">
                <a:latin typeface="Times New Roman" panose="02020603050405020304" pitchFamily="18" charset="0"/>
                <a:cs typeface="Times New Roman" panose="02020603050405020304" pitchFamily="18" charset="0"/>
              </a:rPr>
              <a:t>B</a:t>
            </a:r>
            <a:endParaRPr lang="ru-RU" sz="1000" dirty="0" smtClean="0">
              <a:latin typeface="Times New Roman" panose="02020603050405020304" pitchFamily="18" charset="0"/>
              <a:cs typeface="Times New Roman" panose="02020603050405020304" pitchFamily="18" charset="0"/>
            </a:endParaRPr>
          </a:p>
          <a:p>
            <a:r>
              <a:rPr lang="ru-RU" sz="1000" dirty="0" smtClean="0">
                <a:latin typeface="Times New Roman" panose="02020603050405020304" pitchFamily="18" charset="0"/>
                <a:cs typeface="Times New Roman" panose="02020603050405020304" pitchFamily="18" charset="0"/>
              </a:rPr>
              <a:t>Саксофон альт</a:t>
            </a:r>
            <a:r>
              <a:rPr lang="en-US" sz="1000" dirty="0" smtClean="0">
                <a:latin typeface="Times New Roman" panose="02020603050405020304" pitchFamily="18" charset="0"/>
                <a:cs typeface="Times New Roman" panose="02020603050405020304" pitchFamily="18" charset="0"/>
              </a:rPr>
              <a:t> in </a:t>
            </a:r>
            <a:r>
              <a:rPr lang="en-US" sz="1000" dirty="0" err="1" smtClean="0">
                <a:latin typeface="Times New Roman" panose="02020603050405020304" pitchFamily="18" charset="0"/>
                <a:cs typeface="Times New Roman" panose="02020603050405020304" pitchFamily="18" charset="0"/>
              </a:rPr>
              <a:t>Es</a:t>
            </a:r>
            <a:endParaRPr lang="ru-RU" sz="1000" dirty="0" smtClean="0">
              <a:latin typeface="Times New Roman" panose="02020603050405020304" pitchFamily="18" charset="0"/>
              <a:cs typeface="Times New Roman" panose="02020603050405020304" pitchFamily="18" charset="0"/>
            </a:endParaRPr>
          </a:p>
          <a:p>
            <a:r>
              <a:rPr lang="ru-RU" sz="1000" dirty="0" smtClean="0">
                <a:latin typeface="Times New Roman" panose="02020603050405020304" pitchFamily="18" charset="0"/>
                <a:cs typeface="Times New Roman" panose="02020603050405020304" pitchFamily="18" charset="0"/>
              </a:rPr>
              <a:t>Саксофон тенор</a:t>
            </a:r>
            <a:r>
              <a:rPr lang="en-US" sz="1000" dirty="0" smtClean="0">
                <a:latin typeface="Times New Roman" panose="02020603050405020304" pitchFamily="18" charset="0"/>
                <a:cs typeface="Times New Roman" panose="02020603050405020304" pitchFamily="18" charset="0"/>
              </a:rPr>
              <a:t> in B</a:t>
            </a:r>
          </a:p>
          <a:p>
            <a:r>
              <a:rPr lang="en-US" sz="1000" dirty="0" smtClean="0">
                <a:latin typeface="Times New Roman" panose="02020603050405020304" pitchFamily="18" charset="0"/>
                <a:cs typeface="Times New Roman" panose="02020603050405020304" pitchFamily="18" charset="0"/>
              </a:rPr>
              <a:t>4 </a:t>
            </a:r>
            <a:r>
              <a:rPr lang="ru-RU" sz="1000" dirty="0" smtClean="0">
                <a:latin typeface="Times New Roman" panose="02020603050405020304" pitchFamily="18" charset="0"/>
                <a:cs typeface="Times New Roman" panose="02020603050405020304" pitchFamily="18" charset="0"/>
              </a:rPr>
              <a:t>валторны </a:t>
            </a:r>
            <a:r>
              <a:rPr lang="en-US" sz="1000" dirty="0" smtClean="0">
                <a:latin typeface="Times New Roman" panose="02020603050405020304" pitchFamily="18" charset="0"/>
                <a:cs typeface="Times New Roman" panose="02020603050405020304" pitchFamily="18" charset="0"/>
              </a:rPr>
              <a:t>in F</a:t>
            </a:r>
            <a:endParaRPr lang="ru-RU" sz="1000" dirty="0" smtClean="0">
              <a:latin typeface="Times New Roman" panose="02020603050405020304" pitchFamily="18" charset="0"/>
              <a:cs typeface="Times New Roman" panose="02020603050405020304" pitchFamily="18" charset="0"/>
            </a:endParaRPr>
          </a:p>
          <a:p>
            <a:r>
              <a:rPr lang="ru-RU" sz="1000" dirty="0" smtClean="0">
                <a:latin typeface="Times New Roman" panose="02020603050405020304" pitchFamily="18" charset="0"/>
                <a:cs typeface="Times New Roman" panose="02020603050405020304" pitchFamily="18" charset="0"/>
              </a:rPr>
              <a:t>4 трубы </a:t>
            </a:r>
            <a:r>
              <a:rPr lang="en-US" sz="1000" dirty="0" smtClean="0">
                <a:latin typeface="Times New Roman" panose="02020603050405020304" pitchFamily="18" charset="0"/>
                <a:cs typeface="Times New Roman" panose="02020603050405020304" pitchFamily="18" charset="0"/>
              </a:rPr>
              <a:t>in B</a:t>
            </a:r>
            <a:endParaRPr lang="ru-RU" sz="1000" dirty="0" smtClean="0">
              <a:latin typeface="Times New Roman" panose="02020603050405020304" pitchFamily="18" charset="0"/>
              <a:cs typeface="Times New Roman" panose="02020603050405020304" pitchFamily="18" charset="0"/>
            </a:endParaRPr>
          </a:p>
          <a:p>
            <a:r>
              <a:rPr lang="ru-RU" sz="1000" dirty="0" smtClean="0">
                <a:latin typeface="Times New Roman" panose="02020603050405020304" pitchFamily="18" charset="0"/>
                <a:cs typeface="Times New Roman" panose="02020603050405020304" pitchFamily="18" charset="0"/>
              </a:rPr>
              <a:t>4 тромбона</a:t>
            </a:r>
          </a:p>
          <a:p>
            <a:r>
              <a:rPr lang="ru-RU" sz="1000" dirty="0" smtClean="0">
                <a:latin typeface="Times New Roman" panose="02020603050405020304" pitchFamily="18" charset="0"/>
                <a:cs typeface="Times New Roman" panose="02020603050405020304" pitchFamily="18" charset="0"/>
              </a:rPr>
              <a:t>Туба</a:t>
            </a:r>
          </a:p>
          <a:p>
            <a:r>
              <a:rPr lang="ru-RU" sz="1000" dirty="0" smtClean="0">
                <a:latin typeface="Times New Roman" panose="02020603050405020304" pitchFamily="18" charset="0"/>
                <a:cs typeface="Times New Roman" panose="02020603050405020304" pitchFamily="18" charset="0"/>
              </a:rPr>
              <a:t>Литавры</a:t>
            </a:r>
          </a:p>
          <a:p>
            <a:endParaRPr lang="ru-RU" sz="1000" dirty="0" smtClean="0">
              <a:latin typeface="Times New Roman" panose="02020603050405020304" pitchFamily="18" charset="0"/>
              <a:cs typeface="Times New Roman" panose="02020603050405020304" pitchFamily="18" charset="0"/>
            </a:endParaRPr>
          </a:p>
          <a:p>
            <a:r>
              <a:rPr lang="ru-RU" sz="1000" dirty="0" smtClean="0">
                <a:latin typeface="Times New Roman" panose="02020603050405020304" pitchFamily="18" charset="0"/>
                <a:cs typeface="Times New Roman" panose="02020603050405020304" pitchFamily="18" charset="0"/>
              </a:rPr>
              <a:t>Треугольник</a:t>
            </a:r>
          </a:p>
          <a:p>
            <a:r>
              <a:rPr lang="ru-RU" sz="1000" dirty="0" smtClean="0">
                <a:latin typeface="Times New Roman" panose="02020603050405020304" pitchFamily="18" charset="0"/>
                <a:cs typeface="Times New Roman" panose="02020603050405020304" pitchFamily="18" charset="0"/>
              </a:rPr>
              <a:t>4-5 </a:t>
            </a:r>
            <a:r>
              <a:rPr lang="ru-RU" sz="1000" dirty="0" err="1" smtClean="0">
                <a:latin typeface="Times New Roman" panose="02020603050405020304" pitchFamily="18" charset="0"/>
                <a:cs typeface="Times New Roman" panose="02020603050405020304" pitchFamily="18" charset="0"/>
              </a:rPr>
              <a:t>вуд</a:t>
            </a:r>
            <a:r>
              <a:rPr lang="ru-RU" sz="1000" dirty="0" smtClean="0">
                <a:latin typeface="Times New Roman" panose="02020603050405020304" pitchFamily="18" charset="0"/>
                <a:cs typeface="Times New Roman" panose="02020603050405020304" pitchFamily="18" charset="0"/>
              </a:rPr>
              <a:t>-блока (</a:t>
            </a:r>
            <a:r>
              <a:rPr lang="ru-RU" sz="1000" dirty="0" err="1" smtClean="0">
                <a:latin typeface="Times New Roman" panose="02020603050405020304" pitchFamily="18" charset="0"/>
                <a:cs typeface="Times New Roman" panose="02020603050405020304" pitchFamily="18" charset="0"/>
              </a:rPr>
              <a:t>дер.коробочка</a:t>
            </a:r>
            <a:r>
              <a:rPr lang="ru-RU" sz="1000" dirty="0" smtClean="0">
                <a:latin typeface="Times New Roman" panose="02020603050405020304" pitchFamily="18" charset="0"/>
                <a:cs typeface="Times New Roman" panose="02020603050405020304" pitchFamily="18" charset="0"/>
              </a:rPr>
              <a:t>)</a:t>
            </a:r>
          </a:p>
          <a:p>
            <a:r>
              <a:rPr lang="ru-RU" sz="1000" dirty="0" smtClean="0">
                <a:latin typeface="Times New Roman" panose="02020603050405020304" pitchFamily="18" charset="0"/>
                <a:cs typeface="Times New Roman" panose="02020603050405020304" pitchFamily="18" charset="0"/>
              </a:rPr>
              <a:t>5 том-тома</a:t>
            </a:r>
          </a:p>
          <a:p>
            <a:r>
              <a:rPr lang="ru-RU" sz="1000" dirty="0" smtClean="0">
                <a:latin typeface="Times New Roman" panose="02020603050405020304" pitchFamily="18" charset="0"/>
                <a:cs typeface="Times New Roman" panose="02020603050405020304" pitchFamily="18" charset="0"/>
              </a:rPr>
              <a:t>5 банджо</a:t>
            </a:r>
            <a:endParaRPr lang="en-US" sz="1000" dirty="0" smtClean="0">
              <a:latin typeface="Times New Roman" panose="02020603050405020304" pitchFamily="18" charset="0"/>
              <a:cs typeface="Times New Roman" panose="02020603050405020304" pitchFamily="18" charset="0"/>
            </a:endParaRPr>
          </a:p>
          <a:p>
            <a:r>
              <a:rPr lang="ru-RU" sz="1000" dirty="0" smtClean="0">
                <a:latin typeface="Times New Roman" panose="02020603050405020304" pitchFamily="18" charset="0"/>
                <a:cs typeface="Times New Roman" panose="02020603050405020304" pitchFamily="18" charset="0"/>
              </a:rPr>
              <a:t>3 тамбурина (бубен)</a:t>
            </a:r>
            <a:endParaRPr lang="ru-RU" sz="1000" dirty="0">
              <a:latin typeface="Times New Roman" panose="02020603050405020304" pitchFamily="18" charset="0"/>
              <a:cs typeface="Times New Roman" panose="02020603050405020304" pitchFamily="18" charset="0"/>
            </a:endParaRPr>
          </a:p>
          <a:p>
            <a:r>
              <a:rPr lang="ru-RU" sz="1000" dirty="0" smtClean="0">
                <a:latin typeface="Times New Roman" panose="02020603050405020304" pitchFamily="18" charset="0"/>
                <a:cs typeface="Times New Roman" panose="02020603050405020304" pitchFamily="18" charset="0"/>
              </a:rPr>
              <a:t>3-4 тарелки</a:t>
            </a:r>
          </a:p>
          <a:p>
            <a:r>
              <a:rPr lang="ru-RU" sz="1000" dirty="0" smtClean="0">
                <a:latin typeface="Times New Roman" panose="02020603050405020304" pitchFamily="18" charset="0"/>
                <a:cs typeface="Times New Roman" panose="02020603050405020304" pitchFamily="18" charset="0"/>
              </a:rPr>
              <a:t>Большой барабан</a:t>
            </a:r>
          </a:p>
          <a:p>
            <a:r>
              <a:rPr lang="ru-RU" sz="1000" dirty="0" smtClean="0">
                <a:latin typeface="Times New Roman" panose="02020603050405020304" pitchFamily="18" charset="0"/>
                <a:cs typeface="Times New Roman" panose="02020603050405020304" pitchFamily="18" charset="0"/>
              </a:rPr>
              <a:t>2 тамтама (гонг)</a:t>
            </a:r>
          </a:p>
          <a:p>
            <a:r>
              <a:rPr lang="ru-RU" sz="1000" dirty="0" err="1" smtClean="0">
                <a:latin typeface="Times New Roman" panose="02020603050405020304" pitchFamily="18" charset="0"/>
                <a:cs typeface="Times New Roman" panose="02020603050405020304" pitchFamily="18" charset="0"/>
              </a:rPr>
              <a:t>Фруста</a:t>
            </a:r>
            <a:endParaRPr lang="ru-RU" sz="1000" dirty="0" smtClean="0">
              <a:latin typeface="Times New Roman" panose="02020603050405020304" pitchFamily="18" charset="0"/>
              <a:cs typeface="Times New Roman" panose="02020603050405020304" pitchFamily="18" charset="0"/>
            </a:endParaRPr>
          </a:p>
          <a:p>
            <a:r>
              <a:rPr lang="ru-RU" sz="1000" dirty="0" smtClean="0">
                <a:latin typeface="Times New Roman" panose="02020603050405020304" pitchFamily="18" charset="0"/>
                <a:cs typeface="Times New Roman" panose="02020603050405020304" pitchFamily="18" charset="0"/>
              </a:rPr>
              <a:t>Флексатон</a:t>
            </a:r>
          </a:p>
          <a:p>
            <a:r>
              <a:rPr lang="ru-RU" sz="1000" dirty="0" smtClean="0">
                <a:latin typeface="Times New Roman" panose="02020603050405020304" pitchFamily="18" charset="0"/>
                <a:cs typeface="Times New Roman" panose="02020603050405020304" pitchFamily="18" charset="0"/>
              </a:rPr>
              <a:t>Колокольчики </a:t>
            </a:r>
          </a:p>
          <a:p>
            <a:r>
              <a:rPr lang="ru-RU" sz="1000" dirty="0" smtClean="0">
                <a:latin typeface="Times New Roman" panose="02020603050405020304" pitchFamily="18" charset="0"/>
                <a:cs typeface="Times New Roman" panose="02020603050405020304" pitchFamily="18" charset="0"/>
              </a:rPr>
              <a:t>Виброфон</a:t>
            </a:r>
          </a:p>
          <a:p>
            <a:r>
              <a:rPr lang="ru-RU" sz="1000" dirty="0" smtClean="0">
                <a:latin typeface="Times New Roman" panose="02020603050405020304" pitchFamily="18" charset="0"/>
                <a:cs typeface="Times New Roman" panose="02020603050405020304" pitchFamily="18" charset="0"/>
              </a:rPr>
              <a:t>Маримба</a:t>
            </a:r>
          </a:p>
          <a:p>
            <a:endParaRPr lang="ru-RU" sz="1000" dirty="0" smtClean="0">
              <a:latin typeface="Times New Roman" panose="02020603050405020304" pitchFamily="18" charset="0"/>
              <a:cs typeface="Times New Roman" panose="02020603050405020304" pitchFamily="18" charset="0"/>
            </a:endParaRPr>
          </a:p>
          <a:p>
            <a:r>
              <a:rPr lang="ru-RU" sz="1000" dirty="0" smtClean="0">
                <a:latin typeface="Times New Roman" panose="02020603050405020304" pitchFamily="18" charset="0"/>
                <a:cs typeface="Times New Roman" panose="02020603050405020304" pitchFamily="18" charset="0"/>
              </a:rPr>
              <a:t>Ксилофон</a:t>
            </a:r>
          </a:p>
          <a:p>
            <a:r>
              <a:rPr lang="ru-RU" sz="1000" dirty="0" smtClean="0">
                <a:latin typeface="Times New Roman" panose="02020603050405020304" pitchFamily="18" charset="0"/>
                <a:cs typeface="Times New Roman" panose="02020603050405020304" pitchFamily="18" charset="0"/>
              </a:rPr>
              <a:t>Колокол </a:t>
            </a:r>
            <a:r>
              <a:rPr lang="en-US" sz="1000" dirty="0" smtClean="0">
                <a:latin typeface="Times New Roman" panose="02020603050405020304" pitchFamily="18" charset="0"/>
                <a:cs typeface="Times New Roman" panose="02020603050405020304" pitchFamily="18" charset="0"/>
              </a:rPr>
              <a:t>I</a:t>
            </a:r>
          </a:p>
          <a:p>
            <a:r>
              <a:rPr lang="ru-RU" sz="1000" dirty="0" smtClean="0">
                <a:latin typeface="Times New Roman" panose="02020603050405020304" pitchFamily="18" charset="0"/>
                <a:cs typeface="Times New Roman" panose="02020603050405020304" pitchFamily="18" charset="0"/>
              </a:rPr>
              <a:t>Колокол </a:t>
            </a:r>
            <a:r>
              <a:rPr lang="en-US" sz="1000" dirty="0" smtClean="0">
                <a:latin typeface="Times New Roman" panose="02020603050405020304" pitchFamily="18" charset="0"/>
                <a:cs typeface="Times New Roman" panose="02020603050405020304" pitchFamily="18" charset="0"/>
              </a:rPr>
              <a:t>II</a:t>
            </a:r>
          </a:p>
          <a:p>
            <a:r>
              <a:rPr lang="ru-RU" sz="1000" dirty="0" err="1" smtClean="0">
                <a:latin typeface="Times New Roman" panose="02020603050405020304" pitchFamily="18" charset="0"/>
                <a:cs typeface="Times New Roman" panose="02020603050405020304" pitchFamily="18" charset="0"/>
              </a:rPr>
              <a:t>Электро</a:t>
            </a:r>
            <a:r>
              <a:rPr lang="ru-RU" sz="1000" dirty="0" smtClean="0">
                <a:latin typeface="Times New Roman" panose="02020603050405020304" pitchFamily="18" charset="0"/>
                <a:cs typeface="Times New Roman" panose="02020603050405020304" pitchFamily="18" charset="0"/>
              </a:rPr>
              <a:t> гитара</a:t>
            </a:r>
          </a:p>
          <a:p>
            <a:r>
              <a:rPr lang="ru-RU" sz="1000" dirty="0" smtClean="0">
                <a:latin typeface="Times New Roman" panose="02020603050405020304" pitchFamily="18" charset="0"/>
                <a:cs typeface="Times New Roman" panose="02020603050405020304" pitchFamily="18" charset="0"/>
              </a:rPr>
              <a:t>2 арфы</a:t>
            </a:r>
          </a:p>
          <a:p>
            <a:r>
              <a:rPr lang="ru-RU" sz="1000" dirty="0" smtClean="0">
                <a:latin typeface="Times New Roman" panose="02020603050405020304" pitchFamily="18" charset="0"/>
                <a:cs typeface="Times New Roman" panose="02020603050405020304" pitchFamily="18" charset="0"/>
              </a:rPr>
              <a:t>Челеста</a:t>
            </a:r>
          </a:p>
          <a:p>
            <a:r>
              <a:rPr lang="ru-RU" sz="1000" dirty="0" smtClean="0">
                <a:latin typeface="Times New Roman" panose="02020603050405020304" pitchFamily="18" charset="0"/>
                <a:cs typeface="Times New Roman" panose="02020603050405020304" pitchFamily="18" charset="0"/>
              </a:rPr>
              <a:t>Фортепиано</a:t>
            </a:r>
          </a:p>
          <a:p>
            <a:r>
              <a:rPr lang="ru-RU" sz="1000" dirty="0" smtClean="0">
                <a:latin typeface="Times New Roman" panose="02020603050405020304" pitchFamily="18" charset="0"/>
                <a:cs typeface="Times New Roman" panose="02020603050405020304" pitchFamily="18" charset="0"/>
              </a:rPr>
              <a:t>Орган</a:t>
            </a:r>
          </a:p>
          <a:p>
            <a:r>
              <a:rPr lang="ru-RU" sz="1000" dirty="0" smtClean="0">
                <a:latin typeface="Times New Roman" panose="02020603050405020304" pitchFamily="18" charset="0"/>
                <a:cs typeface="Times New Roman" panose="02020603050405020304" pitchFamily="18" charset="0"/>
              </a:rPr>
              <a:t>12 скрипок </a:t>
            </a:r>
            <a:r>
              <a:rPr lang="en-US" sz="1000" dirty="0" smtClean="0">
                <a:latin typeface="Times New Roman" panose="02020603050405020304" pitchFamily="18" charset="0"/>
                <a:cs typeface="Times New Roman" panose="02020603050405020304" pitchFamily="18" charset="0"/>
              </a:rPr>
              <a:t>I</a:t>
            </a:r>
            <a:endParaRPr lang="ru-RU" sz="1000" dirty="0" smtClean="0">
              <a:latin typeface="Times New Roman" panose="02020603050405020304" pitchFamily="18" charset="0"/>
              <a:cs typeface="Times New Roman" panose="02020603050405020304" pitchFamily="18" charset="0"/>
            </a:endParaRPr>
          </a:p>
          <a:p>
            <a:r>
              <a:rPr lang="ru-RU" sz="1000" dirty="0" smtClean="0">
                <a:latin typeface="Times New Roman" panose="02020603050405020304" pitchFamily="18" charset="0"/>
                <a:cs typeface="Times New Roman" panose="02020603050405020304" pitchFamily="18" charset="0"/>
              </a:rPr>
              <a:t>12 скрипок </a:t>
            </a:r>
            <a:r>
              <a:rPr lang="en-US" sz="1000" dirty="0" smtClean="0">
                <a:latin typeface="Times New Roman" panose="02020603050405020304" pitchFamily="18" charset="0"/>
                <a:cs typeface="Times New Roman" panose="02020603050405020304" pitchFamily="18" charset="0"/>
              </a:rPr>
              <a:t>II</a:t>
            </a:r>
            <a:endParaRPr lang="ru-RU" sz="1000" dirty="0" smtClean="0">
              <a:latin typeface="Times New Roman" panose="02020603050405020304" pitchFamily="18" charset="0"/>
              <a:cs typeface="Times New Roman" panose="02020603050405020304" pitchFamily="18" charset="0"/>
            </a:endParaRPr>
          </a:p>
          <a:p>
            <a:r>
              <a:rPr lang="ru-RU" sz="1000" dirty="0" smtClean="0">
                <a:latin typeface="Times New Roman" panose="02020603050405020304" pitchFamily="18" charset="0"/>
                <a:cs typeface="Times New Roman" panose="02020603050405020304" pitchFamily="18" charset="0"/>
              </a:rPr>
              <a:t>8 альтов</a:t>
            </a:r>
          </a:p>
          <a:p>
            <a:r>
              <a:rPr lang="ru-RU" sz="1000" dirty="0" smtClean="0">
                <a:latin typeface="Times New Roman" panose="02020603050405020304" pitchFamily="18" charset="0"/>
                <a:cs typeface="Times New Roman" panose="02020603050405020304" pitchFamily="18" charset="0"/>
              </a:rPr>
              <a:t>8 виолончелей</a:t>
            </a:r>
          </a:p>
          <a:p>
            <a:r>
              <a:rPr lang="ru-RU" sz="1000" dirty="0" smtClean="0">
                <a:latin typeface="Times New Roman" panose="02020603050405020304" pitchFamily="18" charset="0"/>
                <a:cs typeface="Times New Roman" panose="02020603050405020304" pitchFamily="18" charset="0"/>
              </a:rPr>
              <a:t>8 контрабасов </a:t>
            </a:r>
          </a:p>
          <a:p>
            <a:endParaRPr lang="ru-RU" sz="1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2276584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Исполнители</a:t>
            </a:r>
            <a:endParaRPr lang="ru-RU" dirty="0"/>
          </a:p>
        </p:txBody>
      </p:sp>
      <p:sp>
        <p:nvSpPr>
          <p:cNvPr id="3" name="Объект 2"/>
          <p:cNvSpPr>
            <a:spLocks noGrp="1"/>
          </p:cNvSpPr>
          <p:nvPr>
            <p:ph idx="1"/>
          </p:nvPr>
        </p:nvSpPr>
        <p:spPr>
          <a:xfrm>
            <a:off x="1187624" y="2438400"/>
            <a:ext cx="6840760" cy="3150840"/>
          </a:xfrm>
        </p:spPr>
        <p:txBody>
          <a:bodyPr>
            <a:normAutofit fontScale="92500" lnSpcReduction="20000"/>
          </a:bodyPr>
          <a:lstStyle/>
          <a:p>
            <a:pPr indent="0">
              <a:buNone/>
            </a:pPr>
            <a:r>
              <a:rPr lang="ru-RU" dirty="0">
                <a:latin typeface="Times New Roman" panose="02020603050405020304" pitchFamily="18" charset="0"/>
                <a:cs typeface="Times New Roman" panose="02020603050405020304" pitchFamily="18" charset="0"/>
              </a:rPr>
              <a:t>Симфония была впервые исполнена </a:t>
            </a:r>
            <a:r>
              <a:rPr lang="ru-RU" b="1" dirty="0">
                <a:latin typeface="Times New Roman" panose="02020603050405020304" pitchFamily="18" charset="0"/>
                <a:cs typeface="Times New Roman" panose="02020603050405020304" pitchFamily="18" charset="0"/>
              </a:rPr>
              <a:t>9 февраля 1974 года </a:t>
            </a:r>
            <a:r>
              <a:rPr lang="ru-RU" dirty="0">
                <a:latin typeface="Times New Roman" panose="02020603050405020304" pitchFamily="18" charset="0"/>
                <a:cs typeface="Times New Roman" panose="02020603050405020304" pitchFamily="18" charset="0"/>
              </a:rPr>
              <a:t>в городе Горьком (Нижний Новгород); Горьковским филармоническим оркестром дирижировал Геннадий Рождественский. </a:t>
            </a:r>
            <a:endParaRPr lang="ru-RU" dirty="0" smtClean="0">
              <a:latin typeface="Times New Roman" panose="02020603050405020304" pitchFamily="18" charset="0"/>
              <a:cs typeface="Times New Roman" panose="02020603050405020304" pitchFamily="18" charset="0"/>
            </a:endParaRPr>
          </a:p>
          <a:p>
            <a:pPr indent="0">
              <a:buNone/>
            </a:pPr>
            <a:r>
              <a:rPr lang="ru-RU" dirty="0" smtClean="0">
                <a:latin typeface="Times New Roman" panose="02020603050405020304" pitchFamily="18" charset="0"/>
                <a:cs typeface="Times New Roman" panose="02020603050405020304" pitchFamily="18" charset="0"/>
              </a:rPr>
              <a:t>Второе </a:t>
            </a:r>
            <a:r>
              <a:rPr lang="ru-RU" dirty="0">
                <a:latin typeface="Times New Roman" panose="02020603050405020304" pitchFamily="18" charset="0"/>
                <a:cs typeface="Times New Roman" panose="02020603050405020304" pitchFamily="18" charset="0"/>
              </a:rPr>
              <a:t>исполнение состоялось в Таллине в конце 1975 года под управлением Эри </a:t>
            </a:r>
            <a:r>
              <a:rPr lang="ru-RU" dirty="0" err="1">
                <a:latin typeface="Times New Roman" panose="02020603050405020304" pitchFamily="18" charset="0"/>
                <a:cs typeface="Times New Roman" panose="02020603050405020304" pitchFamily="18" charset="0"/>
              </a:rPr>
              <a:t>Класа</a:t>
            </a:r>
            <a:r>
              <a:rPr lang="ru-RU" dirty="0">
                <a:latin typeface="Times New Roman" panose="02020603050405020304" pitchFamily="18" charset="0"/>
                <a:cs typeface="Times New Roman" panose="02020603050405020304" pitchFamily="18" charset="0"/>
              </a:rPr>
              <a:t> (партию солирующей скрипки исполнял </a:t>
            </a:r>
            <a:r>
              <a:rPr lang="ru-RU" dirty="0" err="1">
                <a:latin typeface="Times New Roman" panose="02020603050405020304" pitchFamily="18" charset="0"/>
                <a:cs typeface="Times New Roman" panose="02020603050405020304" pitchFamily="18" charset="0"/>
              </a:rPr>
              <a:t>Гидон</a:t>
            </a:r>
            <a:r>
              <a:rPr lang="ru-RU" dirty="0">
                <a:latin typeface="Times New Roman" panose="02020603050405020304" pitchFamily="18" charset="0"/>
                <a:cs typeface="Times New Roman" panose="02020603050405020304" pitchFamily="18" charset="0"/>
              </a:rPr>
              <a:t> Кремер</a:t>
            </a:r>
            <a:r>
              <a:rPr lang="ru-RU" dirty="0" smtClean="0">
                <a:latin typeface="Times New Roman" panose="02020603050405020304" pitchFamily="18" charset="0"/>
                <a:cs typeface="Times New Roman" panose="02020603050405020304" pitchFamily="18" charset="0"/>
              </a:rPr>
              <a:t>).</a:t>
            </a:r>
            <a:endParaRPr lang="ru-RU" dirty="0">
              <a:latin typeface="Times New Roman" panose="02020603050405020304" pitchFamily="18" charset="0"/>
              <a:cs typeface="Times New Roman" panose="02020603050405020304" pitchFamily="18" charset="0"/>
            </a:endParaRPr>
          </a:p>
          <a:p>
            <a:endParaRPr lang="ru-RU" dirty="0">
              <a:latin typeface="Times New Roman" panose="02020603050405020304" pitchFamily="18" charset="0"/>
              <a:cs typeface="Times New Roman" panose="02020603050405020304" pitchFamily="18" charset="0"/>
            </a:endParaRPr>
          </a:p>
          <a:p>
            <a:pPr indent="0">
              <a:buNone/>
            </a:pPr>
            <a:r>
              <a:rPr lang="ru-RU" dirty="0">
                <a:latin typeface="Times New Roman" panose="02020603050405020304" pitchFamily="18" charset="0"/>
                <a:cs typeface="Times New Roman" panose="02020603050405020304" pitchFamily="18" charset="0"/>
              </a:rPr>
              <a:t>Симфония была записана под управлением Геннадия Рождественского (в двух вариантах записи (с разными парами </a:t>
            </a:r>
            <a:r>
              <a:rPr lang="ru-RU" dirty="0" smtClean="0">
                <a:latin typeface="Times New Roman" panose="02020603050405020304" pitchFamily="18" charset="0"/>
                <a:cs typeface="Times New Roman" panose="02020603050405020304" pitchFamily="18" charset="0"/>
              </a:rPr>
              <a:t>солистов: джазовый </a:t>
            </a:r>
            <a:r>
              <a:rPr lang="ru-RU" dirty="0">
                <a:latin typeface="Times New Roman" panose="02020603050405020304" pitchFamily="18" charset="0"/>
                <a:cs typeface="Times New Roman" panose="02020603050405020304" pitchFamily="18" charset="0"/>
              </a:rPr>
              <a:t>пианист и джазовый скрипач</a:t>
            </a:r>
            <a:r>
              <a:rPr lang="ru-RU" dirty="0" smtClean="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Лейфа</a:t>
            </a:r>
            <a:r>
              <a:rPr lang="ru-RU" dirty="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Сегерстама</a:t>
            </a:r>
            <a:r>
              <a:rPr lang="ru-RU" dirty="0" smtClean="0">
                <a:latin typeface="Times New Roman" panose="02020603050405020304" pitchFamily="18" charset="0"/>
                <a:cs typeface="Times New Roman" panose="02020603050405020304" pitchFamily="18" charset="0"/>
              </a:rPr>
              <a:t>.</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7936853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31640" y="1412776"/>
            <a:ext cx="6480720" cy="685800"/>
          </a:xfrm>
        </p:spPr>
        <p:txBody>
          <a:bodyPr>
            <a:noAutofit/>
          </a:bodyPr>
          <a:lstStyle/>
          <a:p>
            <a:r>
              <a:rPr lang="ru-RU" sz="2800" dirty="0" smtClean="0"/>
              <a:t>Г. Рождественский о премьере симфонии:</a:t>
            </a:r>
            <a:endParaRPr lang="ru-RU" sz="2800" dirty="0"/>
          </a:p>
        </p:txBody>
      </p:sp>
      <p:sp>
        <p:nvSpPr>
          <p:cNvPr id="3" name="Объект 2"/>
          <p:cNvSpPr>
            <a:spLocks noGrp="1"/>
          </p:cNvSpPr>
          <p:nvPr>
            <p:ph idx="1"/>
          </p:nvPr>
        </p:nvSpPr>
        <p:spPr>
          <a:xfrm>
            <a:off x="971600" y="2132856"/>
            <a:ext cx="7128792" cy="3456384"/>
          </a:xfrm>
        </p:spPr>
        <p:txBody>
          <a:bodyPr>
            <a:noAutofit/>
          </a:bodyPr>
          <a:lstStyle/>
          <a:p>
            <a:pPr indent="0">
              <a:buNone/>
            </a:pPr>
            <a:r>
              <a:rPr lang="ru-RU" sz="1320" dirty="0">
                <a:latin typeface="Times New Roman" panose="02020603050405020304" pitchFamily="18" charset="0"/>
                <a:cs typeface="Times New Roman" panose="02020603050405020304" pitchFamily="18" charset="0"/>
              </a:rPr>
              <a:t> </a:t>
            </a:r>
            <a:r>
              <a:rPr lang="ru-RU" sz="1320" dirty="0" smtClean="0">
                <a:latin typeface="Times New Roman" panose="02020603050405020304" pitchFamily="18" charset="0"/>
                <a:cs typeface="Times New Roman" panose="02020603050405020304" pitchFamily="18" charset="0"/>
              </a:rPr>
              <a:t>«Он </a:t>
            </a:r>
            <a:r>
              <a:rPr lang="ru-RU" sz="1320" dirty="0">
                <a:latin typeface="Times New Roman" panose="02020603050405020304" pitchFamily="18" charset="0"/>
                <a:cs typeface="Times New Roman" panose="02020603050405020304" pitchFamily="18" charset="0"/>
              </a:rPr>
              <a:t>мне посвятил не только девятую симфонию, но первую и восьмую тоже. Но для меня самое ценное — посвящение первой </a:t>
            </a:r>
            <a:r>
              <a:rPr lang="ru-RU" sz="1320" dirty="0" smtClean="0">
                <a:latin typeface="Times New Roman" panose="02020603050405020304" pitchFamily="18" charset="0"/>
                <a:cs typeface="Times New Roman" panose="02020603050405020304" pitchFamily="18" charset="0"/>
              </a:rPr>
              <a:t>симфонии….» </a:t>
            </a:r>
          </a:p>
          <a:p>
            <a:pPr indent="0">
              <a:buNone/>
            </a:pPr>
            <a:r>
              <a:rPr lang="ru-RU" sz="1320" dirty="0" smtClean="0">
                <a:latin typeface="Times New Roman" panose="02020603050405020304" pitchFamily="18" charset="0"/>
                <a:cs typeface="Times New Roman" panose="02020603050405020304" pitchFamily="18" charset="0"/>
              </a:rPr>
              <a:t>«…поехали </a:t>
            </a:r>
            <a:r>
              <a:rPr lang="ru-RU" sz="1320" dirty="0">
                <a:latin typeface="Times New Roman" panose="02020603050405020304" pitchFamily="18" charset="0"/>
                <a:cs typeface="Times New Roman" panose="02020603050405020304" pitchFamily="18" charset="0"/>
              </a:rPr>
              <a:t>мы в Горький, где с местным оркестром сыграли эту симфонию. Там был ажиотаж совершенно невероятный, излишний ажиотаж, всякий запрет всегда приводит к ажиотажу ненужному. Туда люди приезжали из Москвы на автомобилях на репетиции и на концерты. Это всё происходило в нижегородском Кремле, территория которого во время репетиций была оцеплена местной милицией, что только привлекало понимающих, не понимающих — неважно, что там такое происходит, раз не пускают никого. А когда состоялось исполнение, появились две рецензии. Одна — панегирическая, вторая — ругательная. Одна — что перед нами гений, другая — что его посадить бы не мешало. Это дело дошло до Москвы, и секретаря по идеологии Горьковского обкома партии попросили больше на работу не приходить, вот так этим и закончилось</a:t>
            </a:r>
            <a:r>
              <a:rPr lang="ru-RU" sz="1320" dirty="0" smtClean="0">
                <a:latin typeface="Times New Roman" panose="02020603050405020304" pitchFamily="18" charset="0"/>
                <a:cs typeface="Times New Roman" panose="02020603050405020304" pitchFamily="18" charset="0"/>
              </a:rPr>
              <a:t>.» </a:t>
            </a:r>
            <a:r>
              <a:rPr lang="ru-RU" sz="1400" dirty="0">
                <a:latin typeface="Times New Roman" panose="02020603050405020304" pitchFamily="18" charset="0"/>
                <a:cs typeface="Times New Roman" panose="02020603050405020304" pitchFamily="18" charset="0"/>
              </a:rPr>
              <a:t>© </a:t>
            </a:r>
          </a:p>
          <a:p>
            <a:pPr indent="0">
              <a:buNone/>
            </a:pPr>
            <a:endParaRPr lang="ru-RU" sz="132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9385377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87624" y="1412776"/>
            <a:ext cx="6696744" cy="685800"/>
          </a:xfrm>
        </p:spPr>
        <p:txBody>
          <a:bodyPr>
            <a:noAutofit/>
          </a:bodyPr>
          <a:lstStyle/>
          <a:p>
            <a:r>
              <a:rPr lang="ru-RU" sz="2800" dirty="0" smtClean="0"/>
              <a:t>Параллельно написанные произведения</a:t>
            </a:r>
            <a:endParaRPr lang="ru-RU" sz="2800" dirty="0"/>
          </a:p>
        </p:txBody>
      </p:sp>
      <p:sp>
        <p:nvSpPr>
          <p:cNvPr id="3" name="Объект 2"/>
          <p:cNvSpPr>
            <a:spLocks noGrp="1"/>
          </p:cNvSpPr>
          <p:nvPr>
            <p:ph idx="1"/>
          </p:nvPr>
        </p:nvSpPr>
        <p:spPr>
          <a:xfrm>
            <a:off x="1331640" y="2348880"/>
            <a:ext cx="6624736" cy="3528392"/>
          </a:xfrm>
        </p:spPr>
        <p:txBody>
          <a:bodyPr>
            <a:noAutofit/>
          </a:bodyPr>
          <a:lstStyle/>
          <a:p>
            <a:r>
              <a:rPr lang="ru-RU" sz="1200" dirty="0">
                <a:latin typeface="Times New Roman" panose="02020603050405020304" pitchFamily="18" charset="0"/>
                <a:cs typeface="Times New Roman" panose="02020603050405020304" pitchFamily="18" charset="0"/>
              </a:rPr>
              <a:t>Музыка к фильмам (1969 – 1974) </a:t>
            </a:r>
          </a:p>
          <a:p>
            <a:r>
              <a:rPr lang="ru-RU" sz="1200" dirty="0" smtClean="0">
                <a:latin typeface="Times New Roman" panose="02020603050405020304" pitchFamily="18" charset="0"/>
                <a:cs typeface="Times New Roman" panose="02020603050405020304" pitchFamily="18" charset="0"/>
              </a:rPr>
              <a:t>1969 </a:t>
            </a:r>
            <a:r>
              <a:rPr lang="ru-RU" sz="1200" dirty="0">
                <a:latin typeface="Times New Roman" panose="02020603050405020304" pitchFamily="18" charset="0"/>
                <a:cs typeface="Times New Roman" panose="02020603050405020304" pitchFamily="18" charset="0"/>
              </a:rPr>
              <a:t>— Поток (для </a:t>
            </a:r>
            <a:r>
              <a:rPr lang="ru-RU" sz="1200" dirty="0" err="1">
                <a:latin typeface="Times New Roman" panose="02020603050405020304" pitchFamily="18" charset="0"/>
                <a:cs typeface="Times New Roman" panose="02020603050405020304" pitchFamily="18" charset="0"/>
              </a:rPr>
              <a:t>АНСа</a:t>
            </a:r>
            <a:r>
              <a:rPr lang="ru-RU" sz="1200" dirty="0">
                <a:latin typeface="Times New Roman" panose="02020603050405020304" pitchFamily="18" charset="0"/>
                <a:cs typeface="Times New Roman" panose="02020603050405020304" pitchFamily="18" charset="0"/>
              </a:rPr>
              <a:t>) Электронная </a:t>
            </a:r>
            <a:r>
              <a:rPr lang="ru-RU" sz="1200" dirty="0" smtClean="0">
                <a:latin typeface="Times New Roman" panose="02020603050405020304" pitchFamily="18" charset="0"/>
                <a:cs typeface="Times New Roman" panose="02020603050405020304" pitchFamily="18" charset="0"/>
              </a:rPr>
              <a:t>музыка</a:t>
            </a:r>
            <a:endParaRPr lang="ru-RU" sz="1200" dirty="0">
              <a:latin typeface="Times New Roman" panose="02020603050405020304" pitchFamily="18" charset="0"/>
              <a:cs typeface="Times New Roman" panose="02020603050405020304" pitchFamily="18" charset="0"/>
            </a:endParaRPr>
          </a:p>
          <a:p>
            <a:r>
              <a:rPr lang="ru-RU" sz="1200" dirty="0" smtClean="0">
                <a:latin typeface="Times New Roman" panose="02020603050405020304" pitchFamily="18" charset="0"/>
                <a:cs typeface="Times New Roman" panose="02020603050405020304" pitchFamily="18" charset="0"/>
              </a:rPr>
              <a:t>1971 </a:t>
            </a:r>
            <a:r>
              <a:rPr lang="ru-RU" sz="1200" dirty="0">
                <a:latin typeface="Times New Roman" panose="02020603050405020304" pitchFamily="18" charset="0"/>
                <a:cs typeface="Times New Roman" panose="02020603050405020304" pitchFamily="18" charset="0"/>
              </a:rPr>
              <a:t>— Лабиринты. Балет в 5 эпизодах. Либретто В. Васильева</a:t>
            </a:r>
            <a:r>
              <a:rPr lang="ru-RU" sz="1200" dirty="0" smtClean="0">
                <a:latin typeface="Times New Roman" panose="02020603050405020304" pitchFamily="18" charset="0"/>
                <a:cs typeface="Times New Roman" panose="02020603050405020304" pitchFamily="18" charset="0"/>
              </a:rPr>
              <a:t>.</a:t>
            </a:r>
          </a:p>
          <a:p>
            <a:r>
              <a:rPr lang="ru-RU" sz="1200" dirty="0">
                <a:latin typeface="Times New Roman" panose="02020603050405020304" pitchFamily="18" charset="0"/>
                <a:cs typeface="Times New Roman" panose="02020603050405020304" pitchFamily="18" charset="0"/>
              </a:rPr>
              <a:t>1971 — Концерт для гобоя, арфы и струнных. Одночастный</a:t>
            </a:r>
            <a:r>
              <a:rPr lang="ru-RU" sz="1200" dirty="0" smtClean="0">
                <a:latin typeface="Times New Roman" panose="02020603050405020304" pitchFamily="18" charset="0"/>
                <a:cs typeface="Times New Roman" panose="02020603050405020304" pitchFamily="18" charset="0"/>
              </a:rPr>
              <a:t>.</a:t>
            </a:r>
          </a:p>
          <a:p>
            <a:r>
              <a:rPr lang="ru-RU" sz="1200" dirty="0" smtClean="0">
                <a:latin typeface="Times New Roman" panose="02020603050405020304" pitchFamily="18" charset="0"/>
                <a:cs typeface="Times New Roman" panose="02020603050405020304" pitchFamily="18" charset="0"/>
              </a:rPr>
              <a:t>1972 - Сюита </a:t>
            </a:r>
            <a:r>
              <a:rPr lang="ru-RU" sz="1200" dirty="0">
                <a:latin typeface="Times New Roman" panose="02020603050405020304" pitchFamily="18" charset="0"/>
                <a:cs typeface="Times New Roman" panose="02020603050405020304" pitchFamily="18" charset="0"/>
              </a:rPr>
              <a:t>в старинном стиле (</a:t>
            </a:r>
            <a:r>
              <a:rPr lang="ru-RU" sz="1200" dirty="0" err="1">
                <a:latin typeface="Times New Roman" panose="02020603050405020304" pitchFamily="18" charset="0"/>
                <a:cs typeface="Times New Roman" panose="02020603050405020304" pitchFamily="18" charset="0"/>
              </a:rPr>
              <a:t>Suite</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in</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the</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Old</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Style</a:t>
            </a:r>
            <a:r>
              <a:rPr lang="ru-RU" sz="1200" dirty="0" smtClean="0">
                <a:latin typeface="Times New Roman" panose="02020603050405020304" pitchFamily="18" charset="0"/>
                <a:cs typeface="Times New Roman" panose="02020603050405020304" pitchFamily="18" charset="0"/>
              </a:rPr>
              <a:t>)</a:t>
            </a:r>
            <a:endParaRPr lang="ru-RU" sz="1200" dirty="0">
              <a:latin typeface="Times New Roman" panose="02020603050405020304" pitchFamily="18" charset="0"/>
              <a:cs typeface="Times New Roman" panose="02020603050405020304" pitchFamily="18" charset="0"/>
            </a:endParaRPr>
          </a:p>
          <a:p>
            <a:r>
              <a:rPr lang="ru-RU" sz="1200" dirty="0">
                <a:latin typeface="Times New Roman" panose="02020603050405020304" pitchFamily="18" charset="0"/>
                <a:cs typeface="Times New Roman" panose="02020603050405020304" pitchFamily="18" charset="0"/>
              </a:rPr>
              <a:t>1972 — Голоса природы для 10 женских голосов и вибрафона (без слов</a:t>
            </a:r>
            <a:r>
              <a:rPr lang="ru-RU" sz="1200" dirty="0" smtClean="0">
                <a:latin typeface="Times New Roman" panose="02020603050405020304" pitchFamily="18" charset="0"/>
                <a:cs typeface="Times New Roman" panose="02020603050405020304" pitchFamily="18" charset="0"/>
              </a:rPr>
              <a:t>).</a:t>
            </a:r>
          </a:p>
          <a:p>
            <a:r>
              <a:rPr lang="en-US" sz="1200" dirty="0" smtClean="0">
                <a:latin typeface="Times New Roman" panose="02020603050405020304" pitchFamily="18" charset="0"/>
                <a:cs typeface="Times New Roman" panose="02020603050405020304" pitchFamily="18" charset="0"/>
              </a:rPr>
              <a:t>1972—1978 </a:t>
            </a:r>
            <a:r>
              <a:rPr lang="en-US" sz="1200" dirty="0">
                <a:latin typeface="Times New Roman" panose="02020603050405020304" pitchFamily="18" charset="0"/>
                <a:cs typeface="Times New Roman" panose="02020603050405020304" pitchFamily="18" charset="0"/>
              </a:rPr>
              <a:t>— In memoriam (</a:t>
            </a:r>
            <a:r>
              <a:rPr lang="ru-RU" sz="1200" dirty="0">
                <a:latin typeface="Times New Roman" panose="02020603050405020304" pitchFamily="18" charset="0"/>
                <a:cs typeface="Times New Roman" panose="02020603050405020304" pitchFamily="18" charset="0"/>
              </a:rPr>
              <a:t>оркестровая версия фортепианного квинтета) в 5 частях</a:t>
            </a:r>
            <a:r>
              <a:rPr lang="ru-RU" sz="1200" dirty="0" smtClean="0">
                <a:latin typeface="Times New Roman" panose="02020603050405020304" pitchFamily="18" charset="0"/>
                <a:cs typeface="Times New Roman" panose="02020603050405020304" pitchFamily="18" charset="0"/>
              </a:rPr>
              <a:t>.</a:t>
            </a:r>
          </a:p>
          <a:p>
            <a:r>
              <a:rPr lang="ru-RU" sz="1200" dirty="0" smtClean="0">
                <a:latin typeface="Times New Roman" panose="02020603050405020304" pitchFamily="18" charset="0"/>
                <a:cs typeface="Times New Roman" panose="02020603050405020304" pitchFamily="18" charset="0"/>
              </a:rPr>
              <a:t>1974 </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Der</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gelbe</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Klang</a:t>
            </a:r>
            <a:r>
              <a:rPr lang="ru-RU" sz="1200" dirty="0">
                <a:latin typeface="Times New Roman" panose="02020603050405020304" pitchFamily="18" charset="0"/>
                <a:cs typeface="Times New Roman" panose="02020603050405020304" pitchFamily="18" charset="0"/>
              </a:rPr>
              <a:t> (Жёлтый звук). Сценическая композиция для пантомимы, инструментального ансамбля, сопрано соло, смешанного хора, магнитной ленты и </a:t>
            </a:r>
            <a:r>
              <a:rPr lang="ru-RU" sz="1200" dirty="0" err="1">
                <a:latin typeface="Times New Roman" panose="02020603050405020304" pitchFamily="18" charset="0"/>
                <a:cs typeface="Times New Roman" panose="02020603050405020304" pitchFamily="18" charset="0"/>
              </a:rPr>
              <a:t>цвето</a:t>
            </a:r>
            <a:r>
              <a:rPr lang="ru-RU" sz="1200" dirty="0">
                <a:latin typeface="Times New Roman" panose="02020603050405020304" pitchFamily="18" charset="0"/>
                <a:cs typeface="Times New Roman" panose="02020603050405020304" pitchFamily="18" charset="0"/>
              </a:rPr>
              <a:t>-световых проекторов. Либретто Василия Кандинского на немецком языке (в переводе А. </a:t>
            </a:r>
            <a:r>
              <a:rPr lang="ru-RU" sz="1200" dirty="0" err="1">
                <a:latin typeface="Times New Roman" panose="02020603050405020304" pitchFamily="18" charset="0"/>
                <a:cs typeface="Times New Roman" panose="02020603050405020304" pitchFamily="18" charset="0"/>
              </a:rPr>
              <a:t>Шнитке</a:t>
            </a:r>
            <a:r>
              <a:rPr lang="ru-RU" sz="1200" dirty="0">
                <a:latin typeface="Times New Roman" panose="02020603050405020304" pitchFamily="18" charset="0"/>
                <a:cs typeface="Times New Roman" panose="02020603050405020304" pitchFamily="18" charset="0"/>
              </a:rPr>
              <a:t>).</a:t>
            </a:r>
          </a:p>
          <a:p>
            <a:endParaRPr lang="ru-RU" sz="1200"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4675956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400" dirty="0" smtClean="0"/>
              <a:t>Список Источников и Используемой литературы:</a:t>
            </a:r>
            <a:endParaRPr lang="ru-RU" sz="2400" dirty="0"/>
          </a:p>
        </p:txBody>
      </p:sp>
      <p:sp>
        <p:nvSpPr>
          <p:cNvPr id="3" name="Объект 2"/>
          <p:cNvSpPr>
            <a:spLocks noGrp="1"/>
          </p:cNvSpPr>
          <p:nvPr>
            <p:ph idx="1"/>
          </p:nvPr>
        </p:nvSpPr>
        <p:spPr>
          <a:xfrm>
            <a:off x="1187624" y="2438400"/>
            <a:ext cx="6984776" cy="3048001"/>
          </a:xfrm>
        </p:spPr>
        <p:txBody>
          <a:bodyPr>
            <a:normAutofit/>
          </a:bodyPr>
          <a:lstStyle/>
          <a:p>
            <a:r>
              <a:rPr lang="ru-RU" sz="1600" dirty="0">
                <a:latin typeface="Times New Roman" panose="02020603050405020304" pitchFamily="18" charset="0"/>
                <a:cs typeface="Times New Roman" panose="02020603050405020304" pitchFamily="18" charset="0"/>
              </a:rPr>
              <a:t>А. Ивашкин </a:t>
            </a:r>
            <a:r>
              <a:rPr lang="ru-RU" sz="1600" dirty="0" smtClean="0">
                <a:latin typeface="Times New Roman" panose="02020603050405020304" pitchFamily="18" charset="0"/>
                <a:cs typeface="Times New Roman" panose="02020603050405020304" pitchFamily="18" charset="0"/>
              </a:rPr>
              <a:t>Беседы </a:t>
            </a:r>
            <a:r>
              <a:rPr lang="ru-RU" sz="1600" dirty="0">
                <a:latin typeface="Times New Roman" panose="02020603050405020304" pitchFamily="18" charset="0"/>
                <a:cs typeface="Times New Roman" panose="02020603050405020304" pitchFamily="18" charset="0"/>
              </a:rPr>
              <a:t>с Альфредом </a:t>
            </a:r>
            <a:r>
              <a:rPr lang="ru-RU" sz="1600" dirty="0" err="1">
                <a:latin typeface="Times New Roman" panose="02020603050405020304" pitchFamily="18" charset="0"/>
                <a:cs typeface="Times New Roman" panose="02020603050405020304" pitchFamily="18" charset="0"/>
              </a:rPr>
              <a:t>Шнитке</a:t>
            </a:r>
            <a:r>
              <a:rPr lang="ru-RU" sz="1600" dirty="0">
                <a:latin typeface="Times New Roman" panose="02020603050405020304" pitchFamily="18" charset="0"/>
                <a:cs typeface="Times New Roman" panose="02020603050405020304" pitchFamily="18" charset="0"/>
              </a:rPr>
              <a:t>. С. </a:t>
            </a:r>
            <a:r>
              <a:rPr lang="ru-RU" sz="1600" dirty="0" smtClean="0">
                <a:latin typeface="Times New Roman" panose="02020603050405020304" pitchFamily="18" charset="0"/>
                <a:cs typeface="Times New Roman" panose="02020603050405020304" pitchFamily="18" charset="0"/>
              </a:rPr>
              <a:t>92</a:t>
            </a:r>
          </a:p>
          <a:p>
            <a:r>
              <a:rPr lang="ru-RU" sz="1600" dirty="0" smtClean="0">
                <a:latin typeface="Times New Roman" panose="02020603050405020304" pitchFamily="18" charset="0"/>
                <a:cs typeface="Times New Roman" panose="02020603050405020304" pitchFamily="18" charset="0"/>
              </a:rPr>
              <a:t>В</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Холопова</a:t>
            </a:r>
            <a:r>
              <a:rPr lang="ru-RU" sz="1600" dirty="0">
                <a:latin typeface="Times New Roman" panose="02020603050405020304" pitchFamily="18" charset="0"/>
                <a:cs typeface="Times New Roman" panose="02020603050405020304" pitchFamily="18" charset="0"/>
              </a:rPr>
              <a:t> - Композитор Альфред </a:t>
            </a:r>
            <a:r>
              <a:rPr lang="ru-RU" sz="1600" dirty="0" err="1">
                <a:latin typeface="Times New Roman" panose="02020603050405020304" pitchFamily="18" charset="0"/>
                <a:cs typeface="Times New Roman" panose="02020603050405020304" pitchFamily="18" charset="0"/>
              </a:rPr>
              <a:t>Шнитке</a:t>
            </a:r>
            <a:r>
              <a:rPr lang="ru-RU" sz="1600" dirty="0">
                <a:latin typeface="Times New Roman" panose="02020603050405020304" pitchFamily="18" charset="0"/>
                <a:cs typeface="Times New Roman" panose="02020603050405020304" pitchFamily="18" charset="0"/>
              </a:rPr>
              <a:t>. Прорыв к </a:t>
            </a:r>
            <a:r>
              <a:rPr lang="ru-RU" sz="1600" dirty="0" err="1">
                <a:latin typeface="Times New Roman" panose="02020603050405020304" pitchFamily="18" charset="0"/>
                <a:cs typeface="Times New Roman" panose="02020603050405020304" pitchFamily="18" charset="0"/>
              </a:rPr>
              <a:t>полистилистике</a:t>
            </a:r>
            <a:r>
              <a:rPr lang="ru-RU" sz="1600" dirty="0" smtClean="0">
                <a:latin typeface="Times New Roman" panose="02020603050405020304" pitchFamily="18" charset="0"/>
                <a:cs typeface="Times New Roman" panose="02020603050405020304" pitchFamily="18" charset="0"/>
              </a:rPr>
              <a:t>.</a:t>
            </a:r>
          </a:p>
          <a:p>
            <a:r>
              <a:rPr lang="ru-RU" sz="1600" dirty="0" smtClean="0">
                <a:latin typeface="Times New Roman" panose="02020603050405020304" pitchFamily="18" charset="0"/>
                <a:cs typeface="Times New Roman" panose="02020603050405020304" pitchFamily="18" charset="0"/>
              </a:rPr>
              <a:t>Д</a:t>
            </a:r>
            <a:r>
              <a:rPr lang="ru-RU" sz="1600" dirty="0">
                <a:latin typeface="Times New Roman" panose="02020603050405020304" pitchFamily="18" charset="0"/>
                <a:cs typeface="Times New Roman" panose="02020603050405020304" pitchFamily="18" charset="0"/>
              </a:rPr>
              <a:t>. Шульгин. «Годы неизвестности А. </a:t>
            </a:r>
            <a:r>
              <a:rPr lang="ru-RU" sz="1600" dirty="0" err="1">
                <a:latin typeface="Times New Roman" panose="02020603050405020304" pitchFamily="18" charset="0"/>
                <a:cs typeface="Times New Roman" panose="02020603050405020304" pitchFamily="18" charset="0"/>
              </a:rPr>
              <a:t>Шнитке</a:t>
            </a:r>
            <a:r>
              <a:rPr lang="ru-RU" sz="1600" dirty="0">
                <a:latin typeface="Times New Roman" panose="02020603050405020304" pitchFamily="18" charset="0"/>
                <a:cs typeface="Times New Roman" panose="02020603050405020304" pitchFamily="18" charset="0"/>
              </a:rPr>
              <a:t>» (1993) (Комментарии композитора</a:t>
            </a:r>
            <a:r>
              <a:rPr lang="ru-RU" sz="1600" dirty="0" smtClean="0">
                <a:latin typeface="Times New Roman" panose="02020603050405020304" pitchFamily="18" charset="0"/>
                <a:cs typeface="Times New Roman" panose="02020603050405020304" pitchFamily="18" charset="0"/>
              </a:rPr>
              <a:t>)</a:t>
            </a:r>
          </a:p>
          <a:p>
            <a:r>
              <a:rPr lang="ru-RU" sz="1600" dirty="0" smtClean="0">
                <a:latin typeface="Times New Roman" panose="02020603050405020304" pitchFamily="18" charset="0"/>
                <a:cs typeface="Times New Roman" panose="02020603050405020304" pitchFamily="18" charset="0"/>
              </a:rPr>
              <a:t>Музыкальная энциклопедия «История </a:t>
            </a:r>
            <a:r>
              <a:rPr lang="ru-RU" sz="1600" dirty="0">
                <a:latin typeface="Times New Roman" panose="02020603050405020304" pitchFamily="18" charset="0"/>
                <a:cs typeface="Times New Roman" panose="02020603050405020304" pitchFamily="18" charset="0"/>
              </a:rPr>
              <a:t>Российской и зарубежной </a:t>
            </a:r>
            <a:r>
              <a:rPr lang="ru-RU" sz="1600" dirty="0" smtClean="0">
                <a:latin typeface="Times New Roman" panose="02020603050405020304" pitchFamily="18" charset="0"/>
                <a:cs typeface="Times New Roman" panose="02020603050405020304" pitchFamily="18" charset="0"/>
              </a:rPr>
              <a:t>музыки» Первая симфония </a:t>
            </a:r>
            <a:r>
              <a:rPr lang="ru-RU" sz="1600" dirty="0" err="1" smtClean="0">
                <a:latin typeface="Times New Roman" panose="02020603050405020304" pitchFamily="18" charset="0"/>
                <a:cs typeface="Times New Roman" panose="02020603050405020304" pitchFamily="18" charset="0"/>
              </a:rPr>
              <a:t>Шнитке</a:t>
            </a:r>
            <a:r>
              <a:rPr lang="ru-RU" sz="1600" dirty="0" smtClean="0">
                <a:latin typeface="Times New Roman" panose="02020603050405020304" pitchFamily="18" charset="0"/>
                <a:cs typeface="Times New Roman" panose="02020603050405020304" pitchFamily="18" charset="0"/>
              </a:rPr>
              <a:t> - </a:t>
            </a:r>
            <a:r>
              <a:rPr lang="en-US" sz="1600" b="1" dirty="0">
                <a:latin typeface="Times New Roman" panose="02020603050405020304" pitchFamily="18" charset="0"/>
                <a:cs typeface="Times New Roman" panose="02020603050405020304" pitchFamily="18" charset="0"/>
              </a:rPr>
              <a:t>http://rgaso.ru/pervaja-simfonija-shnitke</a:t>
            </a:r>
            <a:r>
              <a:rPr lang="en-US" sz="1600" b="1" dirty="0" smtClean="0">
                <a:latin typeface="Times New Roman" panose="02020603050405020304" pitchFamily="18" charset="0"/>
                <a:cs typeface="Times New Roman" panose="02020603050405020304" pitchFamily="18" charset="0"/>
              </a:rPr>
              <a:t>/</a:t>
            </a:r>
            <a:endParaRPr lang="ru-RU" sz="1600" b="1" dirty="0" smtClean="0">
              <a:latin typeface="Times New Roman" panose="02020603050405020304" pitchFamily="18" charset="0"/>
              <a:cs typeface="Times New Roman" panose="02020603050405020304" pitchFamily="18" charset="0"/>
            </a:endParaRPr>
          </a:p>
          <a:p>
            <a:r>
              <a:rPr lang="ru-RU" sz="1600" dirty="0">
                <a:latin typeface="Times New Roman" panose="02020603050405020304" pitchFamily="18" charset="0"/>
                <a:cs typeface="Times New Roman" panose="02020603050405020304" pitchFamily="18" charset="0"/>
              </a:rPr>
              <a:t>Нотная </a:t>
            </a:r>
            <a:r>
              <a:rPr lang="ru-RU" sz="1600" dirty="0" smtClean="0">
                <a:latin typeface="Times New Roman" panose="02020603050405020304" pitchFamily="18" charset="0"/>
                <a:cs typeface="Times New Roman" panose="02020603050405020304" pitchFamily="18" charset="0"/>
              </a:rPr>
              <a:t>библиотека. Партитуры. </a:t>
            </a:r>
            <a:r>
              <a:rPr lang="ru-RU" sz="1600" dirty="0">
                <a:latin typeface="Times New Roman" panose="02020603050405020304" pitchFamily="18" charset="0"/>
                <a:cs typeface="Times New Roman" panose="02020603050405020304" pitchFamily="18" charset="0"/>
              </a:rPr>
              <a:t>– А. </a:t>
            </a:r>
            <a:r>
              <a:rPr lang="ru-RU" sz="1600" dirty="0" err="1">
                <a:latin typeface="Times New Roman" panose="02020603050405020304" pitchFamily="18" charset="0"/>
                <a:cs typeface="Times New Roman" panose="02020603050405020304" pitchFamily="18" charset="0"/>
              </a:rPr>
              <a:t>Шнитке</a:t>
            </a:r>
            <a:r>
              <a:rPr lang="ru-RU" sz="1600" dirty="0">
                <a:latin typeface="Times New Roman" panose="02020603050405020304" pitchFamily="18" charset="0"/>
                <a:cs typeface="Times New Roman" panose="02020603050405020304" pitchFamily="18" charset="0"/>
              </a:rPr>
              <a:t> Симфонии </a:t>
            </a:r>
            <a:r>
              <a:rPr lang="ru-RU" sz="1600" b="1" dirty="0">
                <a:latin typeface="Times New Roman" panose="02020603050405020304" pitchFamily="18" charset="0"/>
                <a:cs typeface="Times New Roman" panose="02020603050405020304" pitchFamily="18" charset="0"/>
              </a:rPr>
              <a:t>- </a:t>
            </a:r>
            <a:r>
              <a:rPr lang="en-US" sz="1600" b="1" dirty="0">
                <a:latin typeface="Times New Roman" panose="02020603050405020304" pitchFamily="18" charset="0"/>
                <a:cs typeface="Times New Roman" panose="02020603050405020304" pitchFamily="18" charset="0"/>
              </a:rPr>
              <a:t>http://</a:t>
            </a:r>
            <a:r>
              <a:rPr lang="en-US" sz="1600" b="1" dirty="0" smtClean="0">
                <a:latin typeface="Times New Roman" panose="02020603050405020304" pitchFamily="18" charset="0"/>
                <a:cs typeface="Times New Roman" panose="02020603050405020304" pitchFamily="18" charset="0"/>
              </a:rPr>
              <a:t>nlib.org.ua/ru/pdf/orchestra/7160</a:t>
            </a:r>
            <a:endParaRPr lang="ru-RU" sz="1600" b="1" dirty="0" smtClean="0">
              <a:latin typeface="Times New Roman" panose="02020603050405020304" pitchFamily="18" charset="0"/>
              <a:cs typeface="Times New Roman" panose="02020603050405020304" pitchFamily="18" charset="0"/>
            </a:endParaRPr>
          </a:p>
          <a:p>
            <a:r>
              <a:rPr lang="ru-RU" sz="1600" dirty="0" smtClean="0">
                <a:latin typeface="Times New Roman" panose="02020603050405020304" pitchFamily="18" charset="0"/>
                <a:cs typeface="Times New Roman" panose="02020603050405020304" pitchFamily="18" charset="0"/>
              </a:rPr>
              <a:t>Сайт «Погружение в классику» - Альфред </a:t>
            </a:r>
            <a:r>
              <a:rPr lang="ru-RU" sz="1600" dirty="0" err="1" smtClean="0">
                <a:latin typeface="Times New Roman" panose="02020603050405020304" pitchFamily="18" charset="0"/>
                <a:cs typeface="Times New Roman" panose="02020603050405020304" pitchFamily="18" charset="0"/>
              </a:rPr>
              <a:t>Шнитке</a:t>
            </a:r>
            <a:r>
              <a:rPr lang="ru-RU" sz="1600" dirty="0" smtClean="0">
                <a:latin typeface="Times New Roman" panose="02020603050405020304" pitchFamily="18" charset="0"/>
                <a:cs typeface="Times New Roman" panose="02020603050405020304" pitchFamily="18" charset="0"/>
              </a:rPr>
              <a:t> (симфонии) - </a:t>
            </a:r>
            <a:r>
              <a:rPr lang="en-US" sz="1600" b="1" dirty="0">
                <a:latin typeface="Times New Roman" panose="02020603050405020304" pitchFamily="18" charset="0"/>
                <a:cs typeface="Times New Roman" panose="02020603050405020304" pitchFamily="18" charset="0"/>
              </a:rPr>
              <a:t>http://</a:t>
            </a:r>
            <a:r>
              <a:rPr lang="en-US" sz="1600" b="1" dirty="0" smtClean="0">
                <a:latin typeface="Times New Roman" panose="02020603050405020304" pitchFamily="18" charset="0"/>
                <a:cs typeface="Times New Roman" panose="02020603050405020304" pitchFamily="18" charset="0"/>
              </a:rPr>
              <a:t>intoclassics.net/news/2016-01-25-3096</a:t>
            </a:r>
            <a:endParaRPr lang="ru-RU" sz="1600" b="1"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0774887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2267744" y="981075"/>
            <a:ext cx="4644231" cy="685800"/>
          </a:xfrm>
        </p:spPr>
        <p:txBody>
          <a:bodyPr>
            <a:noAutofit/>
          </a:bodyPr>
          <a:lstStyle/>
          <a:p>
            <a:r>
              <a:rPr lang="ru-RU" sz="2800" dirty="0" smtClean="0">
                <a:latin typeface="+mn-lt"/>
              </a:rPr>
              <a:t>Альфред </a:t>
            </a:r>
            <a:r>
              <a:rPr lang="ru-RU" sz="2800" dirty="0" err="1" smtClean="0">
                <a:latin typeface="+mn-lt"/>
              </a:rPr>
              <a:t>Гарриевич</a:t>
            </a:r>
            <a:r>
              <a:rPr lang="ru-RU" sz="2800" dirty="0" smtClean="0">
                <a:latin typeface="+mn-lt"/>
              </a:rPr>
              <a:t> </a:t>
            </a:r>
            <a:r>
              <a:rPr lang="ru-RU" sz="2800" dirty="0" err="1" smtClean="0">
                <a:latin typeface="+mn-lt"/>
              </a:rPr>
              <a:t>Шнитке</a:t>
            </a:r>
            <a:endParaRPr lang="ru-RU" sz="2800" dirty="0">
              <a:latin typeface="+mn-lt"/>
            </a:endParaRPr>
          </a:p>
        </p:txBody>
      </p:sp>
      <p:pic>
        <p:nvPicPr>
          <p:cNvPr id="1026" name="Picture 2" descr="File:Alfred Schnittke 1934-199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1760" y="1666875"/>
            <a:ext cx="3857776" cy="4104456"/>
          </a:xfrm>
          <a:prstGeom prst="ellipse">
            <a:avLst/>
          </a:prstGeom>
          <a:effectLst>
            <a:glow rad="228600">
              <a:schemeClr val="bg1">
                <a:alpha val="40000"/>
              </a:schemeClr>
            </a:glow>
          </a:effectLst>
        </p:spPr>
        <p:style>
          <a:lnRef idx="3">
            <a:schemeClr val="lt1"/>
          </a:lnRef>
          <a:fillRef idx="1002">
            <a:schemeClr val="dk2"/>
          </a:fillRef>
          <a:effectRef idx="1">
            <a:schemeClr val="accent1"/>
          </a:effectRef>
          <a:fontRef idx="minor">
            <a:schemeClr val="lt1"/>
          </a:fontRef>
        </p:style>
      </p:pic>
      <p:sp>
        <p:nvSpPr>
          <p:cNvPr id="4" name="Прямоугольник 3"/>
          <p:cNvSpPr/>
          <p:nvPr/>
        </p:nvSpPr>
        <p:spPr>
          <a:xfrm>
            <a:off x="1043608" y="3284984"/>
            <a:ext cx="7200800" cy="769441"/>
          </a:xfrm>
          <a:prstGeom prst="rect">
            <a:avLst/>
          </a:prstGeom>
        </p:spPr>
        <p:txBody>
          <a:bodyPr wrap="square">
            <a:spAutoFit/>
          </a:bodyPr>
          <a:lstStyle/>
          <a:p>
            <a:r>
              <a:rPr lang="ru-RU" sz="4400" dirty="0" smtClean="0"/>
              <a:t>1934                                 1998</a:t>
            </a:r>
            <a:endParaRPr lang="ru-RU" sz="4400" dirty="0"/>
          </a:p>
        </p:txBody>
      </p:sp>
    </p:spTree>
    <p:extLst>
      <p:ext uri="{BB962C8B-B14F-4D97-AF65-F5344CB8AC3E}">
        <p14:creationId xmlns:p14="http://schemas.microsoft.com/office/powerpoint/2010/main" val="144597557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Периодизация</a:t>
            </a:r>
            <a:endParaRPr lang="ru-RU" dirty="0"/>
          </a:p>
        </p:txBody>
      </p:sp>
      <p:sp>
        <p:nvSpPr>
          <p:cNvPr id="3" name="Объект 2"/>
          <p:cNvSpPr>
            <a:spLocks noGrp="1"/>
          </p:cNvSpPr>
          <p:nvPr>
            <p:ph idx="1"/>
          </p:nvPr>
        </p:nvSpPr>
        <p:spPr>
          <a:xfrm>
            <a:off x="971600" y="2132856"/>
            <a:ext cx="7128792" cy="3672408"/>
          </a:xfrm>
        </p:spPr>
        <p:txBody>
          <a:bodyPr>
            <a:noAutofit/>
          </a:bodyPr>
          <a:lstStyle/>
          <a:p>
            <a:r>
              <a:rPr lang="ru-RU" sz="1000" dirty="0">
                <a:latin typeface="Times New Roman" panose="02020603050405020304" pitchFamily="18" charset="0"/>
                <a:cs typeface="Times New Roman" panose="02020603050405020304" pitchFamily="18" charset="0"/>
              </a:rPr>
              <a:t>24 ноября </a:t>
            </a:r>
            <a:r>
              <a:rPr lang="ru-RU" sz="1000" dirty="0" smtClean="0">
                <a:latin typeface="Times New Roman" panose="02020603050405020304" pitchFamily="18" charset="0"/>
                <a:cs typeface="Times New Roman" panose="02020603050405020304" pitchFamily="18" charset="0"/>
              </a:rPr>
              <a:t>1934 года родился </a:t>
            </a:r>
            <a:r>
              <a:rPr lang="ru-RU" sz="1000" dirty="0">
                <a:latin typeface="Times New Roman" panose="02020603050405020304" pitchFamily="18" charset="0"/>
                <a:cs typeface="Times New Roman" panose="02020603050405020304" pitchFamily="18" charset="0"/>
              </a:rPr>
              <a:t>в </a:t>
            </a:r>
            <a:r>
              <a:rPr lang="ru-RU" sz="1000" dirty="0" smtClean="0">
                <a:latin typeface="Times New Roman" panose="02020603050405020304" pitchFamily="18" charset="0"/>
                <a:cs typeface="Times New Roman" panose="02020603050405020304" pitchFamily="18" charset="0"/>
              </a:rPr>
              <a:t>Энгельсе. </a:t>
            </a:r>
          </a:p>
          <a:p>
            <a:r>
              <a:rPr lang="ru-RU" sz="1000" dirty="0" smtClean="0">
                <a:latin typeface="Times New Roman" panose="02020603050405020304" pitchFamily="18" charset="0"/>
                <a:cs typeface="Times New Roman" panose="02020603050405020304" pitchFamily="18" charset="0"/>
              </a:rPr>
              <a:t>В </a:t>
            </a:r>
            <a:r>
              <a:rPr lang="ru-RU" sz="1000" dirty="0">
                <a:latin typeface="Times New Roman" panose="02020603050405020304" pitchFamily="18" charset="0"/>
                <a:cs typeface="Times New Roman" panose="02020603050405020304" pitchFamily="18" charset="0"/>
              </a:rPr>
              <a:t>1927 году </a:t>
            </a:r>
            <a:r>
              <a:rPr lang="ru-RU" sz="1000" dirty="0" smtClean="0">
                <a:latin typeface="Times New Roman" panose="02020603050405020304" pitchFamily="18" charset="0"/>
                <a:cs typeface="Times New Roman" panose="02020603050405020304" pitchFamily="18" charset="0"/>
              </a:rPr>
              <a:t>вместе </a:t>
            </a:r>
            <a:r>
              <a:rPr lang="ru-RU" sz="1000" dirty="0">
                <a:latin typeface="Times New Roman" panose="02020603050405020304" pitchFamily="18" charset="0"/>
                <a:cs typeface="Times New Roman" panose="02020603050405020304" pitchFamily="18" charset="0"/>
              </a:rPr>
              <a:t>с родителями переехал в </a:t>
            </a:r>
            <a:r>
              <a:rPr lang="ru-RU" sz="1000" dirty="0" smtClean="0">
                <a:latin typeface="Times New Roman" panose="02020603050405020304" pitchFamily="18" charset="0"/>
                <a:cs typeface="Times New Roman" panose="02020603050405020304" pitchFamily="18" charset="0"/>
              </a:rPr>
              <a:t>Москву.</a:t>
            </a:r>
          </a:p>
          <a:p>
            <a:r>
              <a:rPr lang="ru-RU" sz="1000" dirty="0" smtClean="0">
                <a:latin typeface="Times New Roman" panose="02020603050405020304" pitchFamily="18" charset="0"/>
                <a:cs typeface="Times New Roman" panose="02020603050405020304" pitchFamily="18" charset="0"/>
              </a:rPr>
              <a:t>В 1930 </a:t>
            </a:r>
            <a:r>
              <a:rPr lang="ru-RU" sz="1000" dirty="0">
                <a:latin typeface="Times New Roman" panose="02020603050405020304" pitchFamily="18" charset="0"/>
                <a:cs typeface="Times New Roman" panose="02020603050405020304" pitchFamily="18" charset="0"/>
              </a:rPr>
              <a:t>году </a:t>
            </a:r>
            <a:r>
              <a:rPr lang="ru-RU" sz="1000" dirty="0" smtClean="0">
                <a:latin typeface="Times New Roman" panose="02020603050405020304" pitchFamily="18" charset="0"/>
                <a:cs typeface="Times New Roman" panose="02020603050405020304" pitchFamily="18" charset="0"/>
              </a:rPr>
              <a:t> переехал </a:t>
            </a:r>
            <a:r>
              <a:rPr lang="ru-RU" sz="1000" dirty="0">
                <a:latin typeface="Times New Roman" panose="02020603050405020304" pitchFamily="18" charset="0"/>
                <a:cs typeface="Times New Roman" panose="02020603050405020304" pitchFamily="18" charset="0"/>
              </a:rPr>
              <a:t>в </a:t>
            </a:r>
            <a:r>
              <a:rPr lang="ru-RU" sz="1000" dirty="0" smtClean="0">
                <a:latin typeface="Times New Roman" panose="02020603050405020304" pitchFamily="18" charset="0"/>
                <a:cs typeface="Times New Roman" panose="02020603050405020304" pitchFamily="18" charset="0"/>
              </a:rPr>
              <a:t>Покровск.</a:t>
            </a:r>
          </a:p>
          <a:p>
            <a:r>
              <a:rPr lang="ru-RU" sz="1000" dirty="0">
                <a:latin typeface="Times New Roman" panose="02020603050405020304" pitchFamily="18" charset="0"/>
                <a:cs typeface="Times New Roman" panose="02020603050405020304" pitchFamily="18" charset="0"/>
              </a:rPr>
              <a:t>В 1943 году отца будущего композитора призвали на фронт, а Альфред с младшим братом </a:t>
            </a:r>
            <a:r>
              <a:rPr lang="ru-RU" sz="1000" dirty="0" smtClean="0">
                <a:latin typeface="Times New Roman" panose="02020603050405020304" pitchFamily="18" charset="0"/>
                <a:cs typeface="Times New Roman" panose="02020603050405020304" pitchFamily="18" charset="0"/>
              </a:rPr>
              <a:t>были </a:t>
            </a:r>
            <a:r>
              <a:rPr lang="ru-RU" sz="1000" dirty="0">
                <a:latin typeface="Times New Roman" panose="02020603050405020304" pitchFamily="18" charset="0"/>
                <a:cs typeface="Times New Roman" panose="02020603050405020304" pitchFamily="18" charset="0"/>
              </a:rPr>
              <a:t>отправлены в </a:t>
            </a:r>
            <a:r>
              <a:rPr lang="ru-RU" sz="1000" dirty="0" smtClean="0">
                <a:latin typeface="Times New Roman" panose="02020603050405020304" pitchFamily="18" charset="0"/>
                <a:cs typeface="Times New Roman" panose="02020603050405020304" pitchFamily="18" charset="0"/>
              </a:rPr>
              <a:t>Москву.</a:t>
            </a:r>
          </a:p>
          <a:p>
            <a:r>
              <a:rPr lang="ru-RU" sz="1000" dirty="0" smtClean="0">
                <a:latin typeface="Times New Roman" panose="02020603050405020304" pitchFamily="18" charset="0"/>
                <a:cs typeface="Times New Roman" panose="02020603050405020304" pitchFamily="18" charset="0"/>
              </a:rPr>
              <a:t>В </a:t>
            </a:r>
            <a:r>
              <a:rPr lang="ru-RU" sz="1000" dirty="0">
                <a:latin typeface="Times New Roman" panose="02020603050405020304" pitchFamily="18" charset="0"/>
                <a:cs typeface="Times New Roman" panose="02020603050405020304" pitchFamily="18" charset="0"/>
              </a:rPr>
              <a:t>1946 году </a:t>
            </a:r>
            <a:r>
              <a:rPr lang="ru-RU" sz="1000" dirty="0" smtClean="0">
                <a:latin typeface="Times New Roman" panose="02020603050405020304" pitchFamily="18" charset="0"/>
                <a:cs typeface="Times New Roman" panose="02020603050405020304" pitchFamily="18" charset="0"/>
              </a:rPr>
              <a:t>переехал в Вену, где начал свое музыкальное образование.</a:t>
            </a:r>
          </a:p>
          <a:p>
            <a:r>
              <a:rPr lang="ru-RU" sz="1000" dirty="0" smtClean="0">
                <a:latin typeface="Times New Roman" panose="02020603050405020304" pitchFamily="18" charset="0"/>
                <a:cs typeface="Times New Roman" panose="02020603050405020304" pitchFamily="18" charset="0"/>
              </a:rPr>
              <a:t>В </a:t>
            </a:r>
            <a:r>
              <a:rPr lang="ru-RU" sz="1000" dirty="0">
                <a:latin typeface="Times New Roman" panose="02020603050405020304" pitchFamily="18" charset="0"/>
                <a:cs typeface="Times New Roman" panose="02020603050405020304" pitchFamily="18" charset="0"/>
              </a:rPr>
              <a:t>1948 году </a:t>
            </a:r>
            <a:r>
              <a:rPr lang="ru-RU" sz="1000" dirty="0" smtClean="0">
                <a:latin typeface="Times New Roman" panose="02020603050405020304" pitchFamily="18" charset="0"/>
                <a:cs typeface="Times New Roman" panose="02020603050405020304" pitchFamily="18" charset="0"/>
              </a:rPr>
              <a:t>вернулся </a:t>
            </a:r>
            <a:r>
              <a:rPr lang="ru-RU" sz="1000" dirty="0">
                <a:latin typeface="Times New Roman" panose="02020603050405020304" pitchFamily="18" charset="0"/>
                <a:cs typeface="Times New Roman" panose="02020603050405020304" pitchFamily="18" charset="0"/>
              </a:rPr>
              <a:t>в Москву </a:t>
            </a:r>
            <a:r>
              <a:rPr lang="ru-RU" sz="1000" dirty="0" smtClean="0">
                <a:latin typeface="Times New Roman" panose="02020603050405020304" pitchFamily="18" charset="0"/>
                <a:cs typeface="Times New Roman" panose="02020603050405020304" pitchFamily="18" charset="0"/>
              </a:rPr>
              <a:t>с семьей и поселились в </a:t>
            </a:r>
            <a:r>
              <a:rPr lang="ru-RU" sz="1000" dirty="0">
                <a:latin typeface="Times New Roman" panose="02020603050405020304" pitchFamily="18" charset="0"/>
                <a:cs typeface="Times New Roman" panose="02020603050405020304" pitchFamily="18" charset="0"/>
              </a:rPr>
              <a:t>подмосковной </a:t>
            </a:r>
            <a:r>
              <a:rPr lang="ru-RU" sz="1000" dirty="0" err="1" smtClean="0">
                <a:latin typeface="Times New Roman" panose="02020603050405020304" pitchFamily="18" charset="0"/>
                <a:cs typeface="Times New Roman" panose="02020603050405020304" pitchFamily="18" charset="0"/>
              </a:rPr>
              <a:t>Валентиновке</a:t>
            </a:r>
            <a:r>
              <a:rPr lang="ru-RU" sz="1000" dirty="0" smtClean="0">
                <a:latin typeface="Times New Roman" panose="02020603050405020304" pitchFamily="18" charset="0"/>
                <a:cs typeface="Times New Roman" panose="02020603050405020304" pitchFamily="18" charset="0"/>
              </a:rPr>
              <a:t>.</a:t>
            </a:r>
          </a:p>
          <a:p>
            <a:r>
              <a:rPr lang="ru-RU" sz="1000" dirty="0" smtClean="0">
                <a:latin typeface="Times New Roman" panose="02020603050405020304" pitchFamily="18" charset="0"/>
                <a:cs typeface="Times New Roman" panose="02020603050405020304" pitchFamily="18" charset="0"/>
              </a:rPr>
              <a:t>В </a:t>
            </a:r>
            <a:r>
              <a:rPr lang="ru-RU" sz="1000" dirty="0">
                <a:latin typeface="Times New Roman" panose="02020603050405020304" pitchFamily="18" charset="0"/>
                <a:cs typeface="Times New Roman" panose="02020603050405020304" pitchFamily="18" charset="0"/>
              </a:rPr>
              <a:t>1958 году </a:t>
            </a:r>
            <a:r>
              <a:rPr lang="ru-RU" sz="1000" dirty="0" err="1">
                <a:latin typeface="Times New Roman" panose="02020603050405020304" pitchFamily="18" charset="0"/>
                <a:cs typeface="Times New Roman" panose="02020603050405020304" pitchFamily="18" charset="0"/>
              </a:rPr>
              <a:t>Шнитке</a:t>
            </a:r>
            <a:r>
              <a:rPr lang="ru-RU" sz="1000" dirty="0">
                <a:latin typeface="Times New Roman" panose="02020603050405020304" pitchFamily="18" charset="0"/>
                <a:cs typeface="Times New Roman" panose="02020603050405020304" pitchFamily="18" charset="0"/>
              </a:rPr>
              <a:t> окончил Московскую консерваторию по классу композиции у </a:t>
            </a:r>
            <a:r>
              <a:rPr lang="ru-RU" sz="1000" dirty="0" err="1" smtClean="0">
                <a:latin typeface="Times New Roman" panose="02020603050405020304" pitchFamily="18" charset="0"/>
                <a:cs typeface="Times New Roman" panose="02020603050405020304" pitchFamily="18" charset="0"/>
              </a:rPr>
              <a:t>Е.Голубева</a:t>
            </a:r>
            <a:r>
              <a:rPr lang="ru-RU" sz="1000" dirty="0" smtClean="0">
                <a:latin typeface="Times New Roman" panose="02020603050405020304" pitchFamily="18" charset="0"/>
                <a:cs typeface="Times New Roman" panose="02020603050405020304" pitchFamily="18" charset="0"/>
              </a:rPr>
              <a:t>, </a:t>
            </a:r>
            <a:r>
              <a:rPr lang="ru-RU" sz="1000" dirty="0">
                <a:latin typeface="Times New Roman" panose="02020603050405020304" pitchFamily="18" charset="0"/>
                <a:cs typeface="Times New Roman" panose="02020603050405020304" pitchFamily="18" charset="0"/>
              </a:rPr>
              <a:t>а затем и </a:t>
            </a:r>
            <a:r>
              <a:rPr lang="ru-RU" sz="1000" dirty="0" smtClean="0">
                <a:latin typeface="Times New Roman" panose="02020603050405020304" pitchFamily="18" charset="0"/>
                <a:cs typeface="Times New Roman" panose="02020603050405020304" pitchFamily="18" charset="0"/>
              </a:rPr>
              <a:t>аспирантуру.</a:t>
            </a:r>
          </a:p>
          <a:p>
            <a:r>
              <a:rPr lang="ru-RU" sz="1000" dirty="0">
                <a:latin typeface="Times New Roman" panose="02020603050405020304" pitchFamily="18" charset="0"/>
                <a:cs typeface="Times New Roman" panose="02020603050405020304" pitchFamily="18" charset="0"/>
              </a:rPr>
              <a:t>С 1961 по 1972 год </a:t>
            </a:r>
            <a:r>
              <a:rPr lang="ru-RU" sz="1000" dirty="0" err="1">
                <a:latin typeface="Times New Roman" panose="02020603050405020304" pitchFamily="18" charset="0"/>
                <a:cs typeface="Times New Roman" panose="02020603050405020304" pitchFamily="18" charset="0"/>
              </a:rPr>
              <a:t>Шнитке</a:t>
            </a:r>
            <a:r>
              <a:rPr lang="ru-RU" sz="1000" dirty="0">
                <a:latin typeface="Times New Roman" panose="02020603050405020304" pitchFamily="18" charset="0"/>
                <a:cs typeface="Times New Roman" panose="02020603050405020304" pitchFamily="18" charset="0"/>
              </a:rPr>
              <a:t> преподавал инструментовку и чтение партитур в Московской </a:t>
            </a:r>
            <a:r>
              <a:rPr lang="ru-RU" sz="1000" dirty="0" smtClean="0">
                <a:latin typeface="Times New Roman" panose="02020603050405020304" pitchFamily="18" charset="0"/>
                <a:cs typeface="Times New Roman" panose="02020603050405020304" pitchFamily="18" charset="0"/>
              </a:rPr>
              <a:t>консерватории. </a:t>
            </a:r>
          </a:p>
          <a:p>
            <a:r>
              <a:rPr lang="ru-RU" sz="1000" dirty="0" smtClean="0">
                <a:latin typeface="Times New Roman" panose="02020603050405020304" pitchFamily="18" charset="0"/>
                <a:cs typeface="Times New Roman" panose="02020603050405020304" pitchFamily="18" charset="0"/>
              </a:rPr>
              <a:t>С </a:t>
            </a:r>
            <a:r>
              <a:rPr lang="ru-RU" sz="1000" dirty="0">
                <a:latin typeface="Times New Roman" panose="02020603050405020304" pitchFamily="18" charset="0"/>
                <a:cs typeface="Times New Roman" panose="02020603050405020304" pitchFamily="18" charset="0"/>
              </a:rPr>
              <a:t>1962 года </a:t>
            </a:r>
            <a:r>
              <a:rPr lang="ru-RU" sz="1000" dirty="0" smtClean="0">
                <a:latin typeface="Times New Roman" panose="02020603050405020304" pitchFamily="18" charset="0"/>
                <a:cs typeface="Times New Roman" panose="02020603050405020304" pitchFamily="18" charset="0"/>
              </a:rPr>
              <a:t>активно </a:t>
            </a:r>
            <a:r>
              <a:rPr lang="ru-RU" sz="1000" dirty="0">
                <a:latin typeface="Times New Roman" panose="02020603050405020304" pitchFamily="18" charset="0"/>
                <a:cs typeface="Times New Roman" panose="02020603050405020304" pitchFamily="18" charset="0"/>
              </a:rPr>
              <a:t>зарабатывал на жизнь сочинением музыки к фильмам</a:t>
            </a:r>
            <a:r>
              <a:rPr lang="ru-RU" sz="1000" dirty="0" smtClean="0">
                <a:latin typeface="Times New Roman" panose="02020603050405020304" pitchFamily="18" charset="0"/>
                <a:cs typeface="Times New Roman" panose="02020603050405020304" pitchFamily="18" charset="0"/>
              </a:rPr>
              <a:t>.</a:t>
            </a:r>
          </a:p>
          <a:p>
            <a:r>
              <a:rPr lang="ru-RU" sz="1000" dirty="0">
                <a:latin typeface="Times New Roman" panose="02020603050405020304" pitchFamily="18" charset="0"/>
                <a:cs typeface="Times New Roman" panose="02020603050405020304" pitchFamily="18" charset="0"/>
              </a:rPr>
              <a:t>В </a:t>
            </a:r>
            <a:r>
              <a:rPr lang="ru-RU" sz="1000" dirty="0" smtClean="0">
                <a:latin typeface="Times New Roman" panose="02020603050405020304" pitchFamily="18" charset="0"/>
                <a:cs typeface="Times New Roman" panose="02020603050405020304" pitchFamily="18" charset="0"/>
              </a:rPr>
              <a:t>1989-1990 </a:t>
            </a:r>
            <a:r>
              <a:rPr lang="ru-RU" sz="1000" dirty="0">
                <a:latin typeface="Times New Roman" panose="02020603050405020304" pitchFamily="18" charset="0"/>
                <a:cs typeface="Times New Roman" panose="02020603050405020304" pitchFamily="18" charset="0"/>
              </a:rPr>
              <a:t>годах Берлинская научная </a:t>
            </a:r>
            <a:r>
              <a:rPr lang="ru-RU" sz="1000" dirty="0" smtClean="0">
                <a:latin typeface="Times New Roman" panose="02020603050405020304" pitchFamily="18" charset="0"/>
                <a:cs typeface="Times New Roman" panose="02020603050405020304" pitchFamily="18" charset="0"/>
              </a:rPr>
              <a:t>коллегия </a:t>
            </a:r>
            <a:r>
              <a:rPr lang="ru-RU" sz="1000" dirty="0">
                <a:latin typeface="Times New Roman" panose="02020603050405020304" pitchFamily="18" charset="0"/>
                <a:cs typeface="Times New Roman" panose="02020603050405020304" pitchFamily="18" charset="0"/>
              </a:rPr>
              <a:t>предоставила Альфреду </a:t>
            </a:r>
            <a:r>
              <a:rPr lang="ru-RU" sz="1000" dirty="0" err="1">
                <a:latin typeface="Times New Roman" panose="02020603050405020304" pitchFamily="18" charset="0"/>
                <a:cs typeface="Times New Roman" panose="02020603050405020304" pitchFamily="18" charset="0"/>
              </a:rPr>
              <a:t>Шнитке</a:t>
            </a:r>
            <a:r>
              <a:rPr lang="ru-RU" sz="1000" dirty="0">
                <a:latin typeface="Times New Roman" panose="02020603050405020304" pitchFamily="18" charset="0"/>
                <a:cs typeface="Times New Roman" panose="02020603050405020304" pitchFamily="18" charset="0"/>
              </a:rPr>
              <a:t> </a:t>
            </a:r>
            <a:r>
              <a:rPr lang="ru-RU" sz="1000" dirty="0" smtClean="0">
                <a:latin typeface="Times New Roman" panose="02020603050405020304" pitchFamily="18" charset="0"/>
                <a:cs typeface="Times New Roman" panose="02020603050405020304" pitchFamily="18" charset="0"/>
              </a:rPr>
              <a:t>стипендию.</a:t>
            </a:r>
            <a:endParaRPr lang="ru-RU" sz="1000" dirty="0">
              <a:latin typeface="Times New Roman" panose="02020603050405020304" pitchFamily="18" charset="0"/>
              <a:cs typeface="Times New Roman" panose="02020603050405020304" pitchFamily="18" charset="0"/>
            </a:endParaRPr>
          </a:p>
          <a:p>
            <a:r>
              <a:rPr lang="ru-RU" sz="1000" dirty="0">
                <a:latin typeface="Times New Roman" panose="02020603050405020304" pitchFamily="18" charset="0"/>
                <a:cs typeface="Times New Roman" panose="02020603050405020304" pitchFamily="18" charset="0"/>
              </a:rPr>
              <a:t>В 1990 году композитор вместе с семьёй переехал в Германию. </a:t>
            </a:r>
            <a:endParaRPr lang="ru-RU" sz="1000" dirty="0" smtClean="0">
              <a:latin typeface="Times New Roman" panose="02020603050405020304" pitchFamily="18" charset="0"/>
              <a:cs typeface="Times New Roman" panose="02020603050405020304" pitchFamily="18" charset="0"/>
            </a:endParaRPr>
          </a:p>
          <a:p>
            <a:r>
              <a:rPr lang="ru-RU" sz="1000" dirty="0">
                <a:latin typeface="Times New Roman" panose="02020603050405020304" pitchFamily="18" charset="0"/>
                <a:cs typeface="Times New Roman" panose="02020603050405020304" pitchFamily="18" charset="0"/>
              </a:rPr>
              <a:t>3 августа 1998 </a:t>
            </a:r>
            <a:r>
              <a:rPr lang="ru-RU" sz="1000" dirty="0" smtClean="0">
                <a:latin typeface="Times New Roman" panose="02020603050405020304" pitchFamily="18" charset="0"/>
                <a:cs typeface="Times New Roman" panose="02020603050405020304" pitchFamily="18" charset="0"/>
              </a:rPr>
              <a:t>года </a:t>
            </a:r>
            <a:r>
              <a:rPr lang="ru-RU" sz="1000" dirty="0" err="1" smtClean="0">
                <a:latin typeface="Times New Roman" panose="02020603050405020304" pitchFamily="18" charset="0"/>
                <a:cs typeface="Times New Roman" panose="02020603050405020304" pitchFamily="18" charset="0"/>
              </a:rPr>
              <a:t>Шнитке</a:t>
            </a:r>
            <a:r>
              <a:rPr lang="ru-RU" sz="1000" dirty="0" smtClean="0">
                <a:latin typeface="Times New Roman" panose="02020603050405020304" pitchFamily="18" charset="0"/>
                <a:cs typeface="Times New Roman" panose="02020603050405020304" pitchFamily="18" charset="0"/>
              </a:rPr>
              <a:t> </a:t>
            </a:r>
            <a:r>
              <a:rPr lang="ru-RU" sz="1000" dirty="0">
                <a:latin typeface="Times New Roman" panose="02020603050405020304" pitchFamily="18" charset="0"/>
                <a:cs typeface="Times New Roman" panose="02020603050405020304" pitchFamily="18" charset="0"/>
              </a:rPr>
              <a:t>скончался в </a:t>
            </a:r>
            <a:r>
              <a:rPr lang="ru-RU" sz="1000" dirty="0" smtClean="0">
                <a:latin typeface="Times New Roman" panose="02020603050405020304" pitchFamily="18" charset="0"/>
                <a:cs typeface="Times New Roman" panose="02020603050405020304" pitchFamily="18" charset="0"/>
              </a:rPr>
              <a:t>Гамбурге. </a:t>
            </a:r>
            <a:r>
              <a:rPr lang="ru-RU" sz="1000" dirty="0">
                <a:latin typeface="Times New Roman" panose="02020603050405020304" pitchFamily="18" charset="0"/>
                <a:cs typeface="Times New Roman" panose="02020603050405020304" pitchFamily="18" charset="0"/>
              </a:rPr>
              <a:t>Похоронен в Москве, на Новодевичьем </a:t>
            </a:r>
            <a:r>
              <a:rPr lang="ru-RU" sz="1000" dirty="0" smtClean="0">
                <a:latin typeface="Times New Roman" panose="02020603050405020304" pitchFamily="18" charset="0"/>
                <a:cs typeface="Times New Roman" panose="02020603050405020304" pitchFamily="18" charset="0"/>
              </a:rPr>
              <a:t>кладбище.</a:t>
            </a:r>
            <a:endParaRPr lang="ru-RU" sz="1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7561018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smtClean="0"/>
              <a:t>Творческое Наследие</a:t>
            </a:r>
            <a:endParaRPr lang="ru-RU" dirty="0"/>
          </a:p>
        </p:txBody>
      </p:sp>
      <p:sp>
        <p:nvSpPr>
          <p:cNvPr id="3" name="Объект 2"/>
          <p:cNvSpPr>
            <a:spLocks noGrp="1"/>
          </p:cNvSpPr>
          <p:nvPr>
            <p:ph idx="1"/>
          </p:nvPr>
        </p:nvSpPr>
        <p:spPr>
          <a:xfrm>
            <a:off x="1371600" y="2132856"/>
            <a:ext cx="6400800" cy="3528392"/>
          </a:xfrm>
        </p:spPr>
        <p:txBody>
          <a:bodyPr>
            <a:normAutofit fontScale="92500" lnSpcReduction="10000"/>
          </a:bodyPr>
          <a:lstStyle/>
          <a:p>
            <a:r>
              <a:rPr lang="ru-RU" dirty="0" smtClean="0">
                <a:latin typeface="Times New Roman" panose="02020603050405020304" pitchFamily="18" charset="0"/>
                <a:cs typeface="Times New Roman" panose="02020603050405020304" pitchFamily="18" charset="0"/>
              </a:rPr>
              <a:t>4 оперы</a:t>
            </a:r>
          </a:p>
          <a:p>
            <a:r>
              <a:rPr lang="ru-RU" dirty="0" smtClean="0">
                <a:latin typeface="Times New Roman" panose="02020603050405020304" pitchFamily="18" charset="0"/>
                <a:cs typeface="Times New Roman" panose="02020603050405020304" pitchFamily="18" charset="0"/>
              </a:rPr>
              <a:t>3 балета</a:t>
            </a:r>
          </a:p>
          <a:p>
            <a:r>
              <a:rPr lang="ru-RU" dirty="0" smtClean="0">
                <a:latin typeface="Times New Roman" panose="02020603050405020304" pitchFamily="18" charset="0"/>
                <a:cs typeface="Times New Roman" panose="02020603050405020304" pitchFamily="18" charset="0"/>
              </a:rPr>
              <a:t>10 симфоний</a:t>
            </a:r>
          </a:p>
          <a:p>
            <a:r>
              <a:rPr lang="ru-RU" dirty="0" smtClean="0">
                <a:latin typeface="Times New Roman" panose="02020603050405020304" pitchFamily="18" charset="0"/>
                <a:cs typeface="Times New Roman" panose="02020603050405020304" pitchFamily="18" charset="0"/>
              </a:rPr>
              <a:t>6 </a:t>
            </a:r>
            <a:r>
              <a:rPr lang="en-US" dirty="0">
                <a:latin typeface="Times New Roman" panose="02020603050405020304" pitchFamily="18" charset="0"/>
                <a:cs typeface="Times New Roman" panose="02020603050405020304" pitchFamily="18" charset="0"/>
              </a:rPr>
              <a:t>Concerti </a:t>
            </a:r>
            <a:r>
              <a:rPr lang="en-US" dirty="0" err="1" smtClean="0">
                <a:latin typeface="Times New Roman" panose="02020603050405020304" pitchFamily="18" charset="0"/>
                <a:cs typeface="Times New Roman" panose="02020603050405020304" pitchFamily="18" charset="0"/>
              </a:rPr>
              <a:t>Grossi</a:t>
            </a:r>
            <a:endParaRPr lang="ru-RU" dirty="0" smtClean="0">
              <a:latin typeface="Times New Roman" panose="02020603050405020304" pitchFamily="18" charset="0"/>
              <a:cs typeface="Times New Roman" panose="02020603050405020304" pitchFamily="18" charset="0"/>
            </a:endParaRPr>
          </a:p>
          <a:p>
            <a:r>
              <a:rPr lang="ru-RU" dirty="0" smtClean="0">
                <a:latin typeface="Times New Roman" panose="02020603050405020304" pitchFamily="18" charset="0"/>
                <a:cs typeface="Times New Roman" panose="02020603050405020304" pitchFamily="18" charset="0"/>
              </a:rPr>
              <a:t>16 концертов</a:t>
            </a:r>
          </a:p>
          <a:p>
            <a:r>
              <a:rPr lang="ru-RU" dirty="0" smtClean="0">
                <a:latin typeface="Times New Roman" panose="02020603050405020304" pitchFamily="18" charset="0"/>
                <a:cs typeface="Times New Roman" panose="02020603050405020304" pitchFamily="18" charset="0"/>
              </a:rPr>
              <a:t>Камерные произведения</a:t>
            </a:r>
          </a:p>
          <a:p>
            <a:r>
              <a:rPr lang="ru-RU" dirty="0">
                <a:latin typeface="Times New Roman" panose="02020603050405020304" pitchFamily="18" charset="0"/>
                <a:cs typeface="Times New Roman" panose="02020603050405020304" pitchFamily="18" charset="0"/>
              </a:rPr>
              <a:t>Вокальные и хоровые </a:t>
            </a:r>
            <a:r>
              <a:rPr lang="ru-RU" dirty="0" smtClean="0">
                <a:latin typeface="Times New Roman" panose="02020603050405020304" pitchFamily="18" charset="0"/>
                <a:cs typeface="Times New Roman" panose="02020603050405020304" pitchFamily="18" charset="0"/>
              </a:rPr>
              <a:t>произведения</a:t>
            </a:r>
          </a:p>
          <a:p>
            <a:r>
              <a:rPr lang="ru-RU" dirty="0">
                <a:latin typeface="Times New Roman" panose="02020603050405020304" pitchFamily="18" charset="0"/>
                <a:cs typeface="Times New Roman" panose="02020603050405020304" pitchFamily="18" charset="0"/>
              </a:rPr>
              <a:t>Сочинения для клавишных </a:t>
            </a:r>
            <a:r>
              <a:rPr lang="ru-RU" dirty="0" smtClean="0">
                <a:latin typeface="Times New Roman" panose="02020603050405020304" pitchFamily="18" charset="0"/>
                <a:cs typeface="Times New Roman" panose="02020603050405020304" pitchFamily="18" charset="0"/>
              </a:rPr>
              <a:t>инструментов</a:t>
            </a:r>
          </a:p>
          <a:p>
            <a:r>
              <a:rPr lang="ru-RU" dirty="0">
                <a:latin typeface="Times New Roman" panose="02020603050405020304" pitchFamily="18" charset="0"/>
                <a:cs typeface="Times New Roman" panose="02020603050405020304" pitchFamily="18" charset="0"/>
              </a:rPr>
              <a:t>Электронная </a:t>
            </a:r>
            <a:r>
              <a:rPr lang="ru-RU" dirty="0" smtClean="0">
                <a:latin typeface="Times New Roman" panose="02020603050405020304" pitchFamily="18" charset="0"/>
                <a:cs typeface="Times New Roman" panose="02020603050405020304" pitchFamily="18" charset="0"/>
              </a:rPr>
              <a:t>музыка</a:t>
            </a:r>
          </a:p>
          <a:p>
            <a:r>
              <a:rPr lang="ru-RU" dirty="0">
                <a:latin typeface="Times New Roman" panose="02020603050405020304" pitchFamily="18" charset="0"/>
                <a:cs typeface="Times New Roman" panose="02020603050405020304" pitchFamily="18" charset="0"/>
              </a:rPr>
              <a:t>Музыка к фильмам</a:t>
            </a:r>
          </a:p>
        </p:txBody>
      </p:sp>
      <p:pic>
        <p:nvPicPr>
          <p:cNvPr id="6146" name="Picture 2" descr="http://nversia.ru/imgs/thumbs_news/1416769883_1287429255.jpg"/>
          <p:cNvPicPr>
            <a:picLocks noChangeAspect="1" noChangeArrowheads="1"/>
          </p:cNvPicPr>
          <p:nvPr/>
        </p:nvPicPr>
        <p:blipFill rotWithShape="1">
          <a:blip r:embed="rId2">
            <a:extLst>
              <a:ext uri="{28A0092B-C50C-407E-A947-70E740481C1C}">
                <a14:useLocalDpi xmlns:a14="http://schemas.microsoft.com/office/drawing/2010/main" val="0"/>
              </a:ext>
            </a:extLst>
          </a:blip>
          <a:srcRect l="16509" r="10515"/>
          <a:stretch/>
        </p:blipFill>
        <p:spPr bwMode="auto">
          <a:xfrm>
            <a:off x="5592978" y="476672"/>
            <a:ext cx="2922372" cy="3009132"/>
          </a:xfrm>
          <a:prstGeom prst="round2DiagRect">
            <a:avLst/>
          </a:prstGeom>
          <a:ln>
            <a:noFill/>
          </a:ln>
          <a:effectLst>
            <a:glow rad="101600">
              <a:schemeClr val="bg1">
                <a:lumMod val="95000"/>
                <a:alpha val="60000"/>
              </a:schemeClr>
            </a:glow>
            <a:softEdge rad="12700"/>
          </a:effectLst>
        </p:spPr>
        <p:style>
          <a:lnRef idx="2">
            <a:schemeClr val="accent2"/>
          </a:lnRef>
          <a:fillRef idx="1">
            <a:schemeClr val="lt1"/>
          </a:fillRef>
          <a:effectRef idx="0">
            <a:schemeClr val="accent2"/>
          </a:effectRef>
          <a:fontRef idx="minor">
            <a:schemeClr val="dk1"/>
          </a:fontRef>
        </p:style>
      </p:pic>
    </p:spTree>
    <p:extLst>
      <p:ext uri="{BB962C8B-B14F-4D97-AF65-F5344CB8AC3E}">
        <p14:creationId xmlns:p14="http://schemas.microsoft.com/office/powerpoint/2010/main" val="4178382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Награды и премии</a:t>
            </a:r>
            <a:endParaRPr lang="ru-RU" dirty="0"/>
          </a:p>
        </p:txBody>
      </p:sp>
      <p:sp>
        <p:nvSpPr>
          <p:cNvPr id="3" name="Объект 2"/>
          <p:cNvSpPr>
            <a:spLocks noGrp="1"/>
          </p:cNvSpPr>
          <p:nvPr>
            <p:ph idx="1"/>
          </p:nvPr>
        </p:nvSpPr>
        <p:spPr>
          <a:xfrm>
            <a:off x="1115616" y="2132856"/>
            <a:ext cx="5857350" cy="3353545"/>
          </a:xfrm>
        </p:spPr>
        <p:txBody>
          <a:bodyPr>
            <a:normAutofit/>
          </a:bodyPr>
          <a:lstStyle/>
          <a:p>
            <a:r>
              <a:rPr lang="ru-RU" sz="1400" dirty="0">
                <a:latin typeface="Times New Roman" panose="02020603050405020304" pitchFamily="18" charset="0"/>
                <a:cs typeface="Times New Roman" panose="02020603050405020304" pitchFamily="18" charset="0"/>
              </a:rPr>
              <a:t>Государственная премия РСФСР имени Н. К. Крупской (1986) </a:t>
            </a:r>
            <a:r>
              <a:rPr lang="ru-RU" sz="1400" dirty="0" smtClean="0">
                <a:latin typeface="Times New Roman" panose="02020603050405020304" pitchFamily="18" charset="0"/>
                <a:cs typeface="Times New Roman" panose="02020603050405020304" pitchFamily="18" charset="0"/>
              </a:rPr>
              <a:t>- </a:t>
            </a:r>
            <a:r>
              <a:rPr lang="ru-RU" sz="1400" dirty="0">
                <a:latin typeface="Times New Roman" panose="02020603050405020304" pitchFamily="18" charset="0"/>
                <a:cs typeface="Times New Roman" panose="02020603050405020304" pitchFamily="18" charset="0"/>
              </a:rPr>
              <a:t>за музыку к мультфильмам «Я к вам лечу воспоминаньем…», «И с вами снова я…», «Осень» производства киностудии «</a:t>
            </a:r>
            <a:r>
              <a:rPr lang="ru-RU" sz="1400" dirty="0" err="1">
                <a:latin typeface="Times New Roman" panose="02020603050405020304" pitchFamily="18" charset="0"/>
                <a:cs typeface="Times New Roman" panose="02020603050405020304" pitchFamily="18" charset="0"/>
              </a:rPr>
              <a:t>Союзмультфильм</a:t>
            </a:r>
            <a:r>
              <a:rPr lang="ru-RU" sz="1400" dirty="0">
                <a:latin typeface="Times New Roman" panose="02020603050405020304" pitchFamily="18" charset="0"/>
                <a:cs typeface="Times New Roman" panose="02020603050405020304" pitchFamily="18" charset="0"/>
              </a:rPr>
              <a:t>», созданным режиссёром Андреем Хржановским по рисункам и текстам А. С. Пушкина.</a:t>
            </a:r>
          </a:p>
          <a:p>
            <a:r>
              <a:rPr lang="ru-RU" sz="1400" dirty="0">
                <a:latin typeface="Times New Roman" panose="02020603050405020304" pitchFamily="18" charset="0"/>
                <a:cs typeface="Times New Roman" panose="02020603050405020304" pitchFamily="18" charset="0"/>
              </a:rPr>
              <a:t>Государственная премия Российской Федерации (1995).</a:t>
            </a:r>
          </a:p>
          <a:p>
            <a:r>
              <a:rPr lang="ru-RU" sz="1400" dirty="0">
                <a:latin typeface="Times New Roman" panose="02020603050405020304" pitchFamily="18" charset="0"/>
                <a:cs typeface="Times New Roman" panose="02020603050405020304" pitchFamily="18" charset="0"/>
              </a:rPr>
              <a:t>Заслуженный деятель искусств РСФСР (1987).</a:t>
            </a:r>
          </a:p>
          <a:p>
            <a:r>
              <a:rPr lang="ru-RU" sz="1400" dirty="0">
                <a:latin typeface="Times New Roman" panose="02020603050405020304" pitchFamily="18" charset="0"/>
                <a:cs typeface="Times New Roman" panose="02020603050405020304" pitchFamily="18" charset="0"/>
              </a:rPr>
              <a:t>Ника </a:t>
            </a:r>
            <a:r>
              <a:rPr lang="ru-RU" sz="1400" dirty="0" smtClean="0">
                <a:latin typeface="Times New Roman" panose="02020603050405020304" pitchFamily="18" charset="0"/>
                <a:cs typeface="Times New Roman" panose="02020603050405020304" pitchFamily="18" charset="0"/>
              </a:rPr>
              <a:t>- </a:t>
            </a:r>
            <a:r>
              <a:rPr lang="ru-RU" sz="1400" dirty="0">
                <a:latin typeface="Times New Roman" panose="02020603050405020304" pitchFamily="18" charset="0"/>
                <a:cs typeface="Times New Roman" panose="02020603050405020304" pitchFamily="18" charset="0"/>
              </a:rPr>
              <a:t>1989</a:t>
            </a:r>
          </a:p>
        </p:txBody>
      </p:sp>
      <p:pic>
        <p:nvPicPr>
          <p:cNvPr id="1028" name="Picture 4" descr="Заслуженный деятель искусств.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65439" y="4056408"/>
            <a:ext cx="600766" cy="1065359"/>
          </a:xfrm>
          <a:prstGeom prst="rect">
            <a:avLst/>
          </a:prstGeom>
          <a:noFill/>
          <a:extLst>
            <a:ext uri="{909E8E84-426E-40DD-AFC4-6F175D3DCCD1}">
              <a14:hiddenFill xmlns:a14="http://schemas.microsoft.com/office/drawing/2010/main">
                <a:solidFill>
                  <a:srgbClr val="FFFFFF"/>
                </a:solidFill>
              </a14:hiddenFill>
            </a:ext>
          </a:extLst>
        </p:spPr>
      </p:pic>
      <p:pic>
        <p:nvPicPr>
          <p:cNvPr id="1033" name="Picture 9" descr="C:\Users\north\Desktop\200px-Премия_Крупской.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64288" y="2151830"/>
            <a:ext cx="803068" cy="1080120"/>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C:\Users\north\Desktop\123123.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00292" y="3152779"/>
            <a:ext cx="731060" cy="903629"/>
          </a:xfrm>
          <a:prstGeom prst="rect">
            <a:avLst/>
          </a:prstGeom>
          <a:noFill/>
          <a:extLst>
            <a:ext uri="{909E8E84-426E-40DD-AFC4-6F175D3DCCD1}">
              <a14:hiddenFill xmlns:a14="http://schemas.microsoft.com/office/drawing/2010/main">
                <a:solidFill>
                  <a:srgbClr val="FFFFFF"/>
                </a:solidFill>
              </a14:hiddenFill>
            </a:ext>
          </a:extLst>
        </p:spPr>
      </p:pic>
      <p:pic>
        <p:nvPicPr>
          <p:cNvPr id="1037" name="Picture 13" descr="C:\Users\north\Desktop\123123.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26293" y="3604593"/>
            <a:ext cx="1107321" cy="15171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829813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87624" y="1295400"/>
            <a:ext cx="6696744" cy="685800"/>
          </a:xfrm>
        </p:spPr>
        <p:txBody>
          <a:bodyPr>
            <a:normAutofit/>
          </a:bodyPr>
          <a:lstStyle/>
          <a:p>
            <a:r>
              <a:rPr lang="ru-RU" dirty="0" smtClean="0"/>
              <a:t>Симфония </a:t>
            </a:r>
            <a:r>
              <a:rPr lang="ru-RU" dirty="0"/>
              <a:t>№1 </a:t>
            </a:r>
            <a:r>
              <a:rPr lang="ru-RU" dirty="0" smtClean="0"/>
              <a:t>(1969-1974)</a:t>
            </a:r>
            <a:endParaRPr lang="ru-RU" dirty="0"/>
          </a:p>
        </p:txBody>
      </p:sp>
      <p:sp>
        <p:nvSpPr>
          <p:cNvPr id="3" name="Объект 2"/>
          <p:cNvSpPr>
            <a:spLocks noGrp="1"/>
          </p:cNvSpPr>
          <p:nvPr>
            <p:ph idx="1"/>
          </p:nvPr>
        </p:nvSpPr>
        <p:spPr>
          <a:xfrm>
            <a:off x="971600" y="2204864"/>
            <a:ext cx="7200800" cy="3312368"/>
          </a:xfrm>
        </p:spPr>
        <p:txBody>
          <a:bodyPr>
            <a:noAutofit/>
          </a:bodyPr>
          <a:lstStyle/>
          <a:p>
            <a:pPr indent="0">
              <a:buNone/>
            </a:pPr>
            <a:r>
              <a:rPr lang="ru-RU" sz="1200" dirty="0">
                <a:latin typeface="Times New Roman" panose="02020603050405020304" pitchFamily="18" charset="0"/>
                <a:cs typeface="Times New Roman" panose="02020603050405020304" pitchFamily="18" charset="0"/>
              </a:rPr>
              <a:t>Первая симфония явилась важнейшим рубежом в творчестве, отражением собственного философского взгляда на жизнь и искусство. </a:t>
            </a:r>
            <a:r>
              <a:rPr lang="ru-RU" sz="1200" i="1" dirty="0">
                <a:latin typeface="Times New Roman" panose="02020603050405020304" pitchFamily="18" charset="0"/>
                <a:cs typeface="Times New Roman" panose="02020603050405020304" pitchFamily="18" charset="0"/>
              </a:rPr>
              <a:t> </a:t>
            </a:r>
            <a:endParaRPr lang="ru-RU" sz="1200" i="1" dirty="0" smtClean="0">
              <a:latin typeface="Times New Roman" panose="02020603050405020304" pitchFamily="18" charset="0"/>
              <a:cs typeface="Times New Roman" panose="02020603050405020304" pitchFamily="18" charset="0"/>
            </a:endParaRPr>
          </a:p>
          <a:p>
            <a:pPr indent="0" algn="ctr">
              <a:buNone/>
            </a:pPr>
            <a:r>
              <a:rPr lang="ru-RU" sz="1200" b="1" i="1" dirty="0">
                <a:latin typeface="Times New Roman" panose="02020603050405020304" pitchFamily="18" charset="0"/>
                <a:cs typeface="Times New Roman" panose="02020603050405020304" pitchFamily="18" charset="0"/>
              </a:rPr>
              <a:t>«…наше существование строится на двух уровнях—низком и высоком, и человек живет на этих двух уровнях не оттого, что он беспринципен и не может выбрать. В самой жизни присутствуют два этих крайних плана, которые находятся в постоянном взаимодействии. В 1972 году я написал Первую симфонию, в которой попытался это взаимодействие самым открытым образом представить, совместить два уровня нашей жизни. Эту симфонию я писал четыре года и старался выразить в ней все, что я думаю о музыке — о симфонической форме, о музыкальной технологии. Здесь получилось несколько музыкальных слоев — есть слой серьезного языка, есть слой языка </a:t>
            </a:r>
            <a:r>
              <a:rPr lang="ru-RU" sz="1200" b="1" i="1" dirty="0" err="1">
                <a:latin typeface="Times New Roman" panose="02020603050405020304" pitchFamily="18" charset="0"/>
                <a:cs typeface="Times New Roman" panose="02020603050405020304" pitchFamily="18" charset="0"/>
              </a:rPr>
              <a:t>мнимосерьезного</a:t>
            </a:r>
            <a:r>
              <a:rPr lang="ru-RU" sz="1200" b="1" i="1" dirty="0">
                <a:latin typeface="Times New Roman" panose="02020603050405020304" pitchFamily="18" charset="0"/>
                <a:cs typeface="Times New Roman" panose="02020603050405020304" pitchFamily="18" charset="0"/>
              </a:rPr>
              <a:t> с использованием цитат из лучших образцов мировой музыки — тут и Пятая симфония Бетховена, и Первый концерт Чайковского, и Похоронный марш Шопена… Эти образцы я ввел в свою симфонию в искаженном виде, искаженном путем многократного цитирования». </a:t>
            </a:r>
          </a:p>
        </p:txBody>
      </p:sp>
      <p:sp>
        <p:nvSpPr>
          <p:cNvPr id="4" name="Прямоугольник 3"/>
          <p:cNvSpPr/>
          <p:nvPr/>
        </p:nvSpPr>
        <p:spPr>
          <a:xfrm>
            <a:off x="7380312" y="5570631"/>
            <a:ext cx="1080120" cy="261610"/>
          </a:xfrm>
          <a:prstGeom prst="rect">
            <a:avLst/>
          </a:prstGeom>
        </p:spPr>
        <p:txBody>
          <a:bodyPr wrap="square">
            <a:spAutoFit/>
          </a:bodyPr>
          <a:lstStyle/>
          <a:p>
            <a:r>
              <a:rPr lang="ru-RU" sz="1100" dirty="0" smtClean="0">
                <a:latin typeface="Times New Roman" panose="02020603050405020304" pitchFamily="18" charset="0"/>
                <a:cs typeface="Times New Roman" panose="02020603050405020304" pitchFamily="18" charset="0"/>
              </a:rPr>
              <a:t>© </a:t>
            </a:r>
            <a:r>
              <a:rPr lang="ru-RU" sz="1100" dirty="0" err="1" smtClean="0">
                <a:latin typeface="Times New Roman" panose="02020603050405020304" pitchFamily="18" charset="0"/>
                <a:cs typeface="Times New Roman" panose="02020603050405020304" pitchFamily="18" charset="0"/>
              </a:rPr>
              <a:t>А.Шнитке</a:t>
            </a:r>
            <a:endParaRPr lang="ru-RU" sz="11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6875910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Структура:</a:t>
            </a:r>
            <a:endParaRPr lang="ru-RU" dirty="0"/>
          </a:p>
        </p:txBody>
      </p:sp>
      <p:sp>
        <p:nvSpPr>
          <p:cNvPr id="3" name="Объект 2"/>
          <p:cNvSpPr>
            <a:spLocks noGrp="1"/>
          </p:cNvSpPr>
          <p:nvPr>
            <p:ph idx="1"/>
          </p:nvPr>
        </p:nvSpPr>
        <p:spPr>
          <a:xfrm>
            <a:off x="1115616" y="2438400"/>
            <a:ext cx="6656784" cy="3048001"/>
          </a:xfrm>
        </p:spPr>
        <p:txBody>
          <a:bodyPr>
            <a:normAutofit/>
          </a:bodyPr>
          <a:lstStyle/>
          <a:p>
            <a:pPr marL="68580" lvl="0" indent="-342900">
              <a:buFont typeface="+mj-lt"/>
              <a:buAutoNum type="arabicPeriod"/>
            </a:pPr>
            <a:r>
              <a:rPr lang="ru-RU" sz="2400" dirty="0" err="1">
                <a:latin typeface="Times New Roman" panose="02020603050405020304" pitchFamily="18" charset="0"/>
                <a:cs typeface="Times New Roman" panose="02020603050405020304" pitchFamily="18" charset="0"/>
              </a:rPr>
              <a:t>Senza</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Tempo</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Moderato</a:t>
            </a:r>
            <a:endParaRPr lang="ru-RU" sz="2400" dirty="0">
              <a:latin typeface="Times New Roman" panose="02020603050405020304" pitchFamily="18" charset="0"/>
              <a:cs typeface="Times New Roman" panose="02020603050405020304" pitchFamily="18" charset="0"/>
            </a:endParaRPr>
          </a:p>
          <a:p>
            <a:pPr marL="68580" lvl="0" indent="-342900">
              <a:buFont typeface="+mj-lt"/>
              <a:buAutoNum type="arabicPeriod"/>
            </a:pPr>
            <a:r>
              <a:rPr lang="ru-RU" sz="2400" dirty="0" err="1">
                <a:latin typeface="Times New Roman" panose="02020603050405020304" pitchFamily="18" charset="0"/>
                <a:cs typeface="Times New Roman" panose="02020603050405020304" pitchFamily="18" charset="0"/>
              </a:rPr>
              <a:t>Allegretto</a:t>
            </a:r>
            <a:endParaRPr lang="ru-RU" sz="2400" dirty="0">
              <a:latin typeface="Times New Roman" panose="02020603050405020304" pitchFamily="18" charset="0"/>
              <a:cs typeface="Times New Roman" panose="02020603050405020304" pitchFamily="18" charset="0"/>
            </a:endParaRPr>
          </a:p>
          <a:p>
            <a:pPr marL="68580" lvl="0" indent="-342900">
              <a:buFont typeface="+mj-lt"/>
              <a:buAutoNum type="arabicPeriod"/>
            </a:pPr>
            <a:r>
              <a:rPr lang="ru-RU" sz="2400" dirty="0" err="1">
                <a:latin typeface="Times New Roman" panose="02020603050405020304" pitchFamily="18" charset="0"/>
                <a:cs typeface="Times New Roman" panose="02020603050405020304" pitchFamily="18" charset="0"/>
              </a:rPr>
              <a:t>Lento</a:t>
            </a:r>
            <a:endParaRPr lang="ru-RU" sz="2400" dirty="0">
              <a:latin typeface="Times New Roman" panose="02020603050405020304" pitchFamily="18" charset="0"/>
              <a:cs typeface="Times New Roman" panose="02020603050405020304" pitchFamily="18" charset="0"/>
            </a:endParaRPr>
          </a:p>
          <a:p>
            <a:pPr marL="68580" lvl="0" indent="-342900">
              <a:buFont typeface="+mj-lt"/>
              <a:buAutoNum type="arabicPeriod"/>
            </a:pPr>
            <a:r>
              <a:rPr lang="ru-RU" sz="2400" dirty="0" err="1">
                <a:latin typeface="Times New Roman" panose="02020603050405020304" pitchFamily="18" charset="0"/>
                <a:cs typeface="Times New Roman" panose="02020603050405020304" pitchFamily="18" charset="0"/>
              </a:rPr>
              <a:t>Lento</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Allegro</a:t>
            </a:r>
            <a:endParaRPr lang="ru-RU" sz="2400" dirty="0">
              <a:latin typeface="Times New Roman" panose="02020603050405020304" pitchFamily="18" charset="0"/>
              <a:cs typeface="Times New Roman" panose="02020603050405020304" pitchFamily="18" charset="0"/>
            </a:endParaRPr>
          </a:p>
        </p:txBody>
      </p:sp>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3297" t="17365" r="30800" b="19966"/>
          <a:stretch/>
        </p:blipFill>
        <p:spPr bwMode="auto">
          <a:xfrm>
            <a:off x="4716016" y="2284306"/>
            <a:ext cx="3424016" cy="3360221"/>
          </a:xfrm>
          <a:prstGeom prst="roundRect">
            <a:avLst/>
          </a:prstGeom>
          <a:noFill/>
          <a:ln>
            <a:noFill/>
          </a:ln>
          <a:effectLst>
            <a:softEdge rad="3175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9386265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I часть, </a:t>
            </a:r>
            <a:r>
              <a:rPr lang="ru-RU" dirty="0" err="1"/>
              <a:t>Moderato</a:t>
            </a:r>
            <a:endParaRPr lang="ru-RU" dirty="0"/>
          </a:p>
        </p:txBody>
      </p:sp>
      <p:sp>
        <p:nvSpPr>
          <p:cNvPr id="3" name="Объект 2"/>
          <p:cNvSpPr>
            <a:spLocks noGrp="1"/>
          </p:cNvSpPr>
          <p:nvPr>
            <p:ph idx="1"/>
          </p:nvPr>
        </p:nvSpPr>
        <p:spPr>
          <a:xfrm>
            <a:off x="971600" y="2204864"/>
            <a:ext cx="7344816" cy="3384376"/>
          </a:xfrm>
        </p:spPr>
        <p:txBody>
          <a:bodyPr>
            <a:noAutofit/>
          </a:bodyPr>
          <a:lstStyle/>
          <a:p>
            <a:pPr indent="0">
              <a:buNone/>
            </a:pPr>
            <a:r>
              <a:rPr lang="ru-RU" sz="1400" dirty="0">
                <a:latin typeface="Times New Roman" panose="02020603050405020304" pitchFamily="18" charset="0"/>
                <a:cs typeface="Times New Roman" panose="02020603050405020304" pitchFamily="18" charset="0"/>
              </a:rPr>
              <a:t>Противопоставление звукового хаоса организованному звучанию, и прежде всего концертной музыке, пожалуй, главное в симфонии. </a:t>
            </a:r>
            <a:r>
              <a:rPr lang="ru-RU" sz="1400" b="1" i="1" dirty="0">
                <a:latin typeface="Times New Roman" panose="02020603050405020304" pitchFamily="18" charset="0"/>
                <a:cs typeface="Times New Roman" panose="02020603050405020304" pitchFamily="18" charset="0"/>
              </a:rPr>
              <a:t>«Стоит только появиться любой организованной структуре, как "шум", словной едкий смог, начинает "наползать" на нее, пишет М. </a:t>
            </a:r>
            <a:r>
              <a:rPr lang="ru-RU" sz="1400" b="1" i="1" dirty="0" err="1">
                <a:latin typeface="Times New Roman" panose="02020603050405020304" pitchFamily="18" charset="0"/>
                <a:cs typeface="Times New Roman" panose="02020603050405020304" pitchFamily="18" charset="0"/>
              </a:rPr>
              <a:t>Арановский</a:t>
            </a:r>
            <a:r>
              <a:rPr lang="ru-RU" sz="1400" b="1" i="1" dirty="0">
                <a:latin typeface="Times New Roman" panose="02020603050405020304" pitchFamily="18" charset="0"/>
                <a:cs typeface="Times New Roman" panose="02020603050405020304" pitchFamily="18" charset="0"/>
              </a:rPr>
              <a:t>. Музыка поглощается "шумом", тонет, задыхается в нем</a:t>
            </a:r>
            <a:r>
              <a:rPr lang="ru-RU" sz="1400" b="1" i="1" dirty="0" smtClean="0">
                <a:latin typeface="Times New Roman" panose="02020603050405020304" pitchFamily="18" charset="0"/>
                <a:cs typeface="Times New Roman" panose="02020603050405020304" pitchFamily="18" charset="0"/>
              </a:rPr>
              <a:t>» © </a:t>
            </a:r>
            <a:r>
              <a:rPr lang="ru-RU" sz="1100" dirty="0" err="1" smtClean="0">
                <a:latin typeface="Times New Roman" panose="02020603050405020304" pitchFamily="18" charset="0"/>
                <a:cs typeface="Times New Roman" panose="02020603050405020304" pitchFamily="18" charset="0"/>
              </a:rPr>
              <a:t>М.Арановский</a:t>
            </a:r>
            <a:endParaRPr lang="ru-RU" sz="1100" dirty="0">
              <a:latin typeface="Times New Roman" panose="02020603050405020304" pitchFamily="18" charset="0"/>
              <a:cs typeface="Times New Roman" panose="02020603050405020304" pitchFamily="18" charset="0"/>
            </a:endParaRPr>
          </a:p>
          <a:p>
            <a:pPr indent="0">
              <a:buNone/>
            </a:pPr>
            <a:r>
              <a:rPr lang="ru-RU" sz="1400" b="1" dirty="0" smtClean="0">
                <a:latin typeface="Times New Roman" panose="02020603050405020304" pitchFamily="18" charset="0"/>
                <a:cs typeface="Times New Roman" panose="02020603050405020304" pitchFamily="18" charset="0"/>
              </a:rPr>
              <a:t>Первая часть – это </a:t>
            </a:r>
            <a:r>
              <a:rPr lang="ru-RU" sz="1400" b="1" dirty="0" err="1" smtClean="0">
                <a:latin typeface="Times New Roman" panose="02020603050405020304" pitchFamily="18" charset="0"/>
                <a:cs typeface="Times New Roman" panose="02020603050405020304" pitchFamily="18" charset="0"/>
              </a:rPr>
              <a:t>квазисонатная</a:t>
            </a:r>
            <a:r>
              <a:rPr lang="ru-RU" sz="1400" b="1" dirty="0" smtClean="0">
                <a:latin typeface="Times New Roman" panose="02020603050405020304" pitchFamily="18" charset="0"/>
                <a:cs typeface="Times New Roman" panose="02020603050405020304" pitchFamily="18" charset="0"/>
              </a:rPr>
              <a:t> </a:t>
            </a:r>
            <a:r>
              <a:rPr lang="ru-RU" sz="1400" b="1" dirty="0">
                <a:latin typeface="Times New Roman" panose="02020603050405020304" pitchFamily="18" charset="0"/>
                <a:cs typeface="Times New Roman" panose="02020603050405020304" pitchFamily="18" charset="0"/>
              </a:rPr>
              <a:t>форма. </a:t>
            </a:r>
            <a:r>
              <a:rPr lang="ru-RU" sz="1400" dirty="0" smtClean="0">
                <a:latin typeface="Times New Roman" panose="02020603050405020304" pitchFamily="18" charset="0"/>
                <a:cs typeface="Times New Roman" panose="02020603050405020304" pitchFamily="18" charset="0"/>
              </a:rPr>
              <a:t>Многие</a:t>
            </a:r>
            <a:r>
              <a:rPr lang="ru-RU" sz="1400" dirty="0">
                <a:latin typeface="Times New Roman" panose="02020603050405020304" pitchFamily="18" charset="0"/>
                <a:cs typeface="Times New Roman" panose="02020603050405020304" pitchFamily="18" charset="0"/>
              </a:rPr>
              <a:t> фрагменты партитуры представляют собой лишь </a:t>
            </a:r>
            <a:r>
              <a:rPr lang="ru-RU" sz="1400" dirty="0" smtClean="0">
                <a:latin typeface="Times New Roman" panose="02020603050405020304" pitchFamily="18" charset="0"/>
                <a:cs typeface="Times New Roman" panose="02020603050405020304" pitchFamily="18" charset="0"/>
              </a:rPr>
              <a:t>общую</a:t>
            </a:r>
            <a:r>
              <a:rPr lang="ru-RU" sz="1400" dirty="0">
                <a:latin typeface="Times New Roman" panose="02020603050405020304" pitchFamily="18" charset="0"/>
                <a:cs typeface="Times New Roman" panose="02020603050405020304" pitchFamily="18" charset="0"/>
              </a:rPr>
              <a:t> канву, в </a:t>
            </a:r>
            <a:r>
              <a:rPr lang="ru-RU" sz="1400" dirty="0" smtClean="0">
                <a:latin typeface="Times New Roman" panose="02020603050405020304" pitchFamily="18" charset="0"/>
                <a:cs typeface="Times New Roman" panose="02020603050405020304" pitchFamily="18" charset="0"/>
              </a:rPr>
              <a:t>рамках  которой музыканты могут импровизировать</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Шнитке</a:t>
            </a:r>
            <a:r>
              <a:rPr lang="ru-RU" sz="1400" dirty="0">
                <a:latin typeface="Times New Roman" panose="02020603050405020304" pitchFamily="18" charset="0"/>
                <a:cs typeface="Times New Roman" panose="02020603050405020304" pitchFamily="18" charset="0"/>
              </a:rPr>
              <a:t> использует и традиции инструментального театра: в начале </a:t>
            </a:r>
            <a:r>
              <a:rPr lang="ru-RU" sz="1400" dirty="0" smtClean="0">
                <a:latin typeface="Times New Roman" panose="02020603050405020304" pitchFamily="18" charset="0"/>
                <a:cs typeface="Times New Roman" panose="02020603050405020304" pitchFamily="18" charset="0"/>
              </a:rPr>
              <a:t>произведения, согласно партитуре, музыканты вбегают </a:t>
            </a:r>
            <a:r>
              <a:rPr lang="ru-RU" sz="1400" dirty="0">
                <a:latin typeface="Times New Roman" panose="02020603050405020304" pitchFamily="18" charset="0"/>
                <a:cs typeface="Times New Roman" panose="02020603050405020304" pitchFamily="18" charset="0"/>
              </a:rPr>
              <a:t>на </a:t>
            </a:r>
            <a:r>
              <a:rPr lang="ru-RU" sz="1400" dirty="0" smtClean="0">
                <a:latin typeface="Times New Roman" panose="02020603050405020304" pitchFamily="18" charset="0"/>
                <a:cs typeface="Times New Roman" panose="02020603050405020304" pitchFamily="18" charset="0"/>
              </a:rPr>
              <a:t>сцену, </a:t>
            </a:r>
            <a:r>
              <a:rPr lang="ru-RU" sz="1400" dirty="0">
                <a:latin typeface="Times New Roman" panose="02020603050405020304" pitchFamily="18" charset="0"/>
                <a:cs typeface="Times New Roman" panose="02020603050405020304" pitchFamily="18" charset="0"/>
              </a:rPr>
              <a:t>наигрывая на инструментах, причем в очень быстром темпе (начинают деревянные духовые, за ними следуют медные и струнные); наконец, место занимает дирижер, и действо начинается.</a:t>
            </a:r>
            <a:endParaRPr lang="ru-RU" sz="1400"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9717308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II часть, </a:t>
            </a:r>
            <a:r>
              <a:rPr lang="ru-RU" dirty="0" err="1"/>
              <a:t>Allegretto</a:t>
            </a:r>
            <a:endParaRPr lang="ru-RU" dirty="0"/>
          </a:p>
        </p:txBody>
      </p:sp>
      <p:sp>
        <p:nvSpPr>
          <p:cNvPr id="3" name="Объект 2"/>
          <p:cNvSpPr>
            <a:spLocks noGrp="1"/>
          </p:cNvSpPr>
          <p:nvPr>
            <p:ph idx="1"/>
          </p:nvPr>
        </p:nvSpPr>
        <p:spPr>
          <a:xfrm>
            <a:off x="1043608" y="2060848"/>
            <a:ext cx="7056784" cy="3425553"/>
          </a:xfrm>
        </p:spPr>
        <p:txBody>
          <a:bodyPr>
            <a:noAutofit/>
          </a:bodyPr>
          <a:lstStyle/>
          <a:p>
            <a:pPr indent="0">
              <a:buNone/>
            </a:pPr>
            <a:r>
              <a:rPr lang="ru-RU" sz="1200" b="1" dirty="0" smtClean="0">
                <a:latin typeface="Times New Roman" panose="02020603050405020304" pitchFamily="18" charset="0"/>
                <a:cs typeface="Times New Roman" panose="02020603050405020304" pitchFamily="18" charset="0"/>
              </a:rPr>
              <a:t>Вторая часть – </a:t>
            </a:r>
            <a:r>
              <a:rPr lang="ru-RU" sz="1200" b="1" dirty="0">
                <a:latin typeface="Times New Roman" panose="02020603050405020304" pitchFamily="18" charset="0"/>
                <a:cs typeface="Times New Roman" panose="02020603050405020304" pitchFamily="18" charset="0"/>
              </a:rPr>
              <a:t>это </a:t>
            </a:r>
            <a:r>
              <a:rPr lang="ru-RU" sz="1200" b="1" dirty="0" smtClean="0">
                <a:latin typeface="Times New Roman" panose="02020603050405020304" pitchFamily="18" charset="0"/>
                <a:cs typeface="Times New Roman" panose="02020603050405020304" pitchFamily="18" charset="0"/>
              </a:rPr>
              <a:t>скерцо-</a:t>
            </a:r>
            <a:r>
              <a:rPr lang="ru-RU" sz="1200" b="1" dirty="0" err="1" smtClean="0">
                <a:latin typeface="Times New Roman" panose="02020603050405020304" pitchFamily="18" charset="0"/>
                <a:cs typeface="Times New Roman" panose="02020603050405020304" pitchFamily="18" charset="0"/>
              </a:rPr>
              <a:t>хеппенинг</a:t>
            </a:r>
            <a:r>
              <a:rPr lang="ru-RU" sz="1200" dirty="0" smtClean="0">
                <a:latin typeface="Times New Roman" panose="02020603050405020304" pitchFamily="18" charset="0"/>
                <a:cs typeface="Times New Roman" panose="02020603050405020304" pitchFamily="18" charset="0"/>
              </a:rPr>
              <a:t>. </a:t>
            </a:r>
          </a:p>
          <a:p>
            <a:pPr indent="0">
              <a:buNone/>
            </a:pPr>
            <a:r>
              <a:rPr lang="ru-RU" sz="1100" i="1" dirty="0" smtClean="0">
                <a:latin typeface="Times New Roman" panose="02020603050405020304" pitchFamily="18" charset="0"/>
                <a:cs typeface="Times New Roman" panose="02020603050405020304" pitchFamily="18" charset="0"/>
              </a:rPr>
              <a:t>«Вторая </a:t>
            </a:r>
            <a:r>
              <a:rPr lang="ru-RU" sz="1100" i="1" dirty="0">
                <a:latin typeface="Times New Roman" panose="02020603050405020304" pitchFamily="18" charset="0"/>
                <a:cs typeface="Times New Roman" panose="02020603050405020304" pitchFamily="18" charset="0"/>
              </a:rPr>
              <a:t>часть (</a:t>
            </a:r>
            <a:r>
              <a:rPr lang="ru-RU" sz="1100" i="1" dirty="0" err="1">
                <a:latin typeface="Times New Roman" panose="02020603050405020304" pitchFamily="18" charset="0"/>
                <a:cs typeface="Times New Roman" panose="02020603050405020304" pitchFamily="18" charset="0"/>
              </a:rPr>
              <a:t>Allegretto</a:t>
            </a:r>
            <a:r>
              <a:rPr lang="ru-RU" sz="1100" i="1" dirty="0" smtClean="0">
                <a:latin typeface="Times New Roman" panose="02020603050405020304" pitchFamily="18" charset="0"/>
                <a:cs typeface="Times New Roman" panose="02020603050405020304" pitchFamily="18" charset="0"/>
              </a:rPr>
              <a:t>)</a:t>
            </a:r>
            <a:r>
              <a:rPr lang="ru-RU" sz="1100" i="1" dirty="0">
                <a:latin typeface="Times New Roman" panose="02020603050405020304" pitchFamily="18" charset="0"/>
                <a:cs typeface="Times New Roman" panose="02020603050405020304" pitchFamily="18" charset="0"/>
              </a:rPr>
              <a:t> </a:t>
            </a:r>
            <a:r>
              <a:rPr lang="ru-RU" sz="1100" i="1" dirty="0" smtClean="0">
                <a:latin typeface="Times New Roman" panose="02020603050405020304" pitchFamily="18" charset="0"/>
                <a:cs typeface="Times New Roman" panose="02020603050405020304" pitchFamily="18" charset="0"/>
              </a:rPr>
              <a:t>- </a:t>
            </a:r>
            <a:r>
              <a:rPr lang="ru-RU" sz="1100" i="1" dirty="0">
                <a:latin typeface="Times New Roman" panose="02020603050405020304" pitchFamily="18" charset="0"/>
                <a:cs typeface="Times New Roman" panose="02020603050405020304" pitchFamily="18" charset="0"/>
              </a:rPr>
              <a:t>какой-то гибрид рондо и двойных вариаций. Здесь есть </a:t>
            </a:r>
            <a:r>
              <a:rPr lang="ru-RU" sz="1100" i="1" dirty="0" err="1">
                <a:latin typeface="Times New Roman" panose="02020603050405020304" pitchFamily="18" charset="0"/>
                <a:cs typeface="Times New Roman" panose="02020603050405020304" pitchFamily="18" charset="0"/>
              </a:rPr>
              <a:t>cantus</a:t>
            </a:r>
            <a:r>
              <a:rPr lang="ru-RU" sz="1100" i="1" dirty="0">
                <a:latin typeface="Times New Roman" panose="02020603050405020304" pitchFamily="18" charset="0"/>
                <a:cs typeface="Times New Roman" panose="02020603050405020304" pitchFamily="18" charset="0"/>
              </a:rPr>
              <a:t> </a:t>
            </a:r>
            <a:r>
              <a:rPr lang="ru-RU" sz="1100" i="1" dirty="0" err="1">
                <a:latin typeface="Times New Roman" panose="02020603050405020304" pitchFamily="18" charset="0"/>
                <a:cs typeface="Times New Roman" panose="02020603050405020304" pitchFamily="18" charset="0"/>
              </a:rPr>
              <a:t>firmus</a:t>
            </a:r>
            <a:r>
              <a:rPr lang="ru-RU" sz="1100" i="1" dirty="0">
                <a:latin typeface="Times New Roman" panose="02020603050405020304" pitchFamily="18" charset="0"/>
                <a:cs typeface="Times New Roman" panose="02020603050405020304" pitchFamily="18" charset="0"/>
              </a:rPr>
              <a:t> типа </a:t>
            </a:r>
            <a:r>
              <a:rPr lang="ru-RU" sz="1100" i="1" dirty="0" err="1">
                <a:latin typeface="Times New Roman" panose="02020603050405020304" pitchFamily="18" charset="0"/>
                <a:cs typeface="Times New Roman" panose="02020603050405020304" pitchFamily="18" charset="0"/>
              </a:rPr>
              <a:t>concerto</a:t>
            </a:r>
            <a:r>
              <a:rPr lang="ru-RU" sz="1100" i="1" dirty="0">
                <a:latin typeface="Times New Roman" panose="02020603050405020304" pitchFamily="18" charset="0"/>
                <a:cs typeface="Times New Roman" panose="02020603050405020304" pitchFamily="18" charset="0"/>
              </a:rPr>
              <a:t> </a:t>
            </a:r>
            <a:r>
              <a:rPr lang="ru-RU" sz="1100" i="1" dirty="0" err="1">
                <a:latin typeface="Times New Roman" panose="02020603050405020304" pitchFamily="18" charset="0"/>
                <a:cs typeface="Times New Roman" panose="02020603050405020304" pitchFamily="18" charset="0"/>
              </a:rPr>
              <a:t>grosso</a:t>
            </a:r>
            <a:r>
              <a:rPr lang="ru-RU" sz="1100" i="1" dirty="0">
                <a:latin typeface="Times New Roman" panose="02020603050405020304" pitchFamily="18" charset="0"/>
                <a:cs typeface="Times New Roman" panose="02020603050405020304" pitchFamily="18" charset="0"/>
              </a:rPr>
              <a:t> в ре мажорной тональности, напоминающий по характеру несколько музыку стиля барокко. </a:t>
            </a:r>
            <a:r>
              <a:rPr lang="ru-RU" sz="1100" i="1" dirty="0" err="1">
                <a:latin typeface="Times New Roman" panose="02020603050405020304" pitchFamily="18" charset="0"/>
                <a:cs typeface="Times New Roman" panose="02020603050405020304" pitchFamily="18" charset="0"/>
              </a:rPr>
              <a:t>Cantus</a:t>
            </a:r>
            <a:r>
              <a:rPr lang="ru-RU" sz="1100" i="1" dirty="0">
                <a:latin typeface="Times New Roman" panose="02020603050405020304" pitchFamily="18" charset="0"/>
                <a:cs typeface="Times New Roman" panose="02020603050405020304" pitchFamily="18" charset="0"/>
              </a:rPr>
              <a:t> </a:t>
            </a:r>
            <a:r>
              <a:rPr lang="ru-RU" sz="1100" i="1" dirty="0" err="1">
                <a:latin typeface="Times New Roman" panose="02020603050405020304" pitchFamily="18" charset="0"/>
                <a:cs typeface="Times New Roman" panose="02020603050405020304" pitchFamily="18" charset="0"/>
              </a:rPr>
              <a:t>firmus</a:t>
            </a:r>
            <a:r>
              <a:rPr lang="ru-RU" sz="1100" i="1" dirty="0">
                <a:latin typeface="Times New Roman" panose="02020603050405020304" pitchFamily="18" charset="0"/>
                <a:cs typeface="Times New Roman" panose="02020603050405020304" pitchFamily="18" charset="0"/>
              </a:rPr>
              <a:t> двулик в своем содержании, раскрываясь то как барочный концерт, то как духовой марш. Ему противопоставляются контрастные эпизоды: два — </a:t>
            </a:r>
            <a:r>
              <a:rPr lang="ru-RU" sz="1100" i="1" dirty="0" err="1">
                <a:latin typeface="Times New Roman" panose="02020603050405020304" pitchFamily="18" charset="0"/>
                <a:cs typeface="Times New Roman" panose="02020603050405020304" pitchFamily="18" charset="0"/>
              </a:rPr>
              <a:t>додекафонные</a:t>
            </a:r>
            <a:r>
              <a:rPr lang="ru-RU" sz="1100" i="1" dirty="0">
                <a:latin typeface="Times New Roman" panose="02020603050405020304" pitchFamily="18" charset="0"/>
                <a:cs typeface="Times New Roman" panose="02020603050405020304" pitchFamily="18" charset="0"/>
              </a:rPr>
              <a:t> танцы (первый — вальс, второй — с бит-ритмом), третий — </a:t>
            </a:r>
            <a:r>
              <a:rPr lang="ru-RU" sz="1100" i="1" dirty="0" err="1">
                <a:latin typeface="Times New Roman" panose="02020603050405020304" pitchFamily="18" charset="0"/>
                <a:cs typeface="Times New Roman" panose="02020603050405020304" pitchFamily="18" charset="0"/>
              </a:rPr>
              <a:t>додекафонный</a:t>
            </a:r>
            <a:r>
              <a:rPr lang="ru-RU" sz="1100" i="1" dirty="0">
                <a:latin typeface="Times New Roman" panose="02020603050405020304" pitchFamily="18" charset="0"/>
                <a:cs typeface="Times New Roman" panose="02020603050405020304" pitchFamily="18" charset="0"/>
              </a:rPr>
              <a:t> марш. Эти три эпизода окружены четырьмя проведениями рефрена — двуликого </a:t>
            </a:r>
            <a:r>
              <a:rPr lang="ru-RU" sz="1100" i="1" dirty="0" err="1">
                <a:latin typeface="Times New Roman" panose="02020603050405020304" pitchFamily="18" charset="0"/>
                <a:cs typeface="Times New Roman" panose="02020603050405020304" pitchFamily="18" charset="0"/>
              </a:rPr>
              <a:t>cantus</a:t>
            </a:r>
            <a:r>
              <a:rPr lang="ru-RU" sz="1100" i="1" dirty="0">
                <a:latin typeface="Times New Roman" panose="02020603050405020304" pitchFamily="18" charset="0"/>
                <a:cs typeface="Times New Roman" panose="02020603050405020304" pitchFamily="18" charset="0"/>
              </a:rPr>
              <a:t> </a:t>
            </a:r>
            <a:r>
              <a:rPr lang="ru-RU" sz="1100" i="1" dirty="0" err="1">
                <a:latin typeface="Times New Roman" panose="02020603050405020304" pitchFamily="18" charset="0"/>
                <a:cs typeface="Times New Roman" panose="02020603050405020304" pitchFamily="18" charset="0"/>
              </a:rPr>
              <a:t>firmus</a:t>
            </a:r>
            <a:r>
              <a:rPr lang="ru-RU" sz="1100" i="1" dirty="0">
                <a:latin typeface="Times New Roman" panose="02020603050405020304" pitchFamily="18" charset="0"/>
                <a:cs typeface="Times New Roman" panose="02020603050405020304" pitchFamily="18" charset="0"/>
              </a:rPr>
              <a:t> с наслаивающимися на него отголосками тем — эпизодов. Затем возникает эпизод, решенный как </a:t>
            </a:r>
            <a:r>
              <a:rPr lang="ru-RU" sz="1100" i="1" dirty="0" err="1">
                <a:latin typeface="Times New Roman" panose="02020603050405020304" pitchFamily="18" charset="0"/>
                <a:cs typeface="Times New Roman" panose="02020603050405020304" pitchFamily="18" charset="0"/>
              </a:rPr>
              <a:t>каденционная</a:t>
            </a:r>
            <a:r>
              <a:rPr lang="ru-RU" sz="1100" i="1" dirty="0">
                <a:latin typeface="Times New Roman" panose="02020603050405020304" pitchFamily="18" charset="0"/>
                <a:cs typeface="Times New Roman" panose="02020603050405020304" pitchFamily="18" charset="0"/>
              </a:rPr>
              <a:t> игра. Его алеаторическая структура позволяет каждый раз находить новые </a:t>
            </a:r>
            <a:r>
              <a:rPr lang="ru-RU" sz="1100" i="1" dirty="0" smtClean="0">
                <a:latin typeface="Times New Roman" panose="02020603050405020304" pitchFamily="18" charset="0"/>
                <a:cs typeface="Times New Roman" panose="02020603050405020304" pitchFamily="18" charset="0"/>
              </a:rPr>
              <a:t>варианты. Музыканты </a:t>
            </a:r>
            <a:r>
              <a:rPr lang="ru-RU" sz="1100" i="1" dirty="0">
                <a:latin typeface="Times New Roman" panose="02020603050405020304" pitchFamily="18" charset="0"/>
                <a:cs typeface="Times New Roman" panose="02020603050405020304" pitchFamily="18" charset="0"/>
              </a:rPr>
              <a:t>импровизируют по предложенным им элементам. Дирижер импровизирует их вступления и взаимоотношения, динамику. Таким образом, получается как бы каденция для дирижера. </a:t>
            </a:r>
            <a:endParaRPr lang="ru-RU" sz="1100" i="1" dirty="0" smtClean="0">
              <a:latin typeface="Times New Roman" panose="02020603050405020304" pitchFamily="18" charset="0"/>
              <a:cs typeface="Times New Roman" panose="02020603050405020304" pitchFamily="18" charset="0"/>
            </a:endParaRPr>
          </a:p>
          <a:p>
            <a:pPr indent="0">
              <a:buNone/>
            </a:pPr>
            <a:r>
              <a:rPr lang="ru-RU" sz="1100" i="1" dirty="0" smtClean="0">
                <a:latin typeface="Times New Roman" panose="02020603050405020304" pitchFamily="18" charset="0"/>
                <a:cs typeface="Times New Roman" panose="02020603050405020304" pitchFamily="18" charset="0"/>
              </a:rPr>
              <a:t>Выполняя </a:t>
            </a:r>
            <a:r>
              <a:rPr lang="ru-RU" sz="1100" i="1" dirty="0">
                <a:latin typeface="Times New Roman" panose="02020603050405020304" pitchFamily="18" charset="0"/>
                <a:cs typeface="Times New Roman" panose="02020603050405020304" pitchFamily="18" charset="0"/>
              </a:rPr>
              <a:t>функцию четвертого эпизода, каденция сменяется основной темой — рефреном. Здесь вся жанровая музыка и барокко, и марш, все танцы смешаны, а в кульминации вступает еще один — ля-бемоль мажорный — марш (его все почему-то принимают за популярную песню, но это музыка к спектаклю «Гвозди», написанная мною в 1965 году</a:t>
            </a:r>
            <a:r>
              <a:rPr lang="ru-RU" sz="1100" i="1" dirty="0" smtClean="0">
                <a:latin typeface="Times New Roman" panose="02020603050405020304" pitchFamily="18" charset="0"/>
                <a:cs typeface="Times New Roman" panose="02020603050405020304" pitchFamily="18" charset="0"/>
              </a:rPr>
              <a:t>)»  </a:t>
            </a:r>
            <a:r>
              <a:rPr lang="ru-RU" sz="1100" dirty="0" smtClean="0">
                <a:latin typeface="Times New Roman" panose="02020603050405020304" pitchFamily="18" charset="0"/>
                <a:cs typeface="Times New Roman" panose="02020603050405020304" pitchFamily="18" charset="0"/>
              </a:rPr>
              <a:t>© </a:t>
            </a:r>
            <a:r>
              <a:rPr lang="ru-RU" sz="1100" dirty="0" err="1">
                <a:latin typeface="Times New Roman" panose="02020603050405020304" pitchFamily="18" charset="0"/>
                <a:cs typeface="Times New Roman" panose="02020603050405020304" pitchFamily="18" charset="0"/>
              </a:rPr>
              <a:t>А.Шнитке</a:t>
            </a:r>
            <a:endParaRPr lang="ru-RU" sz="1100" dirty="0">
              <a:latin typeface="Times New Roman" panose="02020603050405020304" pitchFamily="18" charset="0"/>
              <a:cs typeface="Times New Roman" panose="02020603050405020304" pitchFamily="18" charset="0"/>
            </a:endParaRPr>
          </a:p>
          <a:p>
            <a:pPr indent="0">
              <a:buNone/>
            </a:pPr>
            <a:endParaRPr lang="ru-RU" sz="1100" b="1" i="1" dirty="0">
              <a:latin typeface="Times New Roman" panose="02020603050405020304" pitchFamily="18" charset="0"/>
              <a:cs typeface="Times New Roman" panose="02020603050405020304" pitchFamily="18" charset="0"/>
            </a:endParaRPr>
          </a:p>
          <a:p>
            <a:pPr indent="0">
              <a:buNone/>
            </a:pPr>
            <a:endParaRPr lang="ru-RU" sz="110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6801655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725</TotalTime>
  <Words>996</Words>
  <Application>Microsoft Office PowerPoint</Application>
  <PresentationFormat>Экран (4:3)</PresentationFormat>
  <Paragraphs>133</Paragraphs>
  <Slides>17</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17</vt:i4>
      </vt:variant>
    </vt:vector>
  </HeadingPairs>
  <TitlesOfParts>
    <vt:vector size="23" baseType="lpstr">
      <vt:lpstr>Arial</vt:lpstr>
      <vt:lpstr>Calibri</vt:lpstr>
      <vt:lpstr>Calibri Light</vt:lpstr>
      <vt:lpstr>Monotype Corsiva</vt:lpstr>
      <vt:lpstr>Times New Roman</vt:lpstr>
      <vt:lpstr>Тема Office</vt:lpstr>
      <vt:lpstr>презентация На тему:  черты стиля А.Г.Шнитке на примере Симфонии №1</vt:lpstr>
      <vt:lpstr>Альфред Гарриевич Шнитке</vt:lpstr>
      <vt:lpstr>Периодизация</vt:lpstr>
      <vt:lpstr>Творческое Наследие</vt:lpstr>
      <vt:lpstr>Награды и премии</vt:lpstr>
      <vt:lpstr>Симфония №1 (1969-1974)</vt:lpstr>
      <vt:lpstr>Структура:</vt:lpstr>
      <vt:lpstr>I часть, Moderato</vt:lpstr>
      <vt:lpstr>II часть, Allegretto</vt:lpstr>
      <vt:lpstr>III часть, Lento</vt:lpstr>
      <vt:lpstr>IV часть, Lento. Allegro </vt:lpstr>
      <vt:lpstr>Стилистистика</vt:lpstr>
      <vt:lpstr>Состав оркестра</vt:lpstr>
      <vt:lpstr>Исполнители</vt:lpstr>
      <vt:lpstr>Г. Рождественский о премьере симфонии:</vt:lpstr>
      <vt:lpstr>Параллельно написанные произведения</vt:lpstr>
      <vt:lpstr>Список Источников и Используемой литературы:</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User</dc:creator>
  <cp:lastModifiedBy>Ksenia Kudinova</cp:lastModifiedBy>
  <cp:revision>54</cp:revision>
  <dcterms:created xsi:type="dcterms:W3CDTF">2016-03-01T12:26:44Z</dcterms:created>
  <dcterms:modified xsi:type="dcterms:W3CDTF">2019-11-18T15:07:03Z</dcterms:modified>
</cp:coreProperties>
</file>