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71" r:id="rId15"/>
    <p:sldId id="272" r:id="rId16"/>
    <p:sldId id="274" r:id="rId17"/>
    <p:sldId id="275" r:id="rId18"/>
    <p:sldId id="285" r:id="rId19"/>
    <p:sldId id="276" r:id="rId20"/>
    <p:sldId id="277" r:id="rId21"/>
    <p:sldId id="292" r:id="rId22"/>
    <p:sldId id="282" r:id="rId23"/>
    <p:sldId id="279" r:id="rId24"/>
    <p:sldId id="280" r:id="rId25"/>
    <p:sldId id="281" r:id="rId26"/>
    <p:sldId id="287" r:id="rId27"/>
    <p:sldId id="288" r:id="rId28"/>
    <p:sldId id="290" r:id="rId29"/>
    <p:sldId id="289" r:id="rId30"/>
    <p:sldId id="291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B0FDB-26DD-4759-B312-808E9047EF9E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97D3-4C99-46AB-81F6-13DF83857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2932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B0FDB-26DD-4759-B312-808E9047EF9E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97D3-4C99-46AB-81F6-13DF83857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7361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B0FDB-26DD-4759-B312-808E9047EF9E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97D3-4C99-46AB-81F6-13DF83857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3982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B0FDB-26DD-4759-B312-808E9047EF9E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97D3-4C99-46AB-81F6-13DF83857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8011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B0FDB-26DD-4759-B312-808E9047EF9E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97D3-4C99-46AB-81F6-13DF83857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9696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B0FDB-26DD-4759-B312-808E9047EF9E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97D3-4C99-46AB-81F6-13DF83857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4925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B0FDB-26DD-4759-B312-808E9047EF9E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97D3-4C99-46AB-81F6-13DF83857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5624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B0FDB-26DD-4759-B312-808E9047EF9E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97D3-4C99-46AB-81F6-13DF83857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1483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B0FDB-26DD-4759-B312-808E9047EF9E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97D3-4C99-46AB-81F6-13DF83857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2631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B0FDB-26DD-4759-B312-808E9047EF9E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97D3-4C99-46AB-81F6-13DF83857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6441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B0FDB-26DD-4759-B312-808E9047EF9E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97D3-4C99-46AB-81F6-13DF83857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2853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B0FDB-26DD-4759-B312-808E9047EF9E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497D3-4C99-46AB-81F6-13DF83857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1478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yandex.ru/images/search?source=wiz&amp;pin=1&amp;img_url=http://www.randolph.k12.nc.us/Departments/K-5/PublishingImages/Web.jpg&amp;uinfo=sw-1366-sh-768-ww-820-wh-507-pd-1-wp-16x9_1366x768&amp;_=1414508643539&amp;p=4&amp;viewport=narrow&amp;text=%D1%80%D0%B5%D1%81%D1%83%D1%80%D1%81%D1%8B%20%D0%BA%D0%B0%D1%80%D1%82%D0%B8%D0%BD%D0%BA%D0%B8&amp;noreask=1&amp;pos=129&amp;rpt=simage&amp;lr=47&amp;pin=1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yandex.ru/images/search?source=wiz&amp;pin=1&amp;img_url=http://stat20.privet.ru/lr/0b2855920b5b64e710ec3ed6b16cb06e&amp;uinfo=sw-1366-sh-768-ww-820-wh-507-pd-1-wp-16x9_1366x768&amp;_=1414509687828&amp;viewport=narrow&amp;p=25&amp;text=%D0%BA%D0%B0%D1%80%D1%82%D0%B8%D0%BD%D0%BA%D0%B8%20%D0%BF%D0%BE%D1%82%D1%80%D0%B5%D0%B1%D0%BD%D0%BE%D1%81%D1%82%D0%B8%20%D1%87%D0%B5%D0%BB%D0%BE%D0%B2%D0%B5%D0%BA%D0%B0&amp;noreask=1&amp;pos=768&amp;rpt=simage&amp;lr=47&amp;pin=1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yandex.ru/images/search?source=wiz&amp;pin=1&amp;img_url=http://ru-an.info/2013/2013_05_09_7f1f72.jpg&amp;uinfo=sw-1366-sh-768-ww-820-wh-507-pd-1-wp-16x9_1366x768&amp;_=1414509156925&amp;viewport=narrow&amp;p=1&amp;text=%D0%BA%D0%B0%D1%80%D1%82%D0%B8%D0%BD%D0%BA%D0%B8%20%D0%BF%D0%BE%D1%82%D1%80%D0%B5%D0%B1%D0%BD%D0%BE%D1%81%D1%82%D0%B8%20%D1%87%D0%B5%D0%BB%D0%BE%D0%B2%D0%B5%D0%BA%D0%B0&amp;noreask=1&amp;pos=44&amp;rpt=simage&amp;lr=47&amp;pin=1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yandex.ru/images/search?source=wiz&amp;pin=1&amp;img_url=http://t1.ftcdn.net/jpg/00/04/16/56/110_F_4165657_67pKUmt4wLTbkBKk7S944BkxtbSWgXFd.jpg&amp;uinfo=sw-1366-sh-768-ww-820-wh-507-pd-1-wp-16x9_1366x768&amp;_=1414491625849&amp;p=4&amp;viewport=narrow&amp;text=%D1%80%D0%B5%D1%81%D1%83%D1%80%D1%81%D1%8B%20%D0%BA%D0%B0%D1%80%D1%82%D0%B8%D0%BD%D0%BA%D0%B8&amp;noreask=1&amp;pos=126&amp;rpt=simage&amp;lr=47&amp;pin=1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yandex.ru/images/search?source=wiz&amp;img_url=http://f.doctor.kz/news/013/029/3ac16e0f393cc092f19352f776451.jpg&amp;uinfo=sw-1366-sh-768-ww-820-wh-490-pd-1-wp-16x9_1366x768-lt-122&amp;text=%D0%BF%D1%80%D0%B5%D0%B4%D0%BF%D1%80%D0%B8%D0%BD%D0%B8%D0%BC%D0%B0%D1%82%D0%B5%D0%BB%D1%8C%20%D1%80%D0%B8%D1%81%D1%83%D0%BD%D0%BA%D0%B8%20%D0%B4%D0%BB%D1%8F%20%D0%B4%D0%B5%D1%82%D0%B5%D0%B9&amp;noreask=1&amp;pos=8&amp;lr=47&amp;rpt=simage&amp;pin=1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yandex.ru/images/search?img_url=http://cdn.stpulscen.ru/system/images/product/005/718/562_medium.jpg&amp;uinfo=sw-1366-sh-768-ww-820-wh-507-pd-1-wp-16x9_1366x768&amp;_=1414518284355&amp;viewport=narrow&amp;p=1&amp;text=%D0%B8%D0%BD%D1%81%D1%82%D1%80%D1%83%D0%BC%D0%B5%D0%BD%D1%82%D1%8B%20%D1%80%D0%B8%D1%81%D1%83%D0%BD%D0%BA%D0%B8%20%D0%B4%D0%B5%D1%82%D1%81%D0%BA%D0%B8%D0%B5&amp;pos=53&amp;rpt=simage&amp;pin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andex.ru/images/search?source=wiz&amp;img_url=http://kpravda.com/wp-content/uploads/2013/06/rinok-truda.jpg&amp;uinfo=sw-1366-sh-768-ww-820-wh-490-pd-1-wp-16x9_1366x768-lt-259&amp;text=%D1%82%D1%80%D1%83%D0%B4%D0%BE%D0%B2%D1%8B%D0%B5%20%D1%80%D0%B5%D1%81%D1%83%D1%80%D1%81%D1%8B%20%D1%80%D0%B8%D1%81%D1%83%D0%BD%D0%BA%D0%B8%20%D0%B4%D0%BB%D1%8F%20%D0%B4%D0%B5%D1%82%D0%B5%D0%B9&amp;noreask=1&amp;pos=20&amp;lr=47&amp;rpt=simage&amp;pin=1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yandex.ru/images/search?img_url=http://img1.liveinternet.ru/images/attach/c/0/39/124/39124614_prirodnuyy_komitet.gif&amp;uinfo=sw-1366-sh-768-ww-820-wh-507-pd-1-wp-16x9_1366x768&amp;_=1414518387311&amp;viewport=narrow&amp;p=1&amp;text=%D0%BF%D1%80%D0%B8%D1%80%D0%BE%D0%B4%D0%BD%D1%8B%D0%B5%20%D1%80%D0%B5%D1%81%D1%83%D1%80%D1%81%D1%8B%20%D1%80%D0%B8%D1%81%D1%83%D0%BD%D0%BA%D0%B8%20%D0%B4%D0%B5%D1%82%D1%81%D0%BA%D0%B8%D0%B5&amp;pos=49&amp;rpt=simage&amp;pin=1" TargetMode="External"/><Relationship Id="rId9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yandex.ru/images/search?source=wiz&amp;img_url=http://img1.liveinternet.ru/images/foto/c/0/apps/3/346/3346543_professii_12.jpg&amp;uinfo=sw-1366-sh-768-ww-820-wh-490-pd-1-wp-16x9_1366x768-lt-136&amp;text=%D0%BA%D0%B0%D1%80%D1%82%D0%B8%D0%BD%D0%BA%D0%B8%20%D0%BF%D1%80%D0%BE%D1%84%D0%B5%D1%81%D1%81%D0%B8%D0%B9&amp;noreask=1&amp;pos=5&amp;lr=47&amp;rpt=simage&amp;pin=1" TargetMode="External"/><Relationship Id="rId13" Type="http://schemas.openxmlformats.org/officeDocument/2006/relationships/image" Target="../media/image15.jpeg"/><Relationship Id="rId18" Type="http://schemas.openxmlformats.org/officeDocument/2006/relationships/hyperlink" Target="http://yandex.ru/images/search?source=wiz&amp;img_url=http://img0.liveinternet.ru/images/foto/c/0/apps/3/346/3346542_professii_11.jpg&amp;uinfo=sw-1366-sh-768-ww-820-wh-490-pd-1-wp-16x9_1366x768-lt-136&amp;text=%D0%BA%D0%B0%D1%80%D1%82%D0%B8%D0%BD%D0%BA%D0%B8%20%D0%BF%D1%80%D0%BE%D1%84%D0%B5%D1%81%D1%81%D0%B8%D0%B9&amp;noreask=1&amp;pos=25&amp;lr=47&amp;rpt=simage&amp;pin=1" TargetMode="External"/><Relationship Id="rId26" Type="http://schemas.openxmlformats.org/officeDocument/2006/relationships/hyperlink" Target="http://yandex.ru/images/search?source=wiz&amp;img_url=http://img0.liveinternet.ru/images/foto/c/0/apps/3/346/3346544_professii_13.jpg&amp;uinfo=sw-1366-sh-768-ww-820-wh-490-pd-1-wp-16x9_1366x768-lt-6&amp;text=%D0%BA%D0%B0%D1%80%D1%82%D0%B8%D0%BD%D0%BA%D0%B8%20%D0%BF%D1%80%D0%BE%D1%84%D0%B5%D1%81%D1%81%D0%B8%D0%B9%20%D0%B4%D0%BB%D1%8F%20%D0%B4%D0%B5%D1%82%D0%B5%D0%B9&amp;noreask=1&amp;pos=5&amp;lr=47&amp;rpt=simage&amp;pin=1" TargetMode="External"/><Relationship Id="rId3" Type="http://schemas.openxmlformats.org/officeDocument/2006/relationships/image" Target="../media/image10.jpeg"/><Relationship Id="rId21" Type="http://schemas.openxmlformats.org/officeDocument/2006/relationships/image" Target="../media/image19.jpeg"/><Relationship Id="rId7" Type="http://schemas.openxmlformats.org/officeDocument/2006/relationships/image" Target="../media/image12.jpeg"/><Relationship Id="rId12" Type="http://schemas.openxmlformats.org/officeDocument/2006/relationships/hyperlink" Target="http://yandex.ru/images/search?source=wiz&amp;img_url=http://img0.liveinternet.ru/images/foto/c/0/apps/3/346/3346538_professii_7.jpg&amp;uinfo=sw-1366-sh-768-ww-820-wh-490-pd-1-wp-16x9_1366x768-lt-136&amp;text=%D0%BA%D0%B0%D1%80%D1%82%D0%B8%D0%BD%D0%BA%D0%B8%20%D0%BF%D1%80%D0%BE%D1%84%D0%B5%D1%81%D1%81%D0%B8%D0%B9&amp;noreask=1&amp;pos=8&amp;lr=47&amp;rpt=simage&amp;pin=1" TargetMode="External"/><Relationship Id="rId17" Type="http://schemas.openxmlformats.org/officeDocument/2006/relationships/image" Target="../media/image17.jpeg"/><Relationship Id="rId25" Type="http://schemas.openxmlformats.org/officeDocument/2006/relationships/image" Target="../media/image21.jpeg"/><Relationship Id="rId2" Type="http://schemas.openxmlformats.org/officeDocument/2006/relationships/hyperlink" Target="http://yandex.ru/images/search?source=wiz&amp;img_url=http://images.asteza.ru/2012-02-10/16480/photo0-800x600.jpeg&amp;uinfo=sw-1366-sh-768-ww-820-wh-490-pd-1-wp-16x9_1366x768-lt-136&amp;text=%D0%BA%D0%B0%D1%80%D1%82%D0%B8%D0%BD%D0%BA%D0%B8%20%D0%BF%D1%80%D0%BE%D1%84%D0%B5%D1%81%D1%81%D0%B8%D0%B9&amp;noreask=1&amp;pos=0&amp;lr=47&amp;rpt=simage&amp;pin=1" TargetMode="External"/><Relationship Id="rId16" Type="http://schemas.openxmlformats.org/officeDocument/2006/relationships/hyperlink" Target="http://yandex.ru/images/search?source=wiz&amp;img_url=http://img0.liveinternet.ru/images/foto/c/0/apps/3/346/3346540_professii_9.jpg&amp;uinfo=sw-1366-sh-768-ww-820-wh-490-pd-1-wp-16x9_1366x768-lt-136&amp;text=%D0%BA%D0%B0%D1%80%D1%82%D0%B8%D0%BD%D0%BA%D0%B8%20%D0%BF%D1%80%D0%BE%D1%84%D0%B5%D1%81%D1%81%D0%B8%D0%B9&amp;noreask=1&amp;pos=12&amp;lr=47&amp;rpt=simage&amp;pin=1" TargetMode="External"/><Relationship Id="rId20" Type="http://schemas.openxmlformats.org/officeDocument/2006/relationships/hyperlink" Target="http://yandex.ru/images/search?source=wiz&amp;img_url=http://s9.rimg.info/364c226e4b724c713fe8110e039df656.gif&amp;uinfo=sw-1366-sh-768-ww-820-wh-507-pd-1-wp-16x9_1366x768&amp;_=1414780245431&amp;viewport=narrow&amp;p=3&amp;text=%D0%BA%D0%B0%D1%80%D1%82%D0%B8%D0%BD%D0%BA%D0%B8%20%D0%BF%D1%80%D0%BE%D1%84%D0%B5%D1%81%D1%81%D0%B8%D0%B8%20%D0%BB%D1%8E%D0%B4%D0%B5%D0%B9%20%D0%B4%D0%BB%D1%8F%20%D0%B4%D0%B5%D1%82%D0%B5%D0%B9&amp;noreask=1&amp;pos=109&amp;rpt=simage&amp;lr=47&amp;pin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andex.ru/images/search?source=wiz&amp;img_url=http://img0.liveinternet.ru/images/foto/c/0/apps/3/346/3346546_professii_15.jpg&amp;uinfo=sw-1366-sh-768-ww-820-wh-490-pd-1-wp-16x9_1366x768-lt-136&amp;text=%D0%BA%D0%B0%D1%80%D1%82%D0%B8%D0%BD%D0%BA%D0%B8%20%D0%BF%D1%80%D0%BE%D1%84%D0%B5%D1%81%D1%81%D0%B8%D0%B9&amp;noreask=1&amp;pos=5&amp;lr=47&amp;rpt=simage&amp;pin=1" TargetMode="External"/><Relationship Id="rId11" Type="http://schemas.openxmlformats.org/officeDocument/2006/relationships/image" Target="../media/image14.jpeg"/><Relationship Id="rId24" Type="http://schemas.openxmlformats.org/officeDocument/2006/relationships/hyperlink" Target="http://yandex.ru/images/search?source=wiz&amp;img_url=http://www.clker.com/cliparts/J/b/L/v/U/U/soccer-player-md.png&amp;uinfo=sw-1366-sh-768-ww-820-wh-507-pd-1-wp-16x9_1366x768&amp;_=1414780053056&amp;viewport=narrow&amp;p=3&amp;text=%D0%BA%D0%B0%D1%80%D1%82%D0%B8%D0%BD%D0%BA%D0%B8%20%D0%BF%D1%80%D0%BE%D1%84%D0%B5%D1%81%D1%81%D0%B8%D0%B9%20%D0%B4%D0%BB%D1%8F%20%D0%B4%D0%B5%D1%82%D0%B5%D0%B9&amp;noreask=1&amp;pos=104&amp;rpt=simage&amp;lr=47&amp;pin=1" TargetMode="External"/><Relationship Id="rId5" Type="http://schemas.openxmlformats.org/officeDocument/2006/relationships/image" Target="../media/image11.jpeg"/><Relationship Id="rId15" Type="http://schemas.openxmlformats.org/officeDocument/2006/relationships/image" Target="../media/image16.jpeg"/><Relationship Id="rId23" Type="http://schemas.openxmlformats.org/officeDocument/2006/relationships/image" Target="../media/image20.jpeg"/><Relationship Id="rId10" Type="http://schemas.openxmlformats.org/officeDocument/2006/relationships/hyperlink" Target="http://yandex.ru/images/search?source=wiz&amp;img_url=http://img1.liveinternet.ru/images/foto/c/0/apps/3/346/3346535_professii_4.jpg&amp;uinfo=sw-1366-sh-768-ww-820-wh-490-pd-1-wp-16x9_1366x768-lt-136&amp;text=%D0%BA%D0%B0%D1%80%D1%82%D0%B8%D0%BD%D0%BA%D0%B8%20%D0%BF%D1%80%D0%BE%D1%84%D0%B5%D1%81%D1%81%D0%B8%D0%B9&amp;noreask=1&amp;pos=5&amp;lr=47&amp;rpt=simage&amp;pin=1" TargetMode="External"/><Relationship Id="rId19" Type="http://schemas.openxmlformats.org/officeDocument/2006/relationships/image" Target="../media/image18.jpeg"/><Relationship Id="rId4" Type="http://schemas.openxmlformats.org/officeDocument/2006/relationships/hyperlink" Target="http://yandex.ru/images/search?source=wiz&amp;img_url=http://img1.liveinternet.ru/images/foto/c/0/apps/3/346/3346547_professii.jpg&amp;uinfo=sw-1366-sh-768-ww-820-wh-490-pd-1-wp-16x9_1366x768-lt-136&amp;text=%D0%BA%D0%B0%D1%80%D1%82%D0%B8%D0%BD%D0%BA%D0%B8%20%D0%BF%D1%80%D0%BE%D1%84%D0%B5%D1%81%D1%81%D0%B8%D0%B9&amp;noreask=1&amp;pos=5&amp;lr=47&amp;rpt=simage&amp;pin=1" TargetMode="External"/><Relationship Id="rId9" Type="http://schemas.openxmlformats.org/officeDocument/2006/relationships/image" Target="../media/image13.jpeg"/><Relationship Id="rId14" Type="http://schemas.openxmlformats.org/officeDocument/2006/relationships/hyperlink" Target="http://yandex.ru/images/search?source=wiz&amp;img_url=http://avatars.yandex.net/get-tv-shows/1356602771840M88544/orig&amp;uinfo=sw-1366-sh-768-ww-820-wh-490-pd-1-wp-16x9_1366x768-lt-136&amp;text=%D0%BA%D0%B0%D1%80%D1%82%D0%B8%D0%BD%D0%BA%D0%B8%20%D0%BF%D1%80%D0%BE%D1%84%D0%B5%D1%81%D1%81%D0%B8%D0%B9&amp;noreask=1&amp;pos=10&amp;lr=47&amp;rpt=simage&amp;pin=1" TargetMode="External"/><Relationship Id="rId22" Type="http://schemas.openxmlformats.org/officeDocument/2006/relationships/hyperlink" Target="http://yandex.ru/images/search?source=wiz&amp;img_url=http://900igr.net/datai/chelovek/Professii-4.files/0013-012-Pozharnik.png&amp;uinfo=sw-1366-sh-768-ww-820-wh-507-pd-1-wp-16x9_1366x768&amp;_=1414779749469&amp;viewport=narrow&amp;p=1&amp;text=%D0%BA%D0%B0%D1%80%D1%82%D0%B8%D0%BD%D0%BA%D0%B8%20%D0%BF%D1%80%D0%BE%D1%84%D0%B5%D1%81%D1%81%D0%B8%D0%B9%20%D0%B4%D0%BB%D1%8F%20%D0%B4%D0%B5%D1%82%D0%B5%D0%B9&amp;noreask=1&amp;pos=51&amp;rpt=simage&amp;lr=47&amp;pin=1" TargetMode="External"/><Relationship Id="rId27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yandex.ru/images/search?source=wiz&amp;img_url=http://images.clipartof.com/small/214984-Royalty-Free-RF-Clipart-Illustration-Of-A-Happy-Banana-Character-Holding-His-Arms-Up.jpg&amp;uinfo=sw-1366-sh-768-ww-820-wh-507-pd-1-wp-16x9_1366x768&amp;_=1414786986332&amp;viewport=narrow&amp;p=6&amp;text=%D0%BA%D0%B0%D1%80%D1%82%D0%B8%D0%BD%D0%BA%D0%B0%20%D0%B1%D0%B0%D0%BD%D0%B0%D0%BD%20%D0%B4%D0%BB%D1%8F%20%D0%B4%D0%B5%D1%82%D0%B5%D0%B9&amp;noreask=1&amp;pos=197&amp;rpt=simage&amp;lr=47&amp;pin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hyperlink" Target="http://yandex.ru/images/search?viewport=narrow&amp;text=%D1%84%D0%BB%D0%BE%D0%BC%D0%B0%D1%81%D1%82%D0%B5%D1%80%20%D0%B4%D0%BB%D1%8F%20%D0%B4%D0%B5%D1%82%D0%B5%D0%B9&amp;img_url=http://900igr.net/data/chtenie/Slova-kakoj-1.files/0013-024-Tolstyj-flomaster.jpg&amp;pos=27&amp;uinfo=sw-1366-sh-768-ww-820-wh-507-pd-1-wp-16x9_1366x768&amp;rpt=simage&amp;_=1414787119696&amp;pin=1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yandex.ru/images/search?source=wiz&amp;img_url=http://img1.liveinternet.ru/images/attach/c/3/77/864/77864371_7159fae7396b.png&amp;uinfo=sw-1366-sh-768-ww-820-wh-507-pd-1-wp-16x9_1366x768&amp;_=1414517708968&amp;viewport=narrow&amp;p=1&amp;text=%D1%81%D0%BA%D0%B0%D0%B7%D0%BA%D0%B0%20%D0%B1%D1%83%D1%80%D0%B0%D1%82%D0%B8%D0%BD%D0%BE%20%D0%BA%D0%B0%D1%80%D1%82%D0%B8%D0%BD%D0%BA%D0%B8&amp;noreask=1&amp;pos=48&amp;rpt=simage&amp;lr=47&amp;pin=1" TargetMode="External"/><Relationship Id="rId3" Type="http://schemas.openxmlformats.org/officeDocument/2006/relationships/image" Target="../media/image25.jpeg"/><Relationship Id="rId7" Type="http://schemas.openxmlformats.org/officeDocument/2006/relationships/image" Target="../media/image27.jpeg"/><Relationship Id="rId2" Type="http://schemas.openxmlformats.org/officeDocument/2006/relationships/hyperlink" Target="http://yandex.ru/images/search?source=wiz&amp;img_url=http://static.diary.ru/userdir/9/5/4/8/95483/17237546.jpg&amp;uinfo=sw-1366-sh-768-ww-820-wh-490-pd-1-wp-16x9_1366x768-lt-192&amp;text=%D0%BA%D0%B0%D1%80%D1%82%D0%B8%D0%BD%D0%BA%D0%B8%20%D0%BF%D1%8F%D1%82%D0%B0%D1%87%D0%BE%D0%BA%20%D1%81%20%D1%80%D1%83%D0%B6%D1%8C%D0%B5%D0%BC&amp;noreask=1&amp;pos=1&amp;lr=47&amp;rpt=simage&amp;pin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andex.ru/images/search?source=wiz&amp;img_url=http://static.megashara.com/posters/th_0_680458.jpg&amp;uinfo=sw-1366-sh-768-ww-820-wh-507-pd-1-wp-16x9_1366x768&amp;_=1414517413292&amp;viewport=narrow&amp;p=1&amp;text=%D1%81%D0%BA%D0%B0%D0%B7%D0%BA%D0%B0%20%D0%B4%D1%83%D0%B4%D0%BE%D1%87%D0%BA%D0%B0%20%D0%B8%20%D0%BA%D1%83%D0%B2%D1%88%D0%B8%D0%BD%20%D0%BA%D0%B0%D1%80%D1%82%D0%B8%D0%BD%D0%BA%D0%B8&amp;noreask=1&amp;pos=34&amp;rpt=simage&amp;lr=47&amp;pin=1" TargetMode="External"/><Relationship Id="rId5" Type="http://schemas.openxmlformats.org/officeDocument/2006/relationships/image" Target="../media/image26.jpeg"/><Relationship Id="rId4" Type="http://schemas.openxmlformats.org/officeDocument/2006/relationships/hyperlink" Target="http://yandex.ru/images/search?text=%D1%81%D0%BA%D0%B0%D0%B7%D0%BA%D0%B0%20%D0%BF%D0%BE%20%D1%89%D1%83%D1%87%D1%8C%D0%B5%D0%BC%D1%83%20%D0%B2%D0%B5%D0%BB%D0%B5%D0%BD%D0%B8%D1%8E%20%D0%BA%D0%B0%D1%80%D1%82%D0%B8%D0%BD%D0%BA%D0%B8&amp;img_url=http://my-shop.ru/_files/product/2/110/1099197.jpg&amp;pos=5&amp;rpt=simage&amp;stype=image&amp;lr=47&amp;noreask=1&amp;source=wiz&amp;uinfo=sw-1366-sh-768-ww-820-wh-490-pd-1-wp-16x9_1366x768" TargetMode="External"/><Relationship Id="rId9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yandex.ru/images/search?text=%D0%BA%D0%B0%D1%80%D1%82%D0%B8%D0%BD%D0%BA%D0%B8%20%D1%81%D0%BA%D0%B0%D0%B7%D0%BA%D0%B8%20%D1%81%D1%82%D0%B0%D1%80%D0%B8%D0%BA%20%D1%85%D0%BE%D1%82%D1%82%D0%B0%D0%B1%D1%8B%D1%87&amp;img_url=http://os.colta.ru/m/photo/2012/04/27/23-starik-hottabych.jpg&amp;pos=3&amp;rpt=simage&amp;stype=image&amp;lr=47&amp;noreask=1&amp;source=wiz&amp;uinfo=sw-1366-sh-768-ww-820-wh-490-pd-1-wp-16x9_1366x768-lt-33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yandex.ru/images/search?source=wiz&amp;pin=1&amp;img_url=http://www.randolph.k12.nc.us/Departments/K-5/PublishingImages/Web.jpg&amp;uinfo=sw-1366-sh-768-ww-820-wh-507-pd-1-wp-16x9_1366x768&amp;_=1414508643539&amp;p=4&amp;viewport=narrow&amp;text=%D1%80%D0%B5%D1%81%D1%83%D1%80%D1%81%D1%8B%20%D0%BA%D0%B0%D1%80%D1%82%D0%B8%D0%BD%D0%BA%D0%B8&amp;noreask=1&amp;pos=129&amp;rpt=simage&amp;lr=47&amp;pin=1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2.jpeg"/><Relationship Id="rId2" Type="http://schemas.openxmlformats.org/officeDocument/2006/relationships/hyperlink" Target="http://yandex.ru/images/search?text=%D0%BA%D0%B0%D1%80%D1%82%D0%B8%D0%BD%D0%BA%D0%B8%20%D0%B2%D0%BE%D0%B7%D0%B4%D1%83%D1%88%D0%BD%D0%BE%D0%B3%D0%BE%20%D0%B7%D0%BC%D0%B5%D1%8F%20%D0%B4%D0%BB%D1%8F%20%D0%B4%D0%B5%D1%82%D0%B5%D0%B9&amp;img_url=http://images.itemsearch.edelight.biz/resized/normal/110/c4to51eyhldsxzi8.jpg&amp;pos=0&amp;rpt=simage&amp;stype=image&amp;lr=47&amp;noreask=1&amp;source=wiz&amp;uinfo=sw-1366-sh-768-ww-820-wh-490-pd-1-wp-16x9_1366x768-lt-13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siter.com/post.php?mir=35010" TargetMode="External"/><Relationship Id="rId5" Type="http://schemas.openxmlformats.org/officeDocument/2006/relationships/image" Target="../media/image31.jpeg"/><Relationship Id="rId4" Type="http://schemas.openxmlformats.org/officeDocument/2006/relationships/hyperlink" Target="http://yandex.ru/images/search?text=%D0%BA%D0%B0%D1%80%D1%82%D0%B8%D0%BD%D0%BA%D0%B8%20%D0%BD%D0%B0%D0%B4%D1%83%D0%B2%D0%BD%D1%8B%D1%85%20%D0%BC%D1%8F%D1%87%D0%B5%D0%B9&amp;img_url=http://900igr.net/datai/predmety/Igrushki-7.files/0008-007-Naduvnoj-mjach.jpg&amp;pos=1&amp;rpt=simage&amp;stype=image&amp;lr=47&amp;noreask=1&amp;source=wiz&amp;uinfo=sw-1366-sh-768-ww-820-wh-490-pd-1-wp-16x9_1366x768-lt-287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yandex.ru/images/search?viewport=narrow&amp;text=%D1%80%D0%B8%D1%81%D0%BE%D0%B2%D0%B0%D1%82%D1%8C%20%D0%BD%D0%B0%20%D0%BC%D0%BE%D0%BB%D1%8C%D0%B1%D0%B5%D1%80%D1%82%D0%B5&amp;img_url=http://prv1.lori-images.net/hudozhnik-risuet-portret-na-molberte-kistu-i-karandashami-0000103537-preview.jpg&amp;pos=9&amp;uinfo=sw-1366-sh-768-ww-820-wh-507-pd-1-wp-16x9_1366x768&amp;rpt=simage&amp;_=1415032928900&amp;pin=1" TargetMode="External"/><Relationship Id="rId13" Type="http://schemas.openxmlformats.org/officeDocument/2006/relationships/image" Target="../media/image38.jpeg"/><Relationship Id="rId18" Type="http://schemas.openxmlformats.org/officeDocument/2006/relationships/hyperlink" Target="http://yandex.ru/images/search?img_url=http://img.rg.ru/img/content/48/22/66/shk250.jpg&amp;uinfo=sw-1366-sh-768-ww-820-wh-507-pd-1-wp-16x9_1366x768&amp;_=1415033934795&amp;viewport=narrow&amp;p=7&amp;text=%D0%B1%D0%BE%D0%BB%D1%82%D0%B0%D1%82%D1%8C%20%D0%BF%D0%BE%20%D1%82%D0%B5%D0%BB%D0%B5%D1%84%D0%BE%D0%BD%D1%83&amp;pos=211&amp;rpt=simage&amp;pin=1" TargetMode="External"/><Relationship Id="rId3" Type="http://schemas.openxmlformats.org/officeDocument/2006/relationships/image" Target="../media/image33.jpeg"/><Relationship Id="rId7" Type="http://schemas.openxmlformats.org/officeDocument/2006/relationships/image" Target="../media/image35.jpeg"/><Relationship Id="rId12" Type="http://schemas.openxmlformats.org/officeDocument/2006/relationships/hyperlink" Target="http://yandex.ru/images/search?text=%D0%BA%D0%B0%D1%80%D1%82%D0%B8%D0%BD%D0%BA%D0%B8%20%D0%BF%D1%80%D0%BE%D1%81%D0%BB%D1%83%D1%88%D0%B8%D0%B2%D0%B0%D0%BD%D0%B8%D0%B5%20%D0%BC%D1%83%D0%B7%D1%8B%D0%BA%D0%B8&amp;img_url=http://img0.liveinternet.ru/images/attach/c/3/75/553/75553804_3824665_GirlsMusic2.jpg&amp;pos=2&amp;rpt=simage&amp;stype=image&amp;lr=47&amp;noreask=1&amp;source=wiz&amp;uinfo=sw-1366-sh-768-ww-820-wh-490-pd-1-wp-16x9_1366x768-lt-196" TargetMode="External"/><Relationship Id="rId17" Type="http://schemas.openxmlformats.org/officeDocument/2006/relationships/image" Target="../media/image40.jpeg"/><Relationship Id="rId2" Type="http://schemas.openxmlformats.org/officeDocument/2006/relationships/hyperlink" Target="http://yandex.ru/images/search?viewport=narrow&amp;text=%D0%BA%D0%B0%D1%80%D1%82%D0%B8%D0%BD%D0%BA%D0%B8%20%D0%BA%D0%B0%D1%82%D0%B0%D0%BD%D0%B8%D0%B5%20%D0%BD%D0%B0%20%D1%80%D0%BE%D0%BB%D0%B8%D0%BA%D0%BE%D0%B2%D1%8B%D1%85%20%D0%BA%D0%BE%D0%BD%D1%8C%D0%BA%D0%B0%D1%85&amp;img_url=http://m.ruvr.ru/2012/11/12/1275674949/h_00495467.jpg.120x70x1.jpg&amp;pos=11&amp;uinfo=sw-1366-sh-768-ww-820-wh-507-pd-1-wp-16x9_1366x768&amp;rpt=simage&amp;_=1415032717604&amp;pin=1" TargetMode="External"/><Relationship Id="rId16" Type="http://schemas.openxmlformats.org/officeDocument/2006/relationships/hyperlink" Target="http://yandex.ru/images/search?source=wiz&amp;img_url=http://wap.mplaza.ru/parser/images/3ef87d7fd9657f21fcdcacdc788e0e20.jpg&amp;uinfo=sw-1366-sh-768-ww-820-wh-490-pd-1-wp-16x9_1366x768-lt-254&amp;text=%D1%81%D0%BC%D0%BE%D1%82%D1%80%D0%B5%D1%82%D1%8C%20%D1%82%D0%B5%D0%BB%D0%B5%D0%B2%D0%B8%D0%B7%D0%BE%D1%80%20%D0%BA%D0%B0%D1%80%D1%82%D0%B8%D0%BD%D0%BA%D0%B8&amp;noreask=1&amp;pos=19&amp;lr=47&amp;rpt=simage&amp;pin=1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yandex.ru/images/search?source=wiz&amp;img_url=http://images.worldnow.com/studioone/images/17516094_SS.jpg&amp;uinfo=sw-1366-sh-768-ww-820-wh-490-pd-1-wp-16x9_1366x768-lt-244&amp;text=%D0%BA%D0%B0%D1%80%D1%82%D0%B8%D0%BD%D0%BA%D0%B8%20%D0%BF%D1%80%D0%BE%D0%B3%D1%83%D0%BB%D0%BA%D0%B0%20%D0%BD%D0%B0%20%D1%81%D0%B2%D0%B5%D0%B6%D0%B5%D0%BC%20%D0%B2%D0%BE%D0%B7%D0%B4%D1%83%D1%85%D0%B5&amp;noreask=1&amp;pos=3&amp;lr=47&amp;rpt=simage&amp;pin=1" TargetMode="External"/><Relationship Id="rId11" Type="http://schemas.openxmlformats.org/officeDocument/2006/relationships/image" Target="../media/image37.jpeg"/><Relationship Id="rId5" Type="http://schemas.openxmlformats.org/officeDocument/2006/relationships/image" Target="../media/image34.jpeg"/><Relationship Id="rId15" Type="http://schemas.openxmlformats.org/officeDocument/2006/relationships/image" Target="../media/image39.jpeg"/><Relationship Id="rId10" Type="http://schemas.openxmlformats.org/officeDocument/2006/relationships/hyperlink" Target="http://yandex.ru/images/search?source=wiz&amp;img_url=http://wap.mplaza.ru/parser/images/63041b5e6750bf0770341e054b56348b.jpg&amp;uinfo=sw-1366-sh-768-ww-820-wh-490-pd-1-wp-16x9_1366x768-lt-359&amp;text=%D0%BA%D0%B0%D1%80%D1%82%D0%B8%D0%BD%D0%BA%D0%B8%20%D0%B8%D0%B3%D1%80%D0%B0%20%D0%BA%D0%BE%D0%BC%D0%BF%D1%8C%D1%8E%D1%82%D0%B5%D1%80%D0%BD%D1%8B%D0%B5%20%D0%B8%D0%B3%D1%80%D1%8B&amp;noreask=1&amp;pos=1&amp;lr=47&amp;rpt=simage&amp;pin=1" TargetMode="External"/><Relationship Id="rId19" Type="http://schemas.openxmlformats.org/officeDocument/2006/relationships/image" Target="../media/image41.jpeg"/><Relationship Id="rId4" Type="http://schemas.openxmlformats.org/officeDocument/2006/relationships/hyperlink" Target="http://yandex.ru/images/search?text=%D0%BA%D0%B0%D1%80%D1%82%D0%B8%D0%BD%D0%BA%D0%B8%20%D1%80%D0%B0%D0%B7%D0%B3%D0%B0%D0%B4%D1%8B%D0%B2%D0%B0%D0%BD%D0%B8%D0%B5%20%D1%81%D0%BA%D0%B0%D0%BD%D0%B2%D0%BE%D1%80%D0%B4%D0%BE%D0%B2&amp;img_url=http://zhenskoe-mnenie.ru/upload/information_system_14/1/3/7/item_13714/small_information_items_13714.jpg&amp;pos=6&amp;rpt=simage&amp;stype=image&amp;lr=47&amp;noreask=1&amp;source=wiz&amp;uinfo=sw-1366-sh-768-ww-820-wh-490-pd-1-wp-16x9_1366x768-lt-262" TargetMode="External"/><Relationship Id="rId9" Type="http://schemas.openxmlformats.org/officeDocument/2006/relationships/image" Target="../media/image36.jpeg"/><Relationship Id="rId14" Type="http://schemas.openxmlformats.org/officeDocument/2006/relationships/hyperlink" Target="http://yandex.ru/images/search?viewport=narrow&amp;text=%D0%BA%D0%B0%D1%80%D1%82%D0%B8%D0%BD%D0%BA%D0%B8%20%D1%87%D1%82%D0%B5%D0%BD%D0%B8%D0%B5%20%D0%BA%D0%BD%D0%B8%D0%B3%D0%B8&amp;img_url=http://images.worldnow.com/studioone/images/15036111_SS.jpg&amp;pos=6&amp;uinfo=sw-1366-sh-768-ww-820-wh-507-pd-1-wp-16x9_1366x768&amp;rpt=simage&amp;_=1415032210042&amp;pin=1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hyperlink" Target="http://yandex.ru/images/search?source=wiz&amp;img_url=http://www.clker.com/cliparts/0/d/2/0/1197093053153624974Romanov_Boy_Question_.svg.med.png&amp;uinfo=sw-1366-sh-768-ww-820-wh-507-pd-1-wp-16x9_1366x768&amp;_=1415039789283&amp;viewport=narrow&amp;p=7&amp;text=%D0%A0%D0%B8%D1%81%D1%83%D0%BD%D0%BA%D0%B8%20%D0%B7%D0%BD%D0%B0%D0%BA%D0%B0%20%D0%B2%D0%BE%D0%BF%D1%80%D0%BE%D1%81%D0%B0&amp;noreask=1&amp;pos=213&amp;rpt=simage&amp;lr=47&amp;pin=1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052736"/>
            <a:ext cx="7772400" cy="2448272"/>
          </a:xfrm>
          <a:effectLst>
            <a:innerShdw blurRad="114300">
              <a:prstClr val="black"/>
            </a:innerShdw>
          </a:effectLst>
        </p:spPr>
        <p:txBody>
          <a:bodyPr>
            <a:normAutofit fontScale="90000"/>
          </a:bodyPr>
          <a:lstStyle/>
          <a:p>
            <a:r>
              <a:rPr lang="ru-RU" b="1" dirty="0" smtClean="0"/>
              <a:t>Методическая разработка раздела программы по теме</a:t>
            </a:r>
            <a:br>
              <a:rPr lang="ru-RU" b="1" dirty="0" smtClean="0"/>
            </a:br>
            <a:r>
              <a:rPr lang="ru-RU" b="1" dirty="0" smtClean="0"/>
              <a:t>«Проблема выбора в экономике"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3501008"/>
            <a:ext cx="6400800" cy="295232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Разработал: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 экономики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МБОУ СОШ № 167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Дельман</a:t>
            </a:r>
            <a:r>
              <a:rPr lang="ru-RU" dirty="0" smtClean="0">
                <a:solidFill>
                  <a:schemeClr val="tx1"/>
                </a:solidFill>
              </a:rPr>
              <a:t> Л.Л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im3-tub-ru.yandex.net/i?id=3cded830a96893ba621440ae6264d7b7-105-144&amp;n=24">
            <a:hlinkClick r:id="rId2"/>
          </p:cNvPr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1049020" cy="9525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52811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Формировать знания об экономических понятиях: выбор, проблема, альтернативная стоимость.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Развивать экономическое мышление, память, устную речь.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Воспитывать трудолюбие, честность, </a:t>
            </a:r>
            <a:r>
              <a:rPr lang="ru-RU" dirty="0"/>
              <a:t>о</a:t>
            </a:r>
            <a:r>
              <a:rPr lang="ru-RU" dirty="0" smtClean="0"/>
              <a:t>тветственность за результат своего труда, навыки работы в коллективе.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1701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Повторение пройденного. </a:t>
            </a:r>
            <a:r>
              <a:rPr lang="ru-RU" b="1" dirty="0" smtClean="0"/>
              <a:t>Викторина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Хочу новый телефон</a:t>
            </a:r>
          </a:p>
          <a:p>
            <a:r>
              <a:rPr lang="ru-RU" dirty="0" smtClean="0"/>
              <a:t>Хочу роликовые коньки</a:t>
            </a:r>
          </a:p>
          <a:p>
            <a:r>
              <a:rPr lang="ru-RU" dirty="0" smtClean="0"/>
              <a:t>Хочу планшет</a:t>
            </a:r>
          </a:p>
          <a:p>
            <a:r>
              <a:rPr lang="ru-RU" dirty="0" smtClean="0"/>
              <a:t>Хочу кроссовки «</a:t>
            </a:r>
            <a:r>
              <a:rPr lang="ru-RU" dirty="0"/>
              <a:t>А</a:t>
            </a:r>
            <a:r>
              <a:rPr lang="ru-RU" dirty="0" smtClean="0"/>
              <a:t>дидас»</a:t>
            </a:r>
          </a:p>
          <a:p>
            <a:r>
              <a:rPr lang="ru-RU" dirty="0" smtClean="0"/>
              <a:t>Хочу. Хочу. Хочу…..</a:t>
            </a:r>
          </a:p>
          <a:p>
            <a:pPr marL="0" indent="0">
              <a:buNone/>
            </a:pPr>
            <a:r>
              <a:rPr lang="ru-RU" b="1" dirty="0" smtClean="0"/>
              <a:t>О чем говорят друзья ?         </a:t>
            </a:r>
            <a:r>
              <a:rPr lang="ru-RU" dirty="0" smtClean="0"/>
              <a:t>О потребностях</a:t>
            </a:r>
            <a:endParaRPr lang="ru-RU" dirty="0"/>
          </a:p>
        </p:txBody>
      </p:sp>
      <p:pic>
        <p:nvPicPr>
          <p:cNvPr id="4" name="Рисунок 3" descr="http://im2-tub-ru.yandex.net/i?id=85236c56a95b88d2076fdee14b06ad71-05-144&amp;n=24">
            <a:hlinkClick r:id="rId2"/>
          </p:cNvPr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340315"/>
            <a:ext cx="3240360" cy="20557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45986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Друзья продолжают разговор.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Мне купили новые кроссовки.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У меня новые джинсы.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Я ел вкусный торт.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А я был в театре.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Я отдыхал в Артеке.</a:t>
            </a:r>
          </a:p>
          <a:p>
            <a:pPr marL="0" indent="0">
              <a:buNone/>
            </a:pPr>
            <a:r>
              <a:rPr lang="ru-RU" b="1" dirty="0" smtClean="0"/>
              <a:t>Что перечислили друзья.?</a:t>
            </a:r>
          </a:p>
          <a:p>
            <a:pPr marL="0" indent="0">
              <a:buNone/>
            </a:pPr>
            <a:r>
              <a:rPr lang="ru-RU" b="1" dirty="0" smtClean="0"/>
              <a:t>                                         </a:t>
            </a:r>
            <a:r>
              <a:rPr lang="ru-RU" dirty="0" smtClean="0"/>
              <a:t>                 Блага</a:t>
            </a:r>
            <a:endParaRPr lang="ru-RU" dirty="0"/>
          </a:p>
        </p:txBody>
      </p:sp>
      <p:pic>
        <p:nvPicPr>
          <p:cNvPr id="4" name="Рисунок 3" descr="http://im1-tub-ru.yandex.net/i?id=23ee0cff3ffac80c681628787c0ab002-127-144&amp;n=24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140968"/>
            <a:ext cx="2664296" cy="23215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9035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это? Что ты о них знаешь?</a:t>
            </a:r>
            <a:endParaRPr lang="ru-RU" b="1" dirty="0"/>
          </a:p>
        </p:txBody>
      </p:sp>
      <p:pic>
        <p:nvPicPr>
          <p:cNvPr id="4" name="Объект 3" descr="http://im1-tub-ru.yandex.net/i?id=ee43704e7e671d56196c0ada9d7801a2-30-144&amp;n=24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988840"/>
            <a:ext cx="4102943" cy="27814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34172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Чем ограничен каждый вид ресурсов?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Количеством</a:t>
            </a:r>
          </a:p>
          <a:p>
            <a:r>
              <a:rPr lang="ru-RU" sz="2000" dirty="0" smtClean="0"/>
              <a:t>Запасами на земле</a:t>
            </a:r>
          </a:p>
          <a:p>
            <a:r>
              <a:rPr lang="ru-RU" sz="2000" dirty="0" smtClean="0"/>
              <a:t>Количеством взрослых людей </a:t>
            </a:r>
          </a:p>
          <a:p>
            <a:r>
              <a:rPr lang="ru-RU" sz="2000" dirty="0" smtClean="0"/>
              <a:t>Способных трудиться</a:t>
            </a:r>
            <a:endParaRPr lang="ru-RU" sz="2000" dirty="0"/>
          </a:p>
          <a:p>
            <a:endParaRPr lang="ru-RU" sz="2000" dirty="0"/>
          </a:p>
        </p:txBody>
      </p:sp>
      <p:pic>
        <p:nvPicPr>
          <p:cNvPr id="4" name="Рисунок 3" descr="http://im1-tub-ru.yandex.net/i?id=44c22f7eba0b6f16fcdcdce39ee19949-122-144&amp;n=24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3456384" cy="1385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im1-tub-ru.yandex.net/i?id=1ae5b93f0471573a2dcb83a982538b89-58-144&amp;n=24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807085"/>
            <a:ext cx="2333245" cy="1926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im0-tub-ru.yandex.net/i?id=452a8f857eb038ab9ac0f31c6b7fe093-30-144&amp;n=24">
            <a:hlinkClick r:id="rId6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60748" y="1700808"/>
            <a:ext cx="2999683" cy="1601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im0-tub-ru.yandex.net/i?id=2f467fa513fbf4361715b5b92e032756-31-144&amp;n=24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807086"/>
            <a:ext cx="3024336" cy="19261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83961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Что такое профессия. Назови профессии.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4390" y="1628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строит</a:t>
            </a:r>
            <a:endParaRPr lang="ru-RU" dirty="0"/>
          </a:p>
        </p:txBody>
      </p:sp>
      <p:pic>
        <p:nvPicPr>
          <p:cNvPr id="4" name="Рисунок 3" descr="http://im1-tub-ru.yandex.net/i?id=25c6d69e754fad3d1f31404490cc5147-21-144&amp;n=24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12706"/>
            <a:ext cx="1645920" cy="124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im0-tub-ru.yandex.net/i?id=59e089b273a371c836674158bd8ec593-57-144&amp;n=24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4919" y="1832704"/>
            <a:ext cx="991235" cy="124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im1-tub-ru.yandex.net/i?id=37c83dea40e11b920708aee5eeef2e95-04-144&amp;n=24">
            <a:hlinkClick r:id="rId6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29354" y="1832705"/>
            <a:ext cx="991235" cy="124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im3-tub-ru.yandex.net/i?id=cf26e4ed9164bc7970b7c1e63304a317-81-144&amp;n=24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2291" y="1837951"/>
            <a:ext cx="991235" cy="124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im2-tub-ru.yandex.net/i?id=22a728c5da096c64ca9040e58c5ce52c-90-144&amp;n=24">
            <a:hlinkClick r:id="rId10"/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38077" y="1855688"/>
            <a:ext cx="991235" cy="124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im2-tub-ru.yandex.net/i?id=74674b62be76f6d2f3919037a2414571-138-144&amp;n=24">
            <a:hlinkClick r:id="rId12"/>
          </p:cNvPr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49080"/>
            <a:ext cx="991235" cy="124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im2-tub-ru.yandex.net/i?id=9c855f186208a1f7cf22a9568c6212d3-98-144&amp;n=24">
            <a:hlinkClick r:id="rId14"/>
          </p:cNvPr>
          <p:cNvPicPr/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6101" y="4149080"/>
            <a:ext cx="1318895" cy="124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im3-tub-ru.yandex.net/i?id=d9f59dfe05db4caf35d967b21dbfbd84-57-144&amp;n=24">
            <a:hlinkClick r:id="rId16"/>
          </p:cNvPr>
          <p:cNvPicPr/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54996" y="4149079"/>
            <a:ext cx="991235" cy="124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im1-tub-ru.yandex.net/i?id=67cdf7a0b579cf1a995765517bb526d3-21-144&amp;n=24">
            <a:hlinkClick r:id="rId18"/>
          </p:cNvPr>
          <p:cNvPicPr/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29355" y="4149078"/>
            <a:ext cx="991235" cy="124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im0-tub-ru.yandex.net/i?id=64e50709961a2679e2ca1626a11fb692-86-144&amp;n=24">
            <a:hlinkClick r:id="rId20"/>
          </p:cNvPr>
          <p:cNvPicPr/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4587" y="4149080"/>
            <a:ext cx="1000760" cy="124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im2-tub-ru.yandex.net/i?id=aaf59a7ab1370730ae51f6ceb66ec8d4-42-144&amp;n=24">
            <a:hlinkClick r:id="rId22"/>
          </p:cNvPr>
          <p:cNvPicPr/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7727" y="4149080"/>
            <a:ext cx="1251585" cy="124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://im2-tub-ru.yandex.net/i?id=206ae2d10e3e9154aa91bf43f55a15a4-46-144&amp;n=24">
            <a:hlinkClick r:id="rId24"/>
          </p:cNvPr>
          <p:cNvPicPr/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18687" y="4130498"/>
            <a:ext cx="1222375" cy="124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://im3-tub-ru.yandex.net/i?id=5226fb808e581ddb09b60d9490308fc8-10-144&amp;n=24">
            <a:hlinkClick r:id="rId26"/>
          </p:cNvPr>
          <p:cNvPicPr/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837952"/>
            <a:ext cx="991235" cy="1241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7717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Выбор - экономическая проблема.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Выбор – это решение в пользу лучшего (оптимального) варианта из всех имеющихся.</a:t>
            </a:r>
          </a:p>
          <a:p>
            <a:r>
              <a:rPr lang="ru-RU" sz="2800" dirty="0" smtClean="0"/>
              <a:t>Проблема – это сложный вопрос, требующий решения.</a:t>
            </a:r>
          </a:p>
          <a:p>
            <a:r>
              <a:rPr lang="ru-RU" sz="2800" dirty="0" smtClean="0"/>
              <a:t>Альтернативная стоимость – это тот вариант, которым приходится жертвовать при выборе.</a:t>
            </a:r>
          </a:p>
          <a:p>
            <a:r>
              <a:rPr lang="ru-RU" sz="2800" dirty="0" smtClean="0"/>
              <a:t>Механизм выбора включает:</a:t>
            </a:r>
          </a:p>
          <a:p>
            <a:pPr marL="0" indent="0">
              <a:buNone/>
            </a:pPr>
            <a:r>
              <a:rPr lang="ru-RU" sz="2800" dirty="0" smtClean="0"/>
              <a:t>- Возможные варианты;</a:t>
            </a:r>
          </a:p>
          <a:p>
            <a:pPr marL="0" indent="0">
              <a:buNone/>
            </a:pPr>
            <a:r>
              <a:rPr lang="ru-RU" sz="2800" dirty="0" smtClean="0"/>
              <a:t>- Критерии сравнения;</a:t>
            </a:r>
          </a:p>
          <a:p>
            <a:pPr marL="0" indent="0">
              <a:buNone/>
            </a:pPr>
            <a:r>
              <a:rPr lang="ru-RU" sz="2800" dirty="0" smtClean="0"/>
              <a:t>-Само решение.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0407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Выбрать один вариант</a:t>
            </a:r>
            <a:r>
              <a:rPr lang="ru-RU" sz="2400" b="1" dirty="0" smtClean="0"/>
              <a:t>.</a:t>
            </a:r>
            <a:br>
              <a:rPr lang="ru-RU" sz="2400" b="1" dirty="0" smtClean="0"/>
            </a:br>
            <a:r>
              <a:rPr lang="ru-RU" sz="2400" b="1" dirty="0" smtClean="0"/>
              <a:t>Ответить на вопросы:</a:t>
            </a:r>
            <a:br>
              <a:rPr lang="ru-RU" sz="2400" b="1" dirty="0" smtClean="0"/>
            </a:br>
            <a:r>
              <a:rPr lang="ru-RU" sz="2400" dirty="0" smtClean="0"/>
              <a:t>1.Почему ты это выбрал?</a:t>
            </a:r>
            <a:br>
              <a:rPr lang="ru-RU" sz="2400" dirty="0" smtClean="0"/>
            </a:br>
            <a:r>
              <a:rPr lang="ru-RU" sz="2400" dirty="0" smtClean="0"/>
              <a:t>2.Почему не выбрал оба варианта?</a:t>
            </a:r>
            <a:br>
              <a:rPr lang="ru-RU" sz="2400" dirty="0" smtClean="0"/>
            </a:br>
            <a:r>
              <a:rPr lang="ru-RU" sz="2400" dirty="0" smtClean="0"/>
              <a:t>3.Какова альтернативная стоимость?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Выбранный  вариант приклеить в тетрадь.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                                                     или</a:t>
            </a:r>
          </a:p>
        </p:txBody>
      </p:sp>
      <p:pic>
        <p:nvPicPr>
          <p:cNvPr id="4" name="Рисунок 3" descr="http://im2-tub-ru.yandex.net/i?id=a639dd30317e4f02b44e83a334f76f3f-49-144&amp;n=24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862320"/>
            <a:ext cx="1487428" cy="1528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im0-tub-ru.yandex.net/i?id=f39786acefcac2dcdadacf960013ead7-115-144&amp;n=24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5972" y="3787770"/>
            <a:ext cx="1728192" cy="16027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862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 какой проблемой столкнулись персонажи сказок?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Какой выбор они сделали?</a:t>
            </a:r>
          </a:p>
          <a:p>
            <a:r>
              <a:rPr lang="ru-RU" dirty="0" smtClean="0"/>
              <a:t>Определи альтернативную стоимость их выбора?</a:t>
            </a:r>
            <a:endParaRPr lang="ru-RU" dirty="0"/>
          </a:p>
        </p:txBody>
      </p:sp>
      <p:pic>
        <p:nvPicPr>
          <p:cNvPr id="4" name="Рисунок 3" descr="http://im0-tub-ru.yandex.net/i?id=d8831adc606697c909915a364a8d8b27-08-144&amp;n=24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73016"/>
            <a:ext cx="2376264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im0-tub-ru.yandex.net/i?id=6b007ae36e8b18f0ca4b8118928c60ca-110-144&amp;n=24">
            <a:hlinkClick r:id="rId4" tgtFrame="&quot;_blank&quot;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6995" y="3573017"/>
            <a:ext cx="1656184" cy="1944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im1-tub-ru.yandex.net/i?id=9c0eea19f0183bf5f53c430e6858dd64-112-144&amp;n=24">
            <a:hlinkClick r:id="rId6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573016"/>
            <a:ext cx="1512168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im3-tub-ru.yandex.net/i?id=2f46d99e9b73d9017ca3443051d7c53f-91-144&amp;n=24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573017"/>
            <a:ext cx="1512168" cy="19442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935806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Ответь на вопросы: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</a:t>
            </a:r>
            <a:r>
              <a:rPr lang="ru-RU" dirty="0" smtClean="0"/>
              <a:t>ыла ли проблема выбора у старика Хоттабыча? Почему?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Является ли проблема выбора всеобщей? Почему?</a:t>
            </a:r>
            <a:endParaRPr lang="ru-RU" dirty="0"/>
          </a:p>
        </p:txBody>
      </p:sp>
      <p:pic>
        <p:nvPicPr>
          <p:cNvPr id="4" name="Рисунок 3" descr="http://im0-tub-ru.yandex.net/i?id=c804a98b8dbce5dbb069374b7d32f57b-141-144&amp;n=24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780928"/>
            <a:ext cx="2994000" cy="2088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1075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848872" cy="165618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Цель работы:</a:t>
            </a:r>
            <a:br>
              <a:rPr lang="ru-RU" sz="2800" b="1" dirty="0" smtClean="0"/>
            </a:br>
            <a:r>
              <a:rPr lang="ru-RU" sz="2800" b="1" dirty="0" smtClean="0"/>
              <a:t>Активация познавательной деятельности учащихся на 2 этапе изучения предмета экономика</a:t>
            </a:r>
            <a:r>
              <a:rPr lang="ru-RU" sz="2800" dirty="0" smtClean="0"/>
              <a:t>.»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28800"/>
            <a:ext cx="8712968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       Цели уроков:</a:t>
            </a:r>
          </a:p>
          <a:p>
            <a:pPr marL="0" indent="0">
              <a:buNone/>
            </a:pPr>
            <a:r>
              <a:rPr lang="ru-RU" sz="2000" dirty="0" smtClean="0"/>
              <a:t>1.Обучающая:</a:t>
            </a:r>
          </a:p>
          <a:p>
            <a:r>
              <a:rPr lang="ru-RU" sz="2000" dirty="0" smtClean="0"/>
              <a:t>Освоить учащимися важнейшие понятия.</a:t>
            </a:r>
          </a:p>
          <a:p>
            <a:r>
              <a:rPr lang="ru-RU" sz="2000" dirty="0" smtClean="0"/>
              <a:t>Изучить сущность выбора, альтернативной стоимости.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Н</a:t>
            </a:r>
            <a:r>
              <a:rPr lang="ru-RU" sz="2000" dirty="0" smtClean="0"/>
              <a:t>а практике познакомиться сеткой принятия решений.</a:t>
            </a:r>
          </a:p>
          <a:p>
            <a:pPr marL="0" indent="0">
              <a:buNone/>
            </a:pPr>
            <a:r>
              <a:rPr lang="ru-RU" sz="2000" dirty="0" smtClean="0"/>
              <a:t>2.Развивающая:</a:t>
            </a:r>
          </a:p>
          <a:p>
            <a:r>
              <a:rPr lang="ru-RU" sz="2000" dirty="0" smtClean="0"/>
              <a:t>Развитие экономического мышления, потребности получения экономических знаний и интереса к изучению экономических дисциплин, способности к личному самоопределению и самореализации.</a:t>
            </a:r>
          </a:p>
          <a:p>
            <a:pPr marL="0" indent="0">
              <a:buNone/>
            </a:pPr>
            <a:r>
              <a:rPr lang="ru-RU" sz="2000" dirty="0" smtClean="0"/>
              <a:t>3.Воспитательная:</a:t>
            </a:r>
          </a:p>
          <a:p>
            <a:r>
              <a:rPr lang="ru-RU" sz="2000" dirty="0" smtClean="0"/>
              <a:t>Установить психологический и эмоциональный контакт.</a:t>
            </a:r>
          </a:p>
          <a:p>
            <a:r>
              <a:rPr lang="ru-RU" sz="2000" dirty="0" smtClean="0"/>
              <a:t>Воспитать положительное отношение к окружающему миру, людям.</a:t>
            </a:r>
          </a:p>
          <a:p>
            <a:r>
              <a:rPr lang="ru-RU" sz="2000" dirty="0" smtClean="0"/>
              <a:t>Воспитание у учащихся ответственности за результат своего труда.</a:t>
            </a:r>
            <a:endParaRPr lang="ru-RU" sz="2000" dirty="0"/>
          </a:p>
        </p:txBody>
      </p:sp>
      <p:pic>
        <p:nvPicPr>
          <p:cNvPr id="4" name="Рисунок 3" descr="http://im3-tub-ru.yandex.net/i?id=3cded830a96893ba621440ae6264d7b7-105-144&amp;n=24">
            <a:hlinkClick r:id="rId2"/>
          </p:cNvPr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049020" cy="952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51423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584176"/>
          </a:xfrm>
        </p:spPr>
        <p:txBody>
          <a:bodyPr/>
          <a:lstStyle/>
          <a:p>
            <a:r>
              <a:rPr lang="ru-RU" b="1" dirty="0" smtClean="0"/>
              <a:t>Домашнее задание.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/>
          <a:lstStyle/>
          <a:p>
            <a:pPr algn="just"/>
            <a:r>
              <a:rPr lang="ru-RU" dirty="0" smtClean="0"/>
              <a:t>Рабочая тетрадь:</a:t>
            </a:r>
          </a:p>
          <a:p>
            <a:pPr algn="just"/>
            <a:r>
              <a:rPr lang="ru-RU" dirty="0" smtClean="0"/>
              <a:t>Страница 7, 9-10 изучить, страница 10-11 задание 1, страница 20 задание.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0173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 2.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775563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Проверка отсутствующих.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Сообщение темы, цели урока.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Повторение пройденного (проверка домашнего задания). Фронтальный опрос.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Изучение нового материала.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Первичное усвоение новых знаний.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Применение новых знаний и действий.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Рефлексия.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Домашнее задание.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 smtClean="0"/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4802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87220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Тема урока:</a:t>
            </a:r>
            <a:br>
              <a:rPr lang="ru-RU" b="1" dirty="0" smtClean="0"/>
            </a:br>
            <a:r>
              <a:rPr lang="ru-RU" dirty="0" smtClean="0"/>
              <a:t>Сетка принятия решений: варианты и критерии выбора.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8803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Цель урока: </a:t>
            </a:r>
          </a:p>
          <a:p>
            <a:r>
              <a:rPr lang="ru-RU" dirty="0" smtClean="0"/>
              <a:t>Изучить критерии выбора.</a:t>
            </a:r>
          </a:p>
          <a:p>
            <a:r>
              <a:rPr lang="ru-RU" dirty="0" smtClean="0"/>
              <a:t>Механизм выбора.</a:t>
            </a:r>
          </a:p>
        </p:txBody>
      </p:sp>
    </p:spTree>
    <p:extLst>
      <p:ext uri="{BB962C8B-B14F-4D97-AF65-F5344CB8AC3E}">
        <p14:creationId xmlns:p14="http://schemas.microsoft.com/office/powerpoint/2010/main" xmlns="" val="225118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/>
              <a:t>Задачи: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/>
              <a:t>Изучить понятия: вариант, критерий.</a:t>
            </a:r>
          </a:p>
          <a:p>
            <a:pPr marL="0" indent="0">
              <a:buNone/>
            </a:pPr>
            <a:r>
              <a:rPr lang="ru-RU" sz="2800" dirty="0" smtClean="0"/>
              <a:t>На практике изучить механизм выбора на основе сетки принятия решений</a:t>
            </a:r>
            <a:r>
              <a:rPr lang="ru-RU" dirty="0" smtClean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Развивать: экономическое мышление, память, практические навыки применения знаний и умений.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Воспитывать трудолюбие, честность, ответственность за результат своего труда, навыки работы в коллективе.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9833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dirty="0" smtClean="0"/>
              <a:t>Варианты:</a:t>
            </a:r>
            <a:endParaRPr lang="ru-RU" b="1" dirty="0"/>
          </a:p>
        </p:txBody>
      </p:sp>
      <p:pic>
        <p:nvPicPr>
          <p:cNvPr id="4" name="Рисунок 3" descr="http://im0-tub-ru.yandex.net/i?id=92d21f3c18947e450eae577ea83f7d1c-08-144&amp;n=24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2304256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im0-tub-ru.yandex.net/i?id=9fae21fc7d618f35506b7ee09c704c40-95-144&amp;n=24">
            <a:hlinkClick r:id="rId4" tgtFrame="&quot;_blank&quot;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355528"/>
            <a:ext cx="2005931" cy="210552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фонарик, карманный фонарик">
            <a:hlinkClick r:id="rId6" tooltip="&quot;фонарик, карманный фонарик&quot;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124744"/>
            <a:ext cx="2986648" cy="20295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51990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Сетка принятия </a:t>
            </a:r>
            <a:r>
              <a:rPr lang="ru-RU" b="1" dirty="0"/>
              <a:t>р</a:t>
            </a:r>
            <a:r>
              <a:rPr lang="ru-RU" b="1" dirty="0" smtClean="0"/>
              <a:t>ешений.</a:t>
            </a:r>
            <a:endParaRPr lang="ru-RU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31671418"/>
              </p:ext>
            </p:extLst>
          </p:nvPr>
        </p:nvGraphicFramePr>
        <p:xfrm>
          <a:off x="1259633" y="1916833"/>
          <a:ext cx="6912768" cy="3183632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1956048"/>
                <a:gridCol w="1524000"/>
                <a:gridCol w="1704528"/>
                <a:gridCol w="1728192"/>
              </a:tblGrid>
              <a:tr h="684272">
                <a:tc rowSpan="2"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r>
                        <a:rPr lang="ru-RU" sz="2400" dirty="0" smtClean="0"/>
                        <a:t>Варианты</a:t>
                      </a:r>
                      <a:endParaRPr lang="ru-RU" sz="2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2400" dirty="0" smtClean="0"/>
                        <a:t>                     Критерии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надежность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Возможность</a:t>
                      </a:r>
                    </a:p>
                    <a:p>
                      <a:r>
                        <a:rPr lang="ru-RU" sz="2000" dirty="0" smtClean="0"/>
                        <a:t>использовать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полезность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Воздушный змей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            -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           -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          +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Карманный фонарик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           +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           +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          +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Надувной мяч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            -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           +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          +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0609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Варианты:</a:t>
            </a:r>
            <a:endParaRPr lang="ru-RU" b="1" dirty="0"/>
          </a:p>
        </p:txBody>
      </p:sp>
      <p:pic>
        <p:nvPicPr>
          <p:cNvPr id="3" name="Рисунок 2" descr="http://im1-tub-ru.yandex.net/i?id=0c35b04581effb4602f976e1a1fe57d1-03-144&amp;n=24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2127250" cy="124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im1-tub-ru.yandex.net/i?id=54ee57860ab2cd43acfd50dca9277dd1-42-144&amp;n=24">
            <a:hlinkClick r:id="rId4" tgtFrame="&quot;_blank&quot;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408762"/>
            <a:ext cx="1925320" cy="124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im2-tub-ru.yandex.net/i?id=87a786a3319ebcbcc28b4ec1c25d0a25-71-144&amp;n=24">
            <a:hlinkClick r:id="rId6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08761"/>
            <a:ext cx="1847850" cy="124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im0-tub-ru.yandex.net/i?id=a05fa1e35c3176ca48092f555e42741f-96-144&amp;n=24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068960"/>
            <a:ext cx="1655445" cy="124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im1-tub-ru.yandex.net/i?id=14494c6b9392357e3417ac7cd2cc86ef-51-144&amp;n=24">
            <a:hlinkClick r:id="rId10"/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068960"/>
            <a:ext cx="1645920" cy="124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im0-tub-ru.yandex.net/i?id=3ea004bbba0ac9b76314c1fdca3ede4e-126-144&amp;n=24">
            <a:hlinkClick r:id="rId12" tgtFrame="&quot;_blank&quot;"/>
          </p:cNvPr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1081" y="4941168"/>
            <a:ext cx="2059940" cy="124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im2-tub-ru.yandex.net/i?id=b4ca07ac2a0a4b8e264df427f38d2cd6-42-144&amp;n=24">
            <a:hlinkClick r:id="rId14"/>
          </p:cNvPr>
          <p:cNvPicPr/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1" y="4941167"/>
            <a:ext cx="2204085" cy="124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im1-tub-ru.yandex.net/i?id=4a746a066b084a25886c5fd05142bd78-11-144&amp;n=24">
            <a:hlinkClick r:id="rId16"/>
          </p:cNvPr>
          <p:cNvPicPr/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1" y="3068960"/>
            <a:ext cx="1857375" cy="124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im2-tub-ru.yandex.net/i?id=0e70a7c5bac6913d26d99a3b3a7df999-58-144&amp;n=24">
            <a:hlinkClick r:id="rId18"/>
          </p:cNvPr>
          <p:cNvPicPr/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941166"/>
            <a:ext cx="1847850" cy="1241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23913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>
            <a:noAutofit/>
          </a:bodyPr>
          <a:lstStyle/>
          <a:p>
            <a:r>
              <a:rPr lang="ru-RU" sz="3200" dirty="0" smtClean="0"/>
              <a:t>Для меня сегодняшний урок….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6" name="Рисунок 5" descr="http://im2-tub-ru.yandex.net/i?id=a135f850b1667869b03005c454b24341-129-144&amp;n=24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88640"/>
            <a:ext cx="1427852" cy="223224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50712653"/>
              </p:ext>
            </p:extLst>
          </p:nvPr>
        </p:nvGraphicFramePr>
        <p:xfrm>
          <a:off x="539552" y="2564904"/>
          <a:ext cx="8229600" cy="2603192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1346448">
                <a:tc>
                  <a:txBody>
                    <a:bodyPr/>
                    <a:lstStyle/>
                    <a:p>
                      <a:r>
                        <a:rPr lang="ru-RU" dirty="0" smtClean="0"/>
                        <a:t>На уроке я работал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Своей работай на уроке 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Урок для меня показался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 урок 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Моё настроение</a:t>
                      </a:r>
                      <a:endParaRPr lang="ru-RU" dirty="0"/>
                    </a:p>
                  </a:txBody>
                  <a:tcPr/>
                </a:tc>
              </a:tr>
              <a:tr h="597768">
                <a:tc>
                  <a:txBody>
                    <a:bodyPr/>
                    <a:lstStyle/>
                    <a:p>
                      <a:r>
                        <a:rPr lang="ru-RU" dirty="0" smtClean="0"/>
                        <a:t>активно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доволен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коротким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устал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стало лучше</a:t>
                      </a:r>
                      <a:endParaRPr lang="ru-RU" dirty="0"/>
                    </a:p>
                  </a:txBody>
                  <a:tcPr/>
                </a:tc>
              </a:tr>
              <a:tr h="658976">
                <a:tc>
                  <a:txBody>
                    <a:bodyPr/>
                    <a:lstStyle/>
                    <a:p>
                      <a:r>
                        <a:rPr lang="ru-RU" dirty="0" smtClean="0"/>
                        <a:t>пассивно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недоволен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длинным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устал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стало хуже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http://im2-tub-ru.yandex.net/i?id=a135f850b1667869b03005c454b24341-129-144&amp;n=24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68" y="0"/>
            <a:ext cx="1427852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79994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37301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Домашнее задание.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2769171"/>
          </a:xfrm>
        </p:spPr>
        <p:txBody>
          <a:bodyPr/>
          <a:lstStyle/>
          <a:p>
            <a:r>
              <a:rPr lang="ru-RU" dirty="0" smtClean="0"/>
              <a:t>Рабочая тетрадь: страница 14-15 изучить, страница 17-18 задание 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6707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Сформулировать систему экономических знаний.</a:t>
            </a:r>
          </a:p>
          <a:p>
            <a:r>
              <a:rPr lang="ru-RU" dirty="0" smtClean="0"/>
              <a:t>Мотивировать интерес к изучению предмета, осознание его жизненной важности.</a:t>
            </a:r>
          </a:p>
          <a:p>
            <a:r>
              <a:rPr lang="ru-RU" dirty="0" smtClean="0"/>
              <a:t>Расширение кругозора, умение слушать, владение устной речью, умение принимать решения, делать выводы.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6540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7030A0"/>
                </a:solidFill>
              </a:rPr>
              <a:t>Спасибо</a:t>
            </a:r>
            <a:r>
              <a:rPr lang="ru-RU" sz="6600" dirty="0" smtClean="0"/>
              <a:t> </a:t>
            </a:r>
            <a:r>
              <a:rPr lang="ru-RU" sz="6600" dirty="0" smtClean="0">
                <a:solidFill>
                  <a:srgbClr val="7030A0"/>
                </a:solidFill>
              </a:rPr>
              <a:t>за внимание</a:t>
            </a:r>
            <a:endParaRPr lang="ru-RU" sz="6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9825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Ожидаемый результат: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3"/>
            <a:ext cx="8229600" cy="266429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Проявление интереса к предмету.</a:t>
            </a:r>
          </a:p>
          <a:p>
            <a:r>
              <a:rPr lang="ru-RU" dirty="0" smtClean="0"/>
              <a:t>Применение знаний и умений на практике.</a:t>
            </a:r>
          </a:p>
          <a:p>
            <a:r>
              <a:rPr lang="ru-RU" dirty="0" smtClean="0"/>
              <a:t>Расширение кругозора.</a:t>
            </a:r>
          </a:p>
          <a:p>
            <a:r>
              <a:rPr lang="ru-RU" dirty="0" smtClean="0"/>
              <a:t>Понимание целостности окружающего мира.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941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Учащиеся должны знать и уметь: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r>
              <a:rPr lang="ru-RU" dirty="0" smtClean="0"/>
              <a:t>Знать понятия: выбор, альтернативная стоимость.</a:t>
            </a:r>
          </a:p>
          <a:p>
            <a:r>
              <a:rPr lang="ru-RU" dirty="0" smtClean="0"/>
              <a:t>Уметь применять на практике полученные знания.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6958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/>
          <a:lstStyle/>
          <a:p>
            <a:r>
              <a:rPr lang="ru-RU" b="1" dirty="0" smtClean="0"/>
              <a:t>Средства реализации</a:t>
            </a:r>
            <a:br>
              <a:rPr lang="ru-RU" b="1" dirty="0" smtClean="0"/>
            </a:br>
            <a:r>
              <a:rPr lang="ru-RU" b="1" dirty="0" smtClean="0"/>
              <a:t>целей и задач: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Создание атмосферы заинтересованности каждого ученика в работе.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Стимулирование учащихся к выполнению работы.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Использование различного дидактического материала.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2479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Тематическое планирование.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1.Выбор как экономическая проблема. Альтернативная стоимость. 1 час.</a:t>
            </a:r>
          </a:p>
          <a:p>
            <a:pPr marL="0" indent="0">
              <a:buNone/>
            </a:pPr>
            <a:r>
              <a:rPr lang="ru-RU" dirty="0" smtClean="0"/>
              <a:t>2.Сетка принятия решений: варианты и критерии выбора. 1 час.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8794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План урока: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Проверка отсутствующих.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Сообщение темы и цели урока.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Повторение пройденного.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Изучение нового материала.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Первичное усвоение новых знаний.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Применение новых знаний и действий.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Рефлексия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Домашнее задание.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184844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573016"/>
          </a:xfrm>
        </p:spPr>
        <p:txBody>
          <a:bodyPr>
            <a:normAutofit/>
          </a:bodyPr>
          <a:lstStyle/>
          <a:p>
            <a:r>
              <a:rPr lang="ru-RU" b="1" dirty="0" smtClean="0"/>
              <a:t>Тема урока:</a:t>
            </a:r>
            <a:br>
              <a:rPr lang="ru-RU" b="1" dirty="0" smtClean="0"/>
            </a:br>
            <a:r>
              <a:rPr lang="ru-RU" sz="3600" dirty="0" smtClean="0"/>
              <a:t>«Выбор как экономическая проблема. Альтернативная стоимость».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b="1" dirty="0" smtClean="0"/>
              <a:t>Цель урока: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3356992"/>
            <a:ext cx="8003232" cy="276917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</a:t>
            </a:r>
            <a:r>
              <a:rPr lang="ru-RU" sz="3600" dirty="0" smtClean="0"/>
              <a:t>Выяснить почему проблема </a:t>
            </a:r>
          </a:p>
          <a:p>
            <a:pPr marL="0" indent="0">
              <a:buNone/>
            </a:pPr>
            <a:r>
              <a:rPr lang="ru-RU" sz="3600" dirty="0" smtClean="0"/>
              <a:t>выбора является всеобщей, что такое альтернативная стоимость?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78023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524</TotalTime>
  <Words>749</Words>
  <Application>Microsoft Office PowerPoint</Application>
  <PresentationFormat>Экран (4:3)</PresentationFormat>
  <Paragraphs>162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Методическая разработка раздела программы по теме «Проблема выбора в экономике"</vt:lpstr>
      <vt:lpstr>Цель работы: Активация познавательной деятельности учащихся на 2 этапе изучения предмета экономика.»</vt:lpstr>
      <vt:lpstr>Задачи:</vt:lpstr>
      <vt:lpstr>Ожидаемый результат:</vt:lpstr>
      <vt:lpstr>Учащиеся должны знать и уметь:</vt:lpstr>
      <vt:lpstr>Средства реализации целей и задач:</vt:lpstr>
      <vt:lpstr>Тематическое планирование. </vt:lpstr>
      <vt:lpstr>План урока: </vt:lpstr>
      <vt:lpstr>Тема урока: «Выбор как экономическая проблема. Альтернативная стоимость».  Цель урока:</vt:lpstr>
      <vt:lpstr>Задачи:</vt:lpstr>
      <vt:lpstr>Повторение пройденного. Викторина</vt:lpstr>
      <vt:lpstr>Друзья продолжают разговор.</vt:lpstr>
      <vt:lpstr>Что это? Что ты о них знаешь?</vt:lpstr>
      <vt:lpstr>Чем ограничен каждый вид ресурсов?</vt:lpstr>
      <vt:lpstr>Что такое профессия. Назови профессии.</vt:lpstr>
      <vt:lpstr>Выбор - экономическая проблема. </vt:lpstr>
      <vt:lpstr>Выбрать один вариант. Ответить на вопросы: 1.Почему ты это выбрал? 2.Почему не выбрал оба варианта? 3.Какова альтернативная стоимость?</vt:lpstr>
      <vt:lpstr>С какой проблемой столкнулись персонажи сказок?</vt:lpstr>
      <vt:lpstr>Ответь на вопросы:</vt:lpstr>
      <vt:lpstr>Домашнее задание.</vt:lpstr>
      <vt:lpstr>Урок 2.</vt:lpstr>
      <vt:lpstr>План урока:</vt:lpstr>
      <vt:lpstr>Тема урока: Сетка принятия решений: варианты и критерии выбора.</vt:lpstr>
      <vt:lpstr>Задачи:</vt:lpstr>
      <vt:lpstr>Варианты:</vt:lpstr>
      <vt:lpstr>Сетка принятия решений.</vt:lpstr>
      <vt:lpstr>Варианты:</vt:lpstr>
      <vt:lpstr>Для меня сегодняшний урок…. </vt:lpstr>
      <vt:lpstr>Домашнее задание. </vt:lpstr>
      <vt:lpstr>Спасибо за внимание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раздела программы по теме «Проблема выбора в экономике"</dc:title>
  <dc:creator>1</dc:creator>
  <cp:lastModifiedBy>1</cp:lastModifiedBy>
  <cp:revision>124</cp:revision>
  <dcterms:created xsi:type="dcterms:W3CDTF">2014-10-28T07:51:16Z</dcterms:created>
  <dcterms:modified xsi:type="dcterms:W3CDTF">2019-11-13T17:15:00Z</dcterms:modified>
</cp:coreProperties>
</file>