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6" r:id="rId3"/>
    <p:sldId id="315" r:id="rId4"/>
    <p:sldId id="270" r:id="rId5"/>
    <p:sldId id="297" r:id="rId6"/>
    <p:sldId id="298" r:id="rId7"/>
    <p:sldId id="308" r:id="rId8"/>
    <p:sldId id="261" r:id="rId9"/>
    <p:sldId id="259" r:id="rId10"/>
    <p:sldId id="310" r:id="rId11"/>
    <p:sldId id="319" r:id="rId12"/>
    <p:sldId id="320" r:id="rId13"/>
    <p:sldId id="318" r:id="rId14"/>
    <p:sldId id="317" r:id="rId15"/>
    <p:sldId id="266" r:id="rId16"/>
    <p:sldId id="299" r:id="rId17"/>
    <p:sldId id="257" r:id="rId18"/>
    <p:sldId id="258" r:id="rId19"/>
    <p:sldId id="264" r:id="rId20"/>
    <p:sldId id="265" r:id="rId21"/>
    <p:sldId id="268" r:id="rId22"/>
    <p:sldId id="329" r:id="rId23"/>
    <p:sldId id="316" r:id="rId24"/>
    <p:sldId id="323" r:id="rId25"/>
    <p:sldId id="324" r:id="rId26"/>
    <p:sldId id="325" r:id="rId27"/>
    <p:sldId id="331" r:id="rId28"/>
    <p:sldId id="321" r:id="rId29"/>
    <p:sldId id="326" r:id="rId30"/>
    <p:sldId id="322" r:id="rId31"/>
    <p:sldId id="328" r:id="rId32"/>
    <p:sldId id="313" r:id="rId33"/>
    <p:sldId id="314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00"/>
    <a:srgbClr val="C1381D"/>
    <a:srgbClr val="1111F3"/>
    <a:srgbClr val="FFFF00"/>
    <a:srgbClr val="FFFF99"/>
    <a:srgbClr val="CCFFCC"/>
    <a:srgbClr val="8238BA"/>
    <a:srgbClr val="FF33CC"/>
    <a:srgbClr val="F0FF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0E669-CB98-4F19-B78A-4C43D73135DF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A832D-12B9-4CF1-BC4C-EA22DE165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1BABB-0D54-44AD-A58D-C88FCEAAC5AD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C068E-BC14-4374-AA55-114997437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3A3E1-C034-4FFD-BC92-9324BD2A37B1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6B482-FAC3-4009-A3E5-AFF74DE60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4D718-DC53-4F72-BC47-A969F2F94D99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1560B-2F16-4842-8B6B-D25E4930A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247DA-1250-4090-B56C-8D5CD958F2D4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C9A0-9788-4EA3-A8E4-14B8009D9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20F39-49B3-44D4-920C-329EBD9C6A46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F768D-828D-4CBA-A432-7B6338539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083A8-A0F0-4AA5-8E87-51D8B350638E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E83B4-EC72-42F2-B043-21C5487F9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05A90-A180-4C7E-946A-BECBE592FCDC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393CF-B0B9-4BC2-A77B-8A92B7F2E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BDB9D-2B96-4E57-B4D5-85FBC4EB9980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EA893-6643-4951-A781-04FD87E652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CBBA7-01CE-4968-954F-AA62DFF75DF2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EE667-8DBC-42B5-9354-5DD8BA12B4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B3CF0-F4DA-47BC-8DAB-EA8B19A277C9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910ED-938B-46BD-B05E-67DEC74AA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89ADF2D-6813-4F55-A54A-1DE57381A88A}" type="datetimeFigureOut">
              <a:rPr lang="ru-RU"/>
              <a:pPr>
                <a:defRPr/>
              </a:pPr>
              <a:t>31.10.2019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8C094F-5383-4C0B-814B-2DE0D3A68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webp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3999" cy="126876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700" b="1" dirty="0" smtClean="0">
                <a:solidFill>
                  <a:srgbClr val="FF0000"/>
                </a:solidFill>
              </a:rPr>
              <a:t/>
            </a:r>
            <a:br>
              <a:rPr lang="en-US" sz="2700" b="1" dirty="0" smtClean="0">
                <a:solidFill>
                  <a:srgbClr val="FF0000"/>
                </a:solidFill>
              </a:rPr>
            </a:br>
            <a:r>
              <a:rPr lang="en-US" sz="2700" b="1" dirty="0" smtClean="0">
                <a:solidFill>
                  <a:srgbClr val="FF0000"/>
                </a:solidFill>
              </a:rPr>
              <a:t/>
            </a:r>
            <a:br>
              <a:rPr lang="en-US" sz="27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 детский сад комбинированного вида № 14 «Радуга» </a:t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г.о. Лобня Московской области.</a:t>
            </a:r>
            <a:r>
              <a:rPr lang="ru-RU" sz="2700" b="1" dirty="0" smtClean="0">
                <a:solidFill>
                  <a:srgbClr val="C00000"/>
                </a:solidFill>
                <a:latin typeface="Georgia" pitchFamily="18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Georgia" pitchFamily="18" charset="0"/>
              </a:rPr>
            </a:br>
            <a:endParaRPr lang="ru-RU" dirty="0"/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240197"/>
            <a:ext cx="6400800" cy="1752600"/>
          </a:xfrm>
        </p:spPr>
        <p:txBody>
          <a:bodyPr/>
          <a:lstStyle/>
          <a:p>
            <a:pPr eaLnBrk="1" hangingPunct="1"/>
            <a:r>
              <a:rPr lang="ru-RU" sz="66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фольклора</a:t>
            </a:r>
            <a:r>
              <a:rPr lang="en-US" sz="66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6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воспитании и обучении детей</a:t>
            </a:r>
          </a:p>
          <a:p>
            <a:pPr eaLnBrk="1" hangingPunct="1"/>
            <a:r>
              <a:rPr lang="en-US" sz="3600" b="1" dirty="0" smtClean="0">
                <a:solidFill>
                  <a:srgbClr val="1111F3"/>
                </a:solidFill>
                <a:latin typeface="Georgia" pitchFamily="18" charset="0"/>
              </a:rPr>
              <a:t/>
            </a:r>
            <a:br>
              <a:rPr lang="en-US" sz="3600" b="1" dirty="0" smtClean="0">
                <a:solidFill>
                  <a:srgbClr val="1111F3"/>
                </a:solidFill>
                <a:latin typeface="Georgia" pitchFamily="18" charset="0"/>
              </a:rPr>
            </a:b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67" y="4365105"/>
            <a:ext cx="3488121" cy="2480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418427" y="4928507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группы№ 2 «Ягодка» Воспитатель Морозова Н.А.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-10878"/>
            <a:ext cx="8172400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основных видов устной народной прозы, ее типическим свойством считается установка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вымысел.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проявляют особый интерес к сказке, их привлекают динамично развивающийся сюжет, характерные образы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и в детском фольклоре сказка занимает одно из основных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420888"/>
            <a:ext cx="6732240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2218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0"/>
            <a:ext cx="712879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малых форм устного народного творчества, в которой в предельно сжатой, образной форме даются наиболее яркие, характерные признаки предметов или явлений.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78092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ример 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решето,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Чёрных домиков полно.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чёрненьких домков,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Столько беленьких жильцов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(ПОДСОЛНУХ)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2564904"/>
            <a:ext cx="4305218" cy="414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202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42493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Заклички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обращения к явлениям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Заклички украшают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обогащают речь ребенка, расширяют словарный запас, развивают воображение. Чтобы использовать простейшие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заклички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507501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Божья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коровка,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Лети 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небко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твои детки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Кушают конфетки.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Всем по одной,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тебе ни одной.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Божья коровка,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лети на небо,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Принеси нам хлеба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Черного и белого,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не горелого</a:t>
            </a:r>
            <a:r>
              <a:rPr lang="ru-RU" dirty="0"/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49468" flipH="1">
            <a:off x="4881771" y="3023703"/>
            <a:ext cx="3141445" cy="313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9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8183" y="188640"/>
            <a:ext cx="867645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Прибаутки</a:t>
            </a:r>
            <a:endParaRPr lang="ru-RU" sz="36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юмористические стихи, похожие на пословицы и поговорки. Большая часть прибауток —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небылицы.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8848" y="2564904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совушка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-сова,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большая голова!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на дереве сидела,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Головою ты вертела -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траву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свалилася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яму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покатилася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182" y="2348880"/>
            <a:ext cx="3141037" cy="346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86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0"/>
            <a:ext cx="7776864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Приговорки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стихотворные обращения к животным, птицам, растениям. Это могут быть не только прямые обращения, но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звукоподражания.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628035"/>
            <a:ext cx="4746104" cy="422996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48927" y="2739211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Петушок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Петушок,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гребешок, </a:t>
            </a:r>
          </a:p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головушка, 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Шёлкова бородушка.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Выгляни в окошко,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Дам тебе горошку. </a:t>
            </a:r>
            <a:endParaRPr lang="ru-RU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102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442807" y="1052254"/>
            <a:ext cx="771525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Представляют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собой прекрасный речевой материал,  который  можно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 организованной образовательной деятельности, так и в совместно-партнерской деятельности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детей.  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помощью можно развивать: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Wingdings" pitchFamily="2" charset="2"/>
              <a:buChar char="Ø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грамматический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</a:p>
          <a:p>
            <a:pPr eaLnBrk="0" hangingPunct="0">
              <a:buFont typeface="Wingdings" pitchFamily="2" charset="2"/>
              <a:buChar char="Ø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фонематический слух</a:t>
            </a:r>
          </a:p>
          <a:p>
            <a:pPr eaLnBrk="0" hangingPunct="0">
              <a:buFont typeface="Wingdings" pitchFamily="2" charset="2"/>
              <a:buChar char="Ø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звуковую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buFont typeface="Wingdings" pitchFamily="2" charset="2"/>
              <a:buChar char="Ø"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0"/>
            <a:ext cx="7772400" cy="1052736"/>
          </a:xfrm>
        </p:spPr>
        <p:txBody>
          <a:bodyPr/>
          <a:lstStyle/>
          <a:p>
            <a:r>
              <a:rPr lang="ru-RU" sz="4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песни </a:t>
            </a:r>
            <a:endParaRPr lang="ru-RU" sz="48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064476"/>
            <a:ext cx="4005064" cy="40050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179512" y="188640"/>
            <a:ext cx="5032573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581650" algn="l"/>
                <a:tab pos="6030913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8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3200" dirty="0">
                <a:latin typeface="Georgia" pitchFamily="18" charset="0"/>
                <a:cs typeface="Times New Roman" pitchFamily="18" charset="0"/>
              </a:rPr>
              <a:t>Фольклор увлекает детей  яркими  поэтическими  образами, вызывает у  них  положительные  эмоции,  укрепляет  светлое,  жизнерадостное восприятие жизни, помогает понять, </a:t>
            </a:r>
            <a:r>
              <a:rPr lang="ru-RU" sz="3200" dirty="0" smtClean="0">
                <a:latin typeface="Georgia" pitchFamily="18" charset="0"/>
                <a:cs typeface="Times New Roman" pitchFamily="18" charset="0"/>
              </a:rPr>
              <a:t>что  </a:t>
            </a:r>
            <a:r>
              <a:rPr lang="ru-RU" sz="3200" dirty="0">
                <a:latin typeface="Georgia" pitchFamily="18" charset="0"/>
                <a:cs typeface="Times New Roman" pitchFamily="18" charset="0"/>
              </a:rPr>
              <a:t>хорошо, а </a:t>
            </a:r>
            <a:r>
              <a:rPr lang="ru-RU" sz="3200" dirty="0" smtClean="0">
                <a:latin typeface="Georgia" pitchFamily="18" charset="0"/>
                <a:cs typeface="Times New Roman" pitchFamily="18" charset="0"/>
              </a:rPr>
              <a:t>что  плохо,  </a:t>
            </a:r>
            <a:r>
              <a:rPr lang="ru-RU" sz="3200" dirty="0">
                <a:latin typeface="Georgia" pitchFamily="18" charset="0"/>
                <a:cs typeface="Times New Roman" pitchFamily="18" charset="0"/>
              </a:rPr>
              <a:t>что  красиво  и что не красиво.</a:t>
            </a:r>
            <a:endParaRPr lang="ru-RU" sz="3200" dirty="0"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76056" y="394841"/>
            <a:ext cx="3730766" cy="5589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323528" y="838193"/>
            <a:ext cx="4643437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1200" dirty="0">
                <a:solidFill>
                  <a:srgbClr val="1111F3"/>
                </a:solidFill>
                <a:latin typeface="Georgia" pitchFamily="18" charset="0"/>
                <a:cs typeface="Times New Roman" pitchFamily="18" charset="0"/>
              </a:rPr>
              <a:t>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серьезное  внимание  на  детский  фольклор  обратил  известный педагог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Ушинский К.Д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60-х г. XIX в. в журнале “Учитель” появились публикации произведений</a:t>
            </a: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фольклора и их анализ с точки зрения физиологии и психики  ребенка. Тогда  же  началось  систематическое  собирание  народных  произведений  для детей.</a:t>
            </a: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dirty="0"/>
          </a:p>
        </p:txBody>
      </p:sp>
      <p:pic>
        <p:nvPicPr>
          <p:cNvPr id="1028" name="Picture 4" descr="http://itd1.mycdn.me/image?id=862871312508&amp;t=20&amp;plc=WEB&amp;tkn=*Fj9m8JmaQzC3vzEcRazArnIyPC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1" r="18534" b="14286"/>
          <a:stretch/>
        </p:blipFill>
        <p:spPr bwMode="auto">
          <a:xfrm>
            <a:off x="5292080" y="860772"/>
            <a:ext cx="3600400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Заведующая кафедрой дошкольной педагогики (1932 -1941 гг), &#10;профессор Александра Платоновна Ус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8403" y="922011"/>
            <a:ext cx="3635896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323528" y="1492265"/>
            <a:ext cx="4714875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Усова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А.П.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считала,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сказки, загадки и пословицы являются богатейшим материалом для развития культуры речи.</a:t>
            </a:r>
          </a:p>
          <a:p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 descr="Василий Александрович Сухомлин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714375"/>
            <a:ext cx="3528392" cy="5000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49721" y="1198750"/>
            <a:ext cx="5286375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Сухомлинский В.А.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считал, что сказки, песенки,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являются незаменимым средством пробуждения познавательной активности, самостоятельности, яркой индивидуальности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79512" y="683405"/>
            <a:ext cx="518457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Дошкольный возраст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 благоприятным для развития речи ребенка. Основная задача развития речи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овладение нормами и правилами родного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Устное народное творчество таит в себе неисчерпаемые возможности для пробуждения познавательной активности, самостоятельности, яркой индивидуальности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 речевых навыков. Поэтому я решила использовать фольклор в воспитании детей.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0"/>
            <a:ext cx="4466273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4608512" cy="4465407"/>
          </a:xfrm>
        </p:spPr>
        <p:txBody>
          <a:bodyPr/>
          <a:lstStyle/>
          <a:p>
            <a:pPr eaLnBrk="1" hangingPunct="1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едагоги и психологи считают фольклор одним  самым действенным  средством народной педагогики, так как он несет огромные дидактические возможности. Они отмечают, что знакомство с народными произведениями обогащает чувства и речь детей, формирует отношение к окружающему миру, играет неоценимую роль в нравственном и речевом развитии.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464" y="260648"/>
            <a:ext cx="4611536" cy="62078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1"/>
          <p:cNvSpPr>
            <a:spLocks noChangeArrowheads="1"/>
          </p:cNvSpPr>
          <p:nvPr/>
        </p:nvSpPr>
        <p:spPr bwMode="auto">
          <a:xfrm>
            <a:off x="323528" y="516510"/>
            <a:ext cx="842493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словесное русское народное творчество заключает в себе поэтические ценности. Его влияние на развитие речи детей неоспоримо. С помощью малых форм фольклора можно решать практически все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развития речи у детей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наряду с основными методами и приемами речевого развития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и нужно использовать этот богатейший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4" y="2996952"/>
            <a:ext cx="4644517" cy="38610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78745"/>
            <a:ext cx="4104456" cy="2787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0"/>
            <a:ext cx="7920880" cy="908720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фольклора в группе</a:t>
            </a:r>
            <a:endParaRPr lang="ru-RU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078745"/>
            <a:ext cx="3936126" cy="27877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780" y="4036544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12153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45" y="836712"/>
            <a:ext cx="458593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-99391"/>
            <a:ext cx="7772400" cy="1224136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</a:rPr>
              <a:t>Досуги на тему фольклор </a:t>
            </a:r>
            <a:endParaRPr lang="ru-RU" b="1" i="1" dirty="0">
              <a:solidFill>
                <a:srgbClr val="008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8793" y="2708920"/>
            <a:ext cx="4565207" cy="404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14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06"/>
          <a:stretch/>
        </p:blipFill>
        <p:spPr>
          <a:xfrm>
            <a:off x="107504" y="116632"/>
            <a:ext cx="3816424" cy="5014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1603433"/>
            <a:ext cx="4752528" cy="525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068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2" y="0"/>
            <a:ext cx="4864972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090" y="1369565"/>
            <a:ext cx="4011910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43906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09" y="116632"/>
            <a:ext cx="4716016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205" y="2204864"/>
            <a:ext cx="4261602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84265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6" y="116633"/>
            <a:ext cx="5886598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645024"/>
            <a:ext cx="4544175" cy="308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281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0" y="920578"/>
            <a:ext cx="4146661" cy="4380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-27259"/>
            <a:ext cx="7772400" cy="1082551"/>
          </a:xfrm>
        </p:spPr>
        <p:txBody>
          <a:bodyPr/>
          <a:lstStyle/>
          <a:p>
            <a:r>
              <a:rPr lang="ru-RU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на тему фольклор</a:t>
            </a:r>
            <a:endParaRPr lang="ru-RU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9091" y="920578"/>
            <a:ext cx="4877223" cy="4380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575958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645023"/>
            <a:ext cx="6268188" cy="3191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33" y="25608"/>
            <a:ext cx="3816424" cy="3115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86728"/>
            <a:ext cx="5082866" cy="3486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12849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4269"/>
            <a:ext cx="7772400" cy="1292250"/>
          </a:xfrm>
        </p:spPr>
        <p:txBody>
          <a:bodyPr/>
          <a:lstStyle/>
          <a:p>
            <a:r>
              <a:rPr lang="ru-RU" sz="5400" b="1" i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54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ель</a:t>
            </a:r>
            <a:r>
              <a:rPr lang="ru-RU" sz="48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48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268761"/>
            <a:ext cx="7556376" cy="1752600"/>
          </a:xfrm>
        </p:spPr>
        <p:txBody>
          <a:bodyPr/>
          <a:lstStyle/>
          <a:p>
            <a:pPr lvl="0"/>
            <a:r>
              <a:rPr lang="ru-RU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детей навыков речевого общения, позитивного отношения к себе и окружающему миру.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1640" y="1988840"/>
            <a:ext cx="7992888" cy="423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67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51566" cy="3645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216" y="3645024"/>
            <a:ext cx="5391362" cy="320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9393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9" y="-5162"/>
            <a:ext cx="5852142" cy="3434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328" y="3501009"/>
            <a:ext cx="5597024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962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760" y="0"/>
            <a:ext cx="88924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1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kern="0" noProof="0" dirty="0" smtClean="0">
                <a:latin typeface="Trebuchet MS"/>
                <a:cs typeface="+mn-cs"/>
              </a:rPr>
              <a:t>Доказано, что </a:t>
            </a:r>
            <a:r>
              <a:rPr lang="ru-RU" sz="2400" kern="0" dirty="0" smtClean="0">
                <a:latin typeface="Trebuchet MS"/>
                <a:cs typeface="+mn-cs"/>
              </a:rPr>
              <a:t>п</a:t>
            </a:r>
            <a:r>
              <a:rPr kumimoji="0" lang="ru-RU" sz="240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rebuchet MS"/>
                <a:cs typeface="+mn-cs"/>
              </a:rPr>
              <a:t>ри</a:t>
            </a:r>
            <a:r>
              <a:rPr kumimoji="0" lang="ru-RU" sz="24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rebuchet MS"/>
                <a:cs typeface="+mn-cs"/>
              </a:rPr>
              <a:t> целенаправленном и систематическом использовании в педагогическом процессе с  фольклором</a:t>
            </a:r>
            <a:r>
              <a:rPr kumimoji="0" lang="ru-RU" sz="240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Trebuchet MS"/>
                <a:cs typeface="+mn-cs"/>
              </a:rPr>
              <a:t> дети :</a:t>
            </a:r>
            <a:r>
              <a:rPr kumimoji="0" lang="ru-RU" sz="24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rebuchet MS"/>
                <a:cs typeface="+mn-cs"/>
              </a:rPr>
              <a:t> 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rebuchet MS"/>
                <a:cs typeface="+mn-cs"/>
              </a:rPr>
              <a:t>Различают и называют предметы ближайшего окружения. 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rebuchet MS"/>
                <a:cs typeface="+mn-cs"/>
              </a:rPr>
              <a:t>Пользуются речью как средством для общения со сверстниками и взрослыми.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rebuchet MS"/>
                <a:cs typeface="+mn-cs"/>
              </a:rPr>
              <a:t> Сопровождают речью игровые и бытовые действия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rebuchet MS"/>
                <a:cs typeface="+mn-cs"/>
              </a:rPr>
              <a:t>Слушают и читают наизусть произведения русского фольклора.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rebuchet MS"/>
                <a:cs typeface="+mn-cs"/>
              </a:rPr>
              <a:t>Владеют культурно-гигиеническими навыкам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962400"/>
            <a:ext cx="4075931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206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4744" y="116632"/>
            <a:ext cx="7772400" cy="1470025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sz="5400" b="1" i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944" y="1438692"/>
            <a:ext cx="4153544" cy="50906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8692"/>
            <a:ext cx="4464496" cy="509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728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75" y="285750"/>
            <a:ext cx="7786688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dirty="0" smtClean="0">
                <a:solidFill>
                  <a:srgbClr val="1111F3"/>
                </a:solidFill>
                <a:latin typeface="Georgia" pitchFamily="18" charset="0"/>
              </a:rPr>
              <a:t/>
            </a:r>
            <a:br>
              <a:rPr lang="ru-RU" sz="3100" dirty="0" smtClean="0">
                <a:solidFill>
                  <a:srgbClr val="1111F3"/>
                </a:solidFill>
                <a:latin typeface="Georgia" pitchFamily="18" charset="0"/>
              </a:rPr>
            </a:br>
            <a:r>
              <a:rPr lang="ru-RU" sz="40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этим  были поставлены  задачи: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idx="1"/>
          </p:nvPr>
        </p:nvSpPr>
        <p:spPr>
          <a:xfrm>
            <a:off x="142875" y="1196752"/>
            <a:ext cx="8643937" cy="5572125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Знакомить детей с устным народным творчеством.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 внимательно слушать, и запоминать художественные произведения, принимать участие в драматизации сказок.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уважительное отношение ко всем взрослым.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дружеские чувства и гуманное взаимоотношения между детьми. 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любовь ко всему живому.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5602" y="188640"/>
            <a:ext cx="5032462" cy="6336704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раннем детстве ребенок овладевает величайшим достижением человечества – речью. Этот бурный  процесс не происходит сам собой. Маленький ребенок многое усваивает путем непосредственного подражания окружающим его людям, а так же непосредственно соприкасаясь с разными предметами. Это самостоятельно добытый опыт имеет большое воспитательное значение: вызывает  любопытство, умственную активность, доставляет много конкретных впечатлений.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800" t="1633"/>
          <a:stretch/>
        </p:blipFill>
        <p:spPr>
          <a:xfrm>
            <a:off x="5364088" y="903092"/>
            <a:ext cx="3113322" cy="4907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215008" y="476672"/>
            <a:ext cx="4643437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tabLst>
                <a:tab pos="2908300" algn="l"/>
                <a:tab pos="3151188" algn="l"/>
                <a:tab pos="3489325" algn="l"/>
                <a:tab pos="62103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 раннего обучающего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давно подмечена народом.</a:t>
            </a:r>
          </a:p>
          <a:p>
            <a:pPr eaLnBrk="0" hangingPunct="0">
              <a:tabLst>
                <a:tab pos="2908300" algn="l"/>
                <a:tab pos="3151188" algn="l"/>
                <a:tab pos="3489325" algn="l"/>
                <a:tab pos="62103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Фольклор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ярко выраженную эстетическую направленность. Многое  в нем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создавалось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 для детей и было продиктовано великой заботой  о молодежи – своем будущем. С  незапамятных  времен  живут  в  народном  быту колыбельные песни,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забавляют и учат ребенка. Обязательными  спутниками раннего детства являются сказки про курочку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рябу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козу-дерезу, репку.</a:t>
            </a:r>
          </a:p>
          <a:p>
            <a:pPr eaLnBrk="0" hangingPunct="0">
              <a:tabLst>
                <a:tab pos="2908300" algn="l"/>
                <a:tab pos="3151188" algn="l"/>
                <a:tab pos="3489325" algn="l"/>
                <a:tab pos="62103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2400" dirty="0">
              <a:solidFill>
                <a:srgbClr val="1111F3"/>
              </a:solidFill>
              <a:latin typeface="Georgia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153" y="1556541"/>
            <a:ext cx="4285555" cy="33802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-171400"/>
            <a:ext cx="7776864" cy="108012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ru-RU" b="1" i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Жанры детского фольклора,</a:t>
            </a:r>
            <a:br>
              <a:rPr lang="ru-RU" b="1" i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используемые в работе:</a:t>
            </a:r>
          </a:p>
        </p:txBody>
      </p:sp>
      <p:sp>
        <p:nvSpPr>
          <p:cNvPr id="36867" name="Содержимое 4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197350"/>
          </a:xfrm>
        </p:spPr>
        <p:txBody>
          <a:bodyPr/>
          <a:lstStyle/>
          <a:p>
            <a:pPr eaLnBrk="1" hangingPunct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олыбельные песни</a:t>
            </a:r>
          </a:p>
          <a:p>
            <a:pPr eaLnBrk="1" hangingPunct="1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казки     </a:t>
            </a:r>
          </a:p>
          <a:p>
            <a:pPr eaLnBrk="1" hangingPunct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                                     </a:t>
            </a:r>
          </a:p>
          <a:p>
            <a:pPr eaLnBrk="1" hangingPunct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Заклички</a:t>
            </a:r>
          </a:p>
          <a:p>
            <a:pPr eaLnBrk="1" hangingPunct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Прибаутки </a:t>
            </a:r>
          </a:p>
          <a:p>
            <a:pPr eaLnBrk="1" hangingPunct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Приговорки</a:t>
            </a:r>
          </a:p>
          <a:p>
            <a:pPr eaLnBrk="1" hangingPunct="1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песни  </a:t>
            </a:r>
          </a:p>
          <a:p>
            <a:pPr marL="0" indent="0" eaLnBrk="1" hangingPunct="1">
              <a:buNone/>
            </a:pPr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454" y="2060848"/>
            <a:ext cx="4753682" cy="31892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2195736" y="116632"/>
            <a:ext cx="4691360" cy="727075"/>
          </a:xfrm>
        </p:spPr>
        <p:txBody>
          <a:bodyPr/>
          <a:lstStyle/>
          <a:p>
            <a:pPr algn="ctr" eaLnBrk="1" hangingPunct="1"/>
            <a:r>
              <a:rPr lang="ru-RU" sz="4000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Колыбельные песни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843708"/>
            <a:ext cx="8535292" cy="327099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озволяют развивать речь дошкольного возраста. Колыбельные песни обогащают словарь детей за счет того, что содержат широкий круг сведений об окружающем мире, прежде всего о тех предметах, которые близки опыту людей и привлекают своим внешним видом, например, "заинька".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Грамматическое разнообразие колыбельных способствует освоению грамматического строя речи. В колыбельной - не просто кот, а «котик», 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573016"/>
            <a:ext cx="5760640" cy="34199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0"/>
            <a:ext cx="8856983" cy="6286500"/>
          </a:xfrm>
        </p:spPr>
        <p:txBody>
          <a:bodyPr/>
          <a:lstStyle/>
          <a:p>
            <a:pPr algn="ctr" eaLnBrk="1" hangingPunct="1"/>
            <a:r>
              <a:rPr lang="ru-RU" sz="4000" b="1" i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3200" b="1" i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фонематический слух, так как они используют звукосочетания - наигрыши, которые повторяются несколько раз в разном темпе, с различной интонацией. Все это позволяет ребенку почувствовать и осознать красоту родного языка, его лаконичность, приобщают именно к такой форме изложения собственных мыслей, а затем будет способствовать  формированию образности речи дошкольников, словесному творчеству детей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56992"/>
            <a:ext cx="3296394" cy="33569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9552" y="375821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Идёт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коза рогатая,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Идёт коза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бодатая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Ножками топ-топ,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Глазками хлоп-хлоп.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каши не ест,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Молока не пьёт,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Забодает, забодает, забодает.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888</Words>
  <Application>Microsoft Office PowerPoint</Application>
  <PresentationFormat>Экран (4:3)</PresentationFormat>
  <Paragraphs>90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0" baseType="lpstr">
      <vt:lpstr>Arial</vt:lpstr>
      <vt:lpstr>Calibri</vt:lpstr>
      <vt:lpstr>Georgia</vt:lpstr>
      <vt:lpstr>Times New Roman</vt:lpstr>
      <vt:lpstr>Trebuchet MS</vt:lpstr>
      <vt:lpstr>Wingdings</vt:lpstr>
      <vt:lpstr>Тема Office</vt:lpstr>
      <vt:lpstr>  Муниципальное бюджетное дошкольное образовательное учреждение  детский сад комбинированного вида № 14 «Радуга»  г.о. Лобня Московской области. </vt:lpstr>
      <vt:lpstr>Презентация PowerPoint</vt:lpstr>
      <vt:lpstr>Цель: </vt:lpstr>
      <vt:lpstr> В связи с этим  были поставлены  задачи: </vt:lpstr>
      <vt:lpstr>Презентация PowerPoint</vt:lpstr>
      <vt:lpstr>Презентация PowerPoint</vt:lpstr>
      <vt:lpstr> Жанры детского фольклора,  используемые в работе:</vt:lpstr>
      <vt:lpstr>Колыбельные песни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Народные песни </vt:lpstr>
      <vt:lpstr>Презентация PowerPoint</vt:lpstr>
      <vt:lpstr>Презентация PowerPoint</vt:lpstr>
      <vt:lpstr>Презентация PowerPoint</vt:lpstr>
      <vt:lpstr>Презентация PowerPoint</vt:lpstr>
      <vt:lpstr>Педагоги и психологи считают фольклор одним  самым действенным  средством народной педагогики, так как он несет огромные дидактические возможности. Они отмечают, что знакомство с народными произведениями обогащает чувства и речь детей, формирует отношение к окружающему миру, играет неоценимую роль в нравственном и речевом развитии. </vt:lpstr>
      <vt:lpstr>Презентация PowerPoint</vt:lpstr>
      <vt:lpstr>Уголок фольклора в группе</vt:lpstr>
      <vt:lpstr>Досуги на тему фольклор </vt:lpstr>
      <vt:lpstr>Презентация PowerPoint</vt:lpstr>
      <vt:lpstr>Презентация PowerPoint</vt:lpstr>
      <vt:lpstr>Презентация PowerPoint</vt:lpstr>
      <vt:lpstr>Презентация PowerPoint</vt:lpstr>
      <vt:lpstr>Занятия на тему фольклор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Серик</dc:creator>
  <cp:lastModifiedBy>Пользователь</cp:lastModifiedBy>
  <cp:revision>161</cp:revision>
  <dcterms:created xsi:type="dcterms:W3CDTF">2011-10-22T15:37:10Z</dcterms:created>
  <dcterms:modified xsi:type="dcterms:W3CDTF">2019-10-31T16:56:36Z</dcterms:modified>
</cp:coreProperties>
</file>