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77" r:id="rId2"/>
  </p:sldMasterIdLst>
  <p:sldIdLst>
    <p:sldId id="256" r:id="rId3"/>
    <p:sldId id="257" r:id="rId4"/>
    <p:sldId id="260" r:id="rId5"/>
    <p:sldId id="258" r:id="rId6"/>
    <p:sldId id="263" r:id="rId7"/>
    <p:sldId id="261" r:id="rId8"/>
    <p:sldId id="265" r:id="rId9"/>
    <p:sldId id="264" r:id="rId10"/>
    <p:sldId id="268" r:id="rId11"/>
    <p:sldId id="273" r:id="rId12"/>
    <p:sldId id="262" r:id="rId13"/>
    <p:sldId id="267" r:id="rId14"/>
    <p:sldId id="266" r:id="rId15"/>
    <p:sldId id="269" r:id="rId16"/>
    <p:sldId id="270" r:id="rId17"/>
    <p:sldId id="274" r:id="rId18"/>
    <p:sldId id="272" r:id="rId19"/>
    <p:sldId id="259" r:id="rId20"/>
  </p:sldIdLst>
  <p:sldSz cx="9144000" cy="6858000" type="screen4x3"/>
  <p:notesSz cx="6858000" cy="9144000"/>
  <p:custDataLst>
    <p:tags r:id="rId21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80D066D-8618-4046-8583-A045BA6D1278}">
          <p14:sldIdLst>
            <p14:sldId id="256"/>
            <p14:sldId id="257"/>
            <p14:sldId id="260"/>
            <p14:sldId id="258"/>
            <p14:sldId id="263"/>
            <p14:sldId id="261"/>
            <p14:sldId id="265"/>
            <p14:sldId id="264"/>
            <p14:sldId id="268"/>
            <p14:sldId id="273"/>
          </p14:sldIdLst>
        </p14:section>
        <p14:section name="Раздел без заголовка" id="{883C7D2F-DCA1-402E-8769-A71304EE5713}">
          <p14:sldIdLst>
            <p14:sldId id="262"/>
            <p14:sldId id="267"/>
            <p14:sldId id="266"/>
            <p14:sldId id="269"/>
            <p14:sldId id="270"/>
            <p14:sldId id="274"/>
            <p14:sldId id="272"/>
            <p14:sldId id="25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14" autoAdjust="0"/>
  </p:normalViewPr>
  <p:slideViewPr>
    <p:cSldViewPr>
      <p:cViewPr varScale="1">
        <p:scale>
          <a:sx n="100" d="100"/>
          <a:sy n="100" d="100"/>
        </p:scale>
        <p:origin x="216" y="72"/>
      </p:cViewPr>
      <p:guideLst/>
    </p:cSldViewPr>
  </p:slideViewPr>
  <p:outlineViewPr>
    <p:cViewPr>
      <p:scale>
        <a:sx n="33" d="100"/>
        <a:sy n="33" d="100"/>
      </p:scale>
      <p:origin x="0" y="-500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7" descr="о сколько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142875"/>
            <a:ext cx="3781425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i="1">
                <a:latin typeface="Consolas" pitchFamily="49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000" i="1">
                <a:solidFill>
                  <a:schemeClr val="tx1">
                    <a:tint val="75000"/>
                  </a:schemeClr>
                </a:solidFill>
                <a:latin typeface="Consolas" pitchFamily="49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12406-C6CC-4B28-BD5C-48FC765BC140}" type="datetimeFigureOut">
              <a:rPr lang="ru-RU"/>
              <a:pPr>
                <a:defRPr/>
              </a:pPr>
              <a:t>16.10.2019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B62A06-A877-4D66-A556-B067CEB11E3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33400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4AFEE-3041-4B53-B554-E49DC3164186}" type="datetimeFigureOut">
              <a:rPr lang="ru-RU"/>
              <a:pPr>
                <a:defRPr/>
              </a:pPr>
              <a:t>16.10.2019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EFAEF1-9E32-4D7F-A047-CEB8D6B325F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670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7D5DE-2FA0-4379-94BC-794674EE9F76}" type="datetimeFigureOut">
              <a:rPr lang="ru-RU"/>
              <a:pPr>
                <a:defRPr/>
              </a:pPr>
              <a:t>16.10.2019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D3A2B3-6502-48EB-8900-31F679DD7B0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4519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144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276600"/>
            <a:ext cx="6400800" cy="1752600"/>
          </a:xfrm>
        </p:spPr>
        <p:txBody>
          <a:bodyPr/>
          <a:lstStyle>
            <a:lvl1pPr marL="0" indent="0" algn="ctr">
              <a:buFont typeface="Monotype Sort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E95E81-DAB5-42AD-BC9C-54551D02E522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grpSp>
        <p:nvGrpSpPr>
          <p:cNvPr id="3079" name="Group 7"/>
          <p:cNvGrpSpPr>
            <a:grpSpLocks/>
          </p:cNvGrpSpPr>
          <p:nvPr/>
        </p:nvGrpSpPr>
        <p:grpSpPr bwMode="auto">
          <a:xfrm>
            <a:off x="0" y="2457450"/>
            <a:ext cx="9067800" cy="4324350"/>
            <a:chOff x="0" y="1548"/>
            <a:chExt cx="5712" cy="2724"/>
          </a:xfrm>
        </p:grpSpPr>
        <p:sp>
          <p:nvSpPr>
            <p:cNvPr id="3080" name="Rectangle 8"/>
            <p:cNvSpPr>
              <a:spLocks noChangeArrowheads="1"/>
            </p:cNvSpPr>
            <p:nvPr/>
          </p:nvSpPr>
          <p:spPr bwMode="auto">
            <a:xfrm>
              <a:off x="1056" y="1680"/>
              <a:ext cx="4656" cy="48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7" rIns="92075" bIns="46037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081" name="Rectangle 9"/>
            <p:cNvSpPr>
              <a:spLocks noChangeArrowheads="1"/>
            </p:cNvSpPr>
            <p:nvPr/>
          </p:nvSpPr>
          <p:spPr bwMode="auto">
            <a:xfrm>
              <a:off x="144" y="2544"/>
              <a:ext cx="48" cy="1728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7" rIns="92075" bIns="46037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pic>
          <p:nvPicPr>
            <p:cNvPr id="3082" name="Picture 10" descr="dice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548"/>
              <a:ext cx="978" cy="9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2258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9C1E6F9-362A-4E6C-BB8A-0A9A6A824452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22967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ED72997-BCC1-4EDA-96F1-57427B950EEF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71610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62000" y="20574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24400" y="20574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1A8023F-7A23-49F2-A0CF-6EF98F5897D6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54511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D7BBAA3-2D0F-4638-8604-25E20250D9CE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36300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766278E-CEFC-4365-8A05-CB048095A189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36760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29B69DB-C221-4547-B517-07CE90E62AEE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36526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D0CAD6-9439-4C64-8E32-A8BF697AEB8B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2733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429500" y="6357938"/>
            <a:ext cx="1252538" cy="2159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sma-SE" sz="800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http://ku4mina.ucoz.ru/</a:t>
            </a:r>
            <a:endParaRPr lang="ru-RU" sz="800" dirty="0">
              <a:solidFill>
                <a:schemeClr val="bg1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74638"/>
            <a:ext cx="7901014" cy="65403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214422"/>
            <a:ext cx="7901014" cy="49117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333216-FE36-4581-AF3D-0A8C99757055}" type="datetimeFigureOut">
              <a:rPr lang="ru-RU"/>
              <a:pPr>
                <a:defRPr/>
              </a:pPr>
              <a:t>16.10.2019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18640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04CE4AF-E917-4522-B0F1-6080ACF39FE4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74066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EE11205-02D9-4111-BC35-DDE9CDDB2667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23215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18313" y="304800"/>
            <a:ext cx="2017712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304800"/>
            <a:ext cx="5903913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C605B45-8447-4429-8288-9F335C023CE0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7838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8303C-6E91-4B6B-8556-5F5C65E53A32}" type="datetimeFigureOut">
              <a:rPr lang="ru-RU"/>
              <a:pPr>
                <a:defRPr/>
              </a:pPr>
              <a:t>16.10.2019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3D4163-4FB4-46C0-9AB8-BBA766FFD39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627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214291"/>
            <a:ext cx="7772400" cy="571503"/>
          </a:xfrm>
        </p:spPr>
        <p:txBody>
          <a:bodyPr anchor="t"/>
          <a:lstStyle>
            <a:lvl1pPr algn="ctr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785795"/>
            <a:ext cx="7772400" cy="435771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3E4E5F-7FB9-4C04-9047-BFF3888EAF6E}" type="datetimeFigureOut">
              <a:rPr lang="ru-RU"/>
              <a:pPr>
                <a:defRPr/>
              </a:pPr>
              <a:t>16.10.2019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F4AD69-C594-4A58-AC1E-5F023A84A52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83104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73C62-C3BF-4B06-8A46-62F6B15F1E74}" type="datetimeFigureOut">
              <a:rPr lang="ru-RU"/>
              <a:pPr>
                <a:defRPr/>
              </a:pPr>
              <a:t>16.10.2019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37BDAA-2F50-4417-B7D1-04A4EA8F98C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2732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F410F-D41E-435D-B5F2-0A3D4D0847C5}" type="datetimeFigureOut">
              <a:rPr lang="ru-RU"/>
              <a:pPr>
                <a:defRPr/>
              </a:pPr>
              <a:t>16.10.2019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7BD75A-D058-4F06-89AD-B731A5737CD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5299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07F86-41DD-4087-A5C2-27D85907442D}" type="datetimeFigureOut">
              <a:rPr lang="ru-RU"/>
              <a:pPr>
                <a:defRPr/>
              </a:pPr>
              <a:t>16.10.2019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A3C89F-16B0-4E2D-BAC2-FE8E15E5A2A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75742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244452-E34B-4B02-9D3A-756FAEC07531}" type="datetimeFigureOut">
              <a:rPr lang="ru-RU"/>
              <a:pPr>
                <a:defRPr/>
              </a:pPr>
              <a:t>16.10.2019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9DD9A1-5AD4-4B66-829F-D24F3C3C382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87793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54461B-86B6-4C19-8C09-B6EA7EF2909D}" type="datetimeFigureOut">
              <a:rPr lang="ru-RU"/>
              <a:pPr>
                <a:defRPr/>
              </a:pPr>
              <a:t>16.10.2019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DC106-10D1-462A-BF64-4E3F6EE73E4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2024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gi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6" descr="пероe.gif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857750"/>
            <a:ext cx="1600200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2BB5190-D9A6-424E-A582-ED9FA1C51A65}" type="datetimeFigureOut">
              <a:rPr lang="ru-RU"/>
              <a:pPr>
                <a:defRPr/>
              </a:pPr>
              <a:t>16.10.2019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500938" y="6356350"/>
            <a:ext cx="1185862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4C060A0D-A623-4928-91E9-6FE375F99CE5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429500" y="6357938"/>
            <a:ext cx="1252538" cy="2159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sma-SE" sz="800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http://ku4mina.ucoz.ru/</a:t>
            </a:r>
            <a:endParaRPr lang="ru-RU" sz="800" dirty="0">
              <a:solidFill>
                <a:schemeClr val="bg1">
                  <a:lumMod val="50000"/>
                </a:schemeClr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66" r:id="rId3"/>
    <p:sldLayoutId id="2147483767" r:id="rId4"/>
    <p:sldLayoutId id="2147483768" r:id="rId5"/>
    <p:sldLayoutId id="2147483769" r:id="rId6"/>
    <p:sldLayoutId id="2147483770" r:id="rId7"/>
    <p:sldLayoutId id="2147483771" r:id="rId8"/>
    <p:sldLayoutId id="2147483772" r:id="rId9"/>
    <p:sldLayoutId id="2147483773" r:id="rId10"/>
    <p:sldLayoutId id="2147483774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52600" y="304800"/>
            <a:ext cx="708342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20574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29356F0-7E69-4A8B-9BEF-351F05B13546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grpSp>
        <p:nvGrpSpPr>
          <p:cNvPr id="2055" name="Group 7"/>
          <p:cNvGrpSpPr>
            <a:grpSpLocks/>
          </p:cNvGrpSpPr>
          <p:nvPr/>
        </p:nvGrpSpPr>
        <p:grpSpPr bwMode="auto">
          <a:xfrm>
            <a:off x="228600" y="228600"/>
            <a:ext cx="8763000" cy="6553200"/>
            <a:chOff x="144" y="144"/>
            <a:chExt cx="5520" cy="4128"/>
          </a:xfrm>
        </p:grpSpPr>
        <p:sp>
          <p:nvSpPr>
            <p:cNvPr id="2056" name="Rectangle 8"/>
            <p:cNvSpPr>
              <a:spLocks noChangeArrowheads="1"/>
            </p:cNvSpPr>
            <p:nvPr/>
          </p:nvSpPr>
          <p:spPr bwMode="auto">
            <a:xfrm>
              <a:off x="1008" y="144"/>
              <a:ext cx="4656" cy="48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7" rIns="92075" bIns="46037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057" name="Rectangle 9"/>
            <p:cNvSpPr>
              <a:spLocks noChangeArrowheads="1"/>
            </p:cNvSpPr>
            <p:nvPr/>
          </p:nvSpPr>
          <p:spPr bwMode="auto">
            <a:xfrm>
              <a:off x="144" y="1104"/>
              <a:ext cx="48" cy="3168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7" rIns="92075" bIns="46037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  <p:pic>
        <p:nvPicPr>
          <p:cNvPr id="2058" name="Picture 10" descr="dice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" y="0"/>
            <a:ext cx="172085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4479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itchFamily="2" charset="2"/>
        <a:buChar char="u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SzPct val="7000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SzPct val="7000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SzPct val="7000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SzPct val="7000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1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1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7.png"/><Relationship Id="rId5" Type="http://schemas.openxmlformats.org/officeDocument/2006/relationships/slide" Target="slide17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slide" Target="slide9.xml"/><Relationship Id="rId18" Type="http://schemas.openxmlformats.org/officeDocument/2006/relationships/image" Target="../media/image21.png"/><Relationship Id="rId3" Type="http://schemas.openxmlformats.org/officeDocument/2006/relationships/image" Target="../media/image22.png"/><Relationship Id="rId21" Type="http://schemas.openxmlformats.org/officeDocument/2006/relationships/slide" Target="slide15.xml"/><Relationship Id="rId7" Type="http://schemas.openxmlformats.org/officeDocument/2006/relationships/slide" Target="slide5.xml"/><Relationship Id="rId12" Type="http://schemas.openxmlformats.org/officeDocument/2006/relationships/image" Target="../media/image14.png"/><Relationship Id="rId17" Type="http://schemas.openxmlformats.org/officeDocument/2006/relationships/slide" Target="slide13.xml"/><Relationship Id="rId2" Type="http://schemas.openxmlformats.org/officeDocument/2006/relationships/image" Target="../media/image29.png"/><Relationship Id="rId16" Type="http://schemas.openxmlformats.org/officeDocument/2006/relationships/image" Target="../media/image18.png"/><Relationship Id="rId20" Type="http://schemas.openxmlformats.org/officeDocument/2006/relationships/image" Target="../media/image3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11" Type="http://schemas.openxmlformats.org/officeDocument/2006/relationships/slide" Target="slide8.xml"/><Relationship Id="rId24" Type="http://schemas.openxmlformats.org/officeDocument/2006/relationships/image" Target="../media/image28.png"/><Relationship Id="rId5" Type="http://schemas.openxmlformats.org/officeDocument/2006/relationships/slide" Target="slide4.xml"/><Relationship Id="rId15" Type="http://schemas.openxmlformats.org/officeDocument/2006/relationships/slide" Target="slide10.xml"/><Relationship Id="rId23" Type="http://schemas.openxmlformats.org/officeDocument/2006/relationships/slide" Target="slide16.xml"/><Relationship Id="rId10" Type="http://schemas.openxmlformats.org/officeDocument/2006/relationships/image" Target="../media/image12.png"/><Relationship Id="rId19" Type="http://schemas.openxmlformats.org/officeDocument/2006/relationships/slide" Target="slide14.xml"/><Relationship Id="rId4" Type="http://schemas.openxmlformats.org/officeDocument/2006/relationships/image" Target="../media/image30.png"/><Relationship Id="rId9" Type="http://schemas.openxmlformats.org/officeDocument/2006/relationships/slide" Target="slide7.xml"/><Relationship Id="rId14" Type="http://schemas.openxmlformats.org/officeDocument/2006/relationships/image" Target="../media/image16.png"/><Relationship Id="rId22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rasnookt-shumr.edu.cap.ru/home/4167/2011/sait/d6b57bc33622e1ed685267db6f38938e.gif" TargetMode="External"/><Relationship Id="rId2" Type="http://schemas.openxmlformats.org/officeDocument/2006/relationships/hyperlink" Target="http://img3.proshkolu.ru/content/media/pic/std/3000000/2437000/2436522-134716e9a0f0b088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bookin.org.ru/book/924922.j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4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b="1" dirty="0" smtClean="0">
                <a:solidFill>
                  <a:srgbClr val="7030A0"/>
                </a:solidFill>
              </a:rPr>
              <a:t>Тела вращения. </a:t>
            </a:r>
            <a:endParaRPr lang="ru-RU" b="1" dirty="0" smtClean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50" y="4500563"/>
            <a:ext cx="3935338" cy="1752600"/>
          </a:xfrm>
        </p:spPr>
        <p:txBody>
          <a:bodyPr rtlCol="0">
            <a:normAutofit/>
          </a:bodyPr>
          <a:lstStyle/>
          <a:p>
            <a:pPr eaLnBrk="1" hangingPunct="1">
              <a:buFont typeface="Arial" charset="0"/>
              <a:buNone/>
              <a:defRPr/>
            </a:pPr>
            <a:r>
              <a:rPr lang="ru-RU" sz="2800" dirty="0" smtClean="0">
                <a:solidFill>
                  <a:srgbClr val="002060"/>
                </a:solidFill>
                <a:latin typeface="Century" panose="02040604050505020304" pitchFamily="18" charset="0"/>
              </a:rPr>
              <a:t>Учитель математики Богданова Н.М.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2800" b="1" i="0" dirty="0" smtClean="0">
                <a:solidFill>
                  <a:srgbClr val="7030A0"/>
                </a:solidFill>
                <a:latin typeface="Century" panose="02040604050505020304" pitchFamily="18" charset="0"/>
              </a:rPr>
              <a:t>16 октября 2019 г.</a:t>
            </a:r>
            <a:endParaRPr lang="ru-RU" sz="2800" b="1" i="0" dirty="0" smtClean="0">
              <a:solidFill>
                <a:srgbClr val="7030A0"/>
              </a:solidFill>
              <a:latin typeface="Century" panose="020406040505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marL="0" indent="0">
              <a:buNone/>
            </a:pPr>
            <a:r>
              <a:rPr lang="ru-RU" sz="2800" dirty="0" smtClean="0">
                <a:latin typeface="Century" panose="02040604050505020304" pitchFamily="18" charset="0"/>
              </a:rPr>
              <a:t>Решение: </a:t>
            </a:r>
            <a:endParaRPr lang="ru-RU" sz="2800" dirty="0">
              <a:latin typeface="Century" panose="02040604050505020304" pitchFamily="18" charset="0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814696" y="1435100"/>
            <a:ext cx="3008313" cy="4691063"/>
          </a:xfrm>
        </p:spPr>
        <p:txBody>
          <a:bodyPr/>
          <a:lstStyle/>
          <a:p>
            <a:r>
              <a:rPr lang="ru-RU" sz="2000" dirty="0" smtClean="0">
                <a:latin typeface="Century" panose="02040604050505020304" pitchFamily="18" charset="0"/>
              </a:rPr>
              <a:t>Объем конуса равен 24</a:t>
            </a:r>
            <a:r>
              <a:rPr lang="el-G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π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а его высота равна 8. найдите радиус основания конуса. </a:t>
            </a:r>
            <a:endParaRPr lang="ru-RU" sz="2000" dirty="0">
              <a:latin typeface="Century" panose="020406040505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25967" t="26273" r="37069"/>
          <a:stretch/>
        </p:blipFill>
        <p:spPr>
          <a:xfrm>
            <a:off x="3707904" y="404664"/>
            <a:ext cx="4263904" cy="3263238"/>
          </a:xfrm>
          <a:prstGeom prst="rect">
            <a:avLst/>
          </a:prstGeom>
        </p:spPr>
      </p:pic>
      <p:pic>
        <p:nvPicPr>
          <p:cNvPr id="10" name="Рисунок 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81045" y="273050"/>
            <a:ext cx="963251" cy="8779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560" y="6104096"/>
            <a:ext cx="802441" cy="1088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19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1752600" y="304800"/>
            <a:ext cx="7083425" cy="963613"/>
          </a:xfrm>
        </p:spPr>
        <p:txBody>
          <a:bodyPr/>
          <a:lstStyle/>
          <a:p>
            <a:r>
              <a:rPr lang="ru-RU" altLang="ru-RU" sz="3600"/>
              <a:t>Ответьте на вопросы:</a:t>
            </a:r>
          </a:p>
        </p:txBody>
      </p:sp>
      <p:pic>
        <p:nvPicPr>
          <p:cNvPr id="31747" name="Picture 3" descr="0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19288" cy="1747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4248150" y="2257425"/>
            <a:ext cx="4895850" cy="237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Как называется это геометрическое тело?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Как называется поверхность этого тела? 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Назовите центр сферы.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Назовите радиус шара.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Назовите диаметр шара.</a:t>
            </a:r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 rot="247092">
            <a:off x="3925888" y="2343150"/>
            <a:ext cx="314325" cy="39687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</a:t>
            </a:r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 rot="-274436">
            <a:off x="3913188" y="2840038"/>
            <a:ext cx="314325" cy="39687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2</a:t>
            </a:r>
          </a:p>
        </p:txBody>
      </p:sp>
      <p:sp>
        <p:nvSpPr>
          <p:cNvPr id="31752" name="Text Box 8"/>
          <p:cNvSpPr txBox="1">
            <a:spLocks noChangeArrowheads="1"/>
          </p:cNvSpPr>
          <p:nvPr/>
        </p:nvSpPr>
        <p:spPr bwMode="auto">
          <a:xfrm rot="219716">
            <a:off x="3941763" y="3306763"/>
            <a:ext cx="314325" cy="396875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3</a:t>
            </a:r>
          </a:p>
        </p:txBody>
      </p:sp>
      <p:sp>
        <p:nvSpPr>
          <p:cNvPr id="31753" name="Text Box 9"/>
          <p:cNvSpPr txBox="1">
            <a:spLocks noChangeArrowheads="1"/>
          </p:cNvSpPr>
          <p:nvPr/>
        </p:nvSpPr>
        <p:spPr bwMode="auto">
          <a:xfrm rot="-388400">
            <a:off x="3898900" y="3768725"/>
            <a:ext cx="314325" cy="396875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4</a:t>
            </a:r>
          </a:p>
        </p:txBody>
      </p:sp>
      <p:sp>
        <p:nvSpPr>
          <p:cNvPr id="31754" name="Text Box 10"/>
          <p:cNvSpPr txBox="1">
            <a:spLocks noChangeArrowheads="1"/>
          </p:cNvSpPr>
          <p:nvPr/>
        </p:nvSpPr>
        <p:spPr bwMode="auto">
          <a:xfrm rot="247092">
            <a:off x="3951288" y="4235450"/>
            <a:ext cx="314325" cy="396875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5</a:t>
            </a:r>
          </a:p>
        </p:txBody>
      </p:sp>
      <p:sp>
        <p:nvSpPr>
          <p:cNvPr id="31755" name="Text Box 11"/>
          <p:cNvSpPr txBox="1">
            <a:spLocks noChangeArrowheads="1"/>
          </p:cNvSpPr>
          <p:nvPr/>
        </p:nvSpPr>
        <p:spPr bwMode="auto">
          <a:xfrm>
            <a:off x="0" y="3910013"/>
            <a:ext cx="3540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С</a:t>
            </a:r>
          </a:p>
        </p:txBody>
      </p:sp>
      <p:sp>
        <p:nvSpPr>
          <p:cNvPr id="31756" name="Text Box 12"/>
          <p:cNvSpPr txBox="1">
            <a:spLocks noChangeArrowheads="1"/>
          </p:cNvSpPr>
          <p:nvPr/>
        </p:nvSpPr>
        <p:spPr bwMode="auto">
          <a:xfrm>
            <a:off x="1943100" y="2128838"/>
            <a:ext cx="3683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А</a:t>
            </a:r>
          </a:p>
        </p:txBody>
      </p:sp>
      <p:sp>
        <p:nvSpPr>
          <p:cNvPr id="31757" name="Text Box 13"/>
          <p:cNvSpPr txBox="1">
            <a:spLocks noChangeArrowheads="1"/>
          </p:cNvSpPr>
          <p:nvPr/>
        </p:nvSpPr>
        <p:spPr bwMode="auto">
          <a:xfrm>
            <a:off x="3416300" y="3906838"/>
            <a:ext cx="3683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D</a:t>
            </a:r>
            <a:endParaRPr kumimoji="0" lang="ru-RU" altLang="ru-RU" sz="20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1768" name="Text Box 24"/>
          <p:cNvSpPr txBox="1">
            <a:spLocks noChangeArrowheads="1"/>
          </p:cNvSpPr>
          <p:nvPr/>
        </p:nvSpPr>
        <p:spPr bwMode="auto">
          <a:xfrm>
            <a:off x="1936750" y="5541963"/>
            <a:ext cx="3540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В</a:t>
            </a:r>
          </a:p>
        </p:txBody>
      </p:sp>
      <p:sp>
        <p:nvSpPr>
          <p:cNvPr id="31769" name="Oval 25"/>
          <p:cNvSpPr>
            <a:spLocks noChangeArrowheads="1"/>
          </p:cNvSpPr>
          <p:nvPr/>
        </p:nvSpPr>
        <p:spPr bwMode="auto">
          <a:xfrm>
            <a:off x="428625" y="2543175"/>
            <a:ext cx="3028950" cy="3028950"/>
          </a:xfrm>
          <a:prstGeom prst="ellipse">
            <a:avLst/>
          </a:prstGeom>
          <a:gradFill rotWithShape="1">
            <a:gsLst>
              <a:gs pos="0">
                <a:srgbClr val="97B0FF"/>
              </a:gs>
              <a:gs pos="100000">
                <a:srgbClr val="7B88B1"/>
              </a:gs>
            </a:gsLst>
            <a:path path="shape">
              <a:fillToRect l="50000" t="50000" r="50000" b="50000"/>
            </a:path>
          </a:gra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1770" name="Oval 26"/>
          <p:cNvSpPr>
            <a:spLocks noChangeArrowheads="1"/>
          </p:cNvSpPr>
          <p:nvPr/>
        </p:nvSpPr>
        <p:spPr bwMode="auto">
          <a:xfrm>
            <a:off x="428625" y="3729038"/>
            <a:ext cx="3028950" cy="814387"/>
          </a:xfrm>
          <a:prstGeom prst="ellipse">
            <a:avLst/>
          </a:prstGeom>
          <a:noFill/>
          <a:ln w="12700">
            <a:solidFill>
              <a:schemeClr val="tx1"/>
            </a:solidFill>
            <a:prstDash val="lg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1771" name="Line 27"/>
          <p:cNvSpPr>
            <a:spLocks noChangeShapeType="1"/>
          </p:cNvSpPr>
          <p:nvPr/>
        </p:nvSpPr>
        <p:spPr bwMode="auto">
          <a:xfrm flipV="1">
            <a:off x="414338" y="4129088"/>
            <a:ext cx="3043237" cy="14287"/>
          </a:xfrm>
          <a:prstGeom prst="line">
            <a:avLst/>
          </a:prstGeom>
          <a:noFill/>
          <a:ln w="12700">
            <a:solidFill>
              <a:schemeClr val="tx1"/>
            </a:solidFill>
            <a:prstDash val="lg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1781" name="Line 37"/>
          <p:cNvSpPr>
            <a:spLocks noChangeShapeType="1"/>
          </p:cNvSpPr>
          <p:nvPr/>
        </p:nvSpPr>
        <p:spPr bwMode="auto">
          <a:xfrm>
            <a:off x="1971675" y="1985963"/>
            <a:ext cx="0" cy="4257675"/>
          </a:xfrm>
          <a:prstGeom prst="line">
            <a:avLst/>
          </a:prstGeom>
          <a:noFill/>
          <a:ln w="12700">
            <a:solidFill>
              <a:schemeClr val="tx1"/>
            </a:solidFill>
            <a:prstDash val="lgDashDot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1782" name="Text Box 38"/>
          <p:cNvSpPr txBox="1">
            <a:spLocks noChangeArrowheads="1"/>
          </p:cNvSpPr>
          <p:nvPr/>
        </p:nvSpPr>
        <p:spPr bwMode="auto">
          <a:xfrm>
            <a:off x="1616075" y="3741738"/>
            <a:ext cx="3683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О</a:t>
            </a:r>
          </a:p>
        </p:txBody>
      </p:sp>
      <p:sp>
        <p:nvSpPr>
          <p:cNvPr id="31783" name="AutoShape 39">
            <a:hlinkClick r:id="" action="ppaction://hlinkshowjump?jump=endshow"/>
          </p:cNvPr>
          <p:cNvSpPr>
            <a:spLocks noChangeArrowheads="1"/>
          </p:cNvSpPr>
          <p:nvPr/>
        </p:nvSpPr>
        <p:spPr bwMode="auto">
          <a:xfrm>
            <a:off x="3997325" y="6451600"/>
            <a:ext cx="1398588" cy="1873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1784" name="Text Box 40">
            <a:hlinkClick r:id="" action="ppaction://hlinkshowjump?jump=endshow"/>
          </p:cNvPr>
          <p:cNvSpPr txBox="1">
            <a:spLocks noChangeArrowheads="1"/>
          </p:cNvSpPr>
          <p:nvPr/>
        </p:nvSpPr>
        <p:spPr bwMode="auto">
          <a:xfrm>
            <a:off x="4327525" y="6397625"/>
            <a:ext cx="75882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200" b="0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t>Закрыть</a:t>
            </a:r>
          </a:p>
        </p:txBody>
      </p:sp>
    </p:spTree>
    <p:extLst>
      <p:ext uri="{BB962C8B-B14F-4D97-AF65-F5344CB8AC3E}">
        <p14:creationId xmlns:p14="http://schemas.microsoft.com/office/powerpoint/2010/main" val="4113686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31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317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31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31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0" grpId="0" animBg="1"/>
      <p:bldP spid="31751" grpId="0" animBg="1"/>
      <p:bldP spid="31752" grpId="0" animBg="1"/>
      <p:bldP spid="31753" grpId="0" animBg="1"/>
      <p:bldP spid="31754" grpId="0" animBg="1"/>
      <p:bldP spid="3178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#33. СТЕРЕОМЕТРИЯ НА ЕГЭ. Как найти площадь поверхности шара (сферы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5813" y="274637"/>
            <a:ext cx="8250683" cy="4641735"/>
          </a:xfrm>
        </p:spPr>
      </p:pic>
    </p:spTree>
    <p:extLst>
      <p:ext uri="{BB962C8B-B14F-4D97-AF65-F5344CB8AC3E}">
        <p14:creationId xmlns:p14="http://schemas.microsoft.com/office/powerpoint/2010/main" val="1096039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1653" b="77285"/>
          <a:stretch/>
        </p:blipFill>
        <p:spPr>
          <a:xfrm>
            <a:off x="254784" y="1988840"/>
            <a:ext cx="8598640" cy="106828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9141" t="16225" r="21521"/>
          <a:stretch/>
        </p:blipFill>
        <p:spPr>
          <a:xfrm>
            <a:off x="4139952" y="2773777"/>
            <a:ext cx="4523437" cy="3767102"/>
          </a:xfrm>
          <a:prstGeom prst="rect">
            <a:avLst/>
          </a:prstGeom>
        </p:spPr>
      </p:pic>
      <p:pic>
        <p:nvPicPr>
          <p:cNvPr id="5" name="Рисунок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2824" y="476672"/>
            <a:ext cx="963251" cy="8779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2113" y="6229111"/>
            <a:ext cx="730433" cy="987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806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>
                <a:latin typeface="Century" panose="02040604050505020304" pitchFamily="18" charset="0"/>
              </a:rPr>
              <a:t>Даны два шара с радиусами 8 и 1. </a:t>
            </a:r>
            <a:r>
              <a:rPr lang="ru-RU" sz="2800" dirty="0">
                <a:latin typeface="Century" panose="02040604050505020304" pitchFamily="18" charset="0"/>
              </a:rPr>
              <a:t>В</a:t>
            </a:r>
            <a:r>
              <a:rPr lang="ru-RU" sz="2800" dirty="0" smtClean="0">
                <a:latin typeface="Century" panose="02040604050505020304" pitchFamily="18" charset="0"/>
              </a:rPr>
              <a:t>о сколько раз площадь поверхности большого шара больше площади поверхности другого?</a:t>
            </a:r>
          </a:p>
          <a:p>
            <a:r>
              <a:rPr lang="ru-RU" sz="2800" dirty="0" smtClean="0">
                <a:latin typeface="Century" panose="02040604050505020304" pitchFamily="18" charset="0"/>
              </a:rPr>
              <a:t>Даны два шара с радиусами 3 и 1. Во сколько раз объём большого шара больше объема другого? </a:t>
            </a:r>
          </a:p>
          <a:p>
            <a:endParaRPr lang="ru-RU" dirty="0"/>
          </a:p>
        </p:txBody>
      </p:sp>
      <p:pic>
        <p:nvPicPr>
          <p:cNvPr id="5" name="Рисунок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6336" y="5693392"/>
            <a:ext cx="1051041" cy="9576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243" y="6074886"/>
            <a:ext cx="853514" cy="1152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056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Самостоятельная работа: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0061" y="980728"/>
            <a:ext cx="586417" cy="7927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t="7676"/>
          <a:stretch/>
        </p:blipFill>
        <p:spPr>
          <a:xfrm>
            <a:off x="457997" y="1766960"/>
            <a:ext cx="8368481" cy="231918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450" y="4197479"/>
            <a:ext cx="8378028" cy="1720740"/>
          </a:xfrm>
          <a:prstGeom prst="rect">
            <a:avLst/>
          </a:prstGeom>
        </p:spPr>
      </p:pic>
      <p:pic>
        <p:nvPicPr>
          <p:cNvPr id="12" name="Рисунок 11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1520" y="6029551"/>
            <a:ext cx="844734" cy="766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28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latin typeface="Century" panose="02040604050505020304" pitchFamily="18" charset="0"/>
              </a:rPr>
              <a:t>Ответы :</a:t>
            </a:r>
            <a:endParaRPr lang="ru-RU" dirty="0">
              <a:latin typeface="Century" panose="02040604050505020304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dirty="0" smtClean="0">
                <a:latin typeface="Century" panose="02040604050505020304" pitchFamily="18" charset="0"/>
              </a:rPr>
              <a:t>№ 558 – 9 </a:t>
            </a:r>
          </a:p>
          <a:p>
            <a:r>
              <a:rPr lang="ru-RU" dirty="0" smtClean="0">
                <a:latin typeface="Century" panose="02040604050505020304" pitchFamily="18" charset="0"/>
              </a:rPr>
              <a:t>№ 559 – 5 </a:t>
            </a:r>
          </a:p>
          <a:p>
            <a:r>
              <a:rPr lang="ru-RU" dirty="0" smtClean="0">
                <a:latin typeface="Century" panose="02040604050505020304" pitchFamily="18" charset="0"/>
              </a:rPr>
              <a:t>№ 570 – 17 </a:t>
            </a:r>
          </a:p>
          <a:p>
            <a:r>
              <a:rPr lang="ru-RU" dirty="0" smtClean="0">
                <a:latin typeface="Century" panose="02040604050505020304" pitchFamily="18" charset="0"/>
              </a:rPr>
              <a:t>№ 571 – 45 </a:t>
            </a:r>
            <a:endParaRPr lang="ru-RU" dirty="0">
              <a:latin typeface="Century" panose="020406040505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6155490"/>
            <a:ext cx="514409" cy="69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150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t="289" r="61413"/>
          <a:stretch/>
        </p:blipFill>
        <p:spPr>
          <a:xfrm>
            <a:off x="409547" y="692696"/>
            <a:ext cx="4234461" cy="5184576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latin typeface="Century" panose="02040604050505020304" pitchFamily="18" charset="0"/>
              </a:rPr>
              <a:t>Справочные материалы.</a:t>
            </a:r>
            <a:endParaRPr lang="ru-RU" sz="3200" dirty="0">
              <a:latin typeface="Century" panose="020406040505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47" y="5877272"/>
            <a:ext cx="960203" cy="8748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57265" t="628"/>
          <a:stretch/>
        </p:blipFill>
        <p:spPr>
          <a:xfrm>
            <a:off x="4390574" y="774952"/>
            <a:ext cx="4753426" cy="5167694"/>
          </a:xfrm>
          <a:prstGeom prst="rect">
            <a:avLst/>
          </a:prstGeom>
        </p:spPr>
      </p:pic>
      <p:pic>
        <p:nvPicPr>
          <p:cNvPr id="7" name="Рисунок 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30657" y="5972925"/>
            <a:ext cx="730433" cy="990819"/>
          </a:xfrm>
          <a:prstGeom prst="rect">
            <a:avLst/>
          </a:prstGeom>
        </p:spPr>
      </p:pic>
      <p:pic>
        <p:nvPicPr>
          <p:cNvPr id="8" name="Рисунок 7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21996" y="6256713"/>
            <a:ext cx="730433" cy="990819"/>
          </a:xfrm>
          <a:prstGeom prst="rect">
            <a:avLst/>
          </a:prstGeom>
        </p:spPr>
      </p:pic>
      <p:pic>
        <p:nvPicPr>
          <p:cNvPr id="9" name="Рисунок 8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00399" y="6184445"/>
            <a:ext cx="839851" cy="1135354"/>
          </a:xfrm>
          <a:prstGeom prst="rect">
            <a:avLst/>
          </a:prstGeom>
        </p:spPr>
      </p:pic>
      <p:pic>
        <p:nvPicPr>
          <p:cNvPr id="10" name="Рисунок 9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52645" y="5877272"/>
            <a:ext cx="874449" cy="1182125"/>
          </a:xfrm>
          <a:prstGeom prst="rect">
            <a:avLst/>
          </a:prstGeom>
        </p:spPr>
      </p:pic>
      <p:pic>
        <p:nvPicPr>
          <p:cNvPr id="11" name="Рисунок 10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963884" y="6260094"/>
            <a:ext cx="730433" cy="984056"/>
          </a:xfrm>
          <a:prstGeom prst="rect">
            <a:avLst/>
          </a:prstGeom>
        </p:spPr>
      </p:pic>
      <p:pic>
        <p:nvPicPr>
          <p:cNvPr id="12" name="Рисунок 11">
            <a:hlinkClick r:id="rId15" action="ppaction://hlinksldjump"/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73518" y="6194720"/>
            <a:ext cx="730433" cy="990819"/>
          </a:xfrm>
          <a:prstGeom prst="rect">
            <a:avLst/>
          </a:prstGeom>
        </p:spPr>
      </p:pic>
      <p:pic>
        <p:nvPicPr>
          <p:cNvPr id="13" name="Рисунок 12">
            <a:hlinkClick r:id="rId17" action="ppaction://hlinksldjump"/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350046" y="5965855"/>
            <a:ext cx="659943" cy="892145"/>
          </a:xfrm>
          <a:prstGeom prst="rect">
            <a:avLst/>
          </a:prstGeom>
        </p:spPr>
      </p:pic>
      <p:pic>
        <p:nvPicPr>
          <p:cNvPr id="14" name="Рисунок 13">
            <a:hlinkClick r:id="rId19" action="ppaction://hlinksldjump"/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030319" y="5802553"/>
            <a:ext cx="780742" cy="1055447"/>
          </a:xfrm>
          <a:prstGeom prst="rect">
            <a:avLst/>
          </a:prstGeom>
        </p:spPr>
      </p:pic>
      <p:pic>
        <p:nvPicPr>
          <p:cNvPr id="15" name="Рисунок 14">
            <a:hlinkClick r:id="rId21" action="ppaction://hlinksldjump"/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526903" y="6184445"/>
            <a:ext cx="798758" cy="1079803"/>
          </a:xfrm>
          <a:prstGeom prst="rect">
            <a:avLst/>
          </a:prstGeom>
        </p:spPr>
      </p:pic>
      <p:pic>
        <p:nvPicPr>
          <p:cNvPr id="16" name="Рисунок 15">
            <a:hlinkClick r:id="rId23" action="ppaction://hlinksldjump"/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7325661" y="6126477"/>
            <a:ext cx="780742" cy="1059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418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idx="4294967295"/>
          </p:nvPr>
        </p:nvSpPr>
        <p:spPr>
          <a:xfrm>
            <a:off x="838200" y="1556792"/>
            <a:ext cx="7848600" cy="4968875"/>
          </a:xfrm>
        </p:spPr>
        <p:txBody>
          <a:bodyPr rtlCol="0">
            <a:normAutofit fontScale="55000" lnSpcReduction="20000"/>
          </a:bodyPr>
          <a:lstStyle/>
          <a:p>
            <a:pPr marL="457200" indent="-45720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200" dirty="0" smtClean="0">
                <a:solidFill>
                  <a:srgbClr val="7030A0"/>
                </a:solidFill>
                <a:latin typeface="Century" panose="02040604050505020304" pitchFamily="18" charset="0"/>
              </a:rPr>
              <a:t>. </a:t>
            </a:r>
            <a:r>
              <a:rPr lang="ru-RU" sz="3600" dirty="0" smtClean="0">
                <a:solidFill>
                  <a:schemeClr val="tx1"/>
                </a:solidFill>
                <a:latin typeface="Century" panose="02040604050505020304" pitchFamily="18" charset="0"/>
              </a:rPr>
              <a:t>Смирнов В.А. ЕГЭ 2013. Математика. Задача В 11. Стереометрия: объемы и площади. Рабочая тетрадь.</a:t>
            </a:r>
          </a:p>
          <a:p>
            <a:pPr marL="742950" indent="-7429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600" dirty="0" err="1" smtClean="0">
                <a:solidFill>
                  <a:schemeClr val="tx1"/>
                </a:solidFill>
                <a:latin typeface="Century" panose="02040604050505020304" pitchFamily="18" charset="0"/>
              </a:rPr>
              <a:t>Атанасян</a:t>
            </a:r>
            <a:r>
              <a:rPr lang="ru-RU" sz="3600" dirty="0" smtClean="0">
                <a:solidFill>
                  <a:schemeClr val="tx1"/>
                </a:solidFill>
                <a:latin typeface="Century" panose="02040604050505020304" pitchFamily="18" charset="0"/>
              </a:rPr>
              <a:t> Л.С. Математика: алгебра и начала математического анализа, геометрия. Геометрия 10 – 11 классы: учеб. Для </a:t>
            </a:r>
            <a:r>
              <a:rPr lang="ru-RU" sz="3600" dirty="0" err="1" smtClean="0">
                <a:solidFill>
                  <a:schemeClr val="tx1"/>
                </a:solidFill>
                <a:latin typeface="Century" panose="02040604050505020304" pitchFamily="18" charset="0"/>
              </a:rPr>
              <a:t>общеобразоват</a:t>
            </a:r>
            <a:r>
              <a:rPr lang="ru-RU" sz="3600" dirty="0" smtClean="0">
                <a:solidFill>
                  <a:schemeClr val="tx1"/>
                </a:solidFill>
                <a:latin typeface="Century" panose="02040604050505020304" pitchFamily="18" charset="0"/>
              </a:rPr>
              <a:t>. организаций. </a:t>
            </a:r>
          </a:p>
          <a:p>
            <a:pPr marL="354013" indent="-354013" eaLnBrk="1" fontAlgn="auto" hangingPunct="1">
              <a:spcAft>
                <a:spcPts val="0"/>
              </a:spcAft>
              <a:buAutoNum type="arabicPeriod" startAt="3"/>
              <a:defRPr/>
            </a:pPr>
            <a:r>
              <a:rPr lang="ru-RU" sz="3600" dirty="0" smtClean="0">
                <a:solidFill>
                  <a:schemeClr val="tx1"/>
                </a:solidFill>
                <a:latin typeface="Century" panose="02040604050505020304" pitchFamily="18" charset="0"/>
              </a:rPr>
              <a:t>МР4 </a:t>
            </a:r>
            <a:r>
              <a:rPr lang="en-US" sz="3600" dirty="0" smtClean="0">
                <a:solidFill>
                  <a:schemeClr val="tx1"/>
                </a:solidFill>
                <a:latin typeface="Century" panose="02040604050505020304" pitchFamily="18" charset="0"/>
              </a:rPr>
              <a:t>Video Film</a:t>
            </a:r>
            <a:r>
              <a:rPr lang="ru-RU" sz="3600" dirty="0" smtClean="0">
                <a:solidFill>
                  <a:schemeClr val="tx1"/>
                </a:solidFill>
                <a:latin typeface="Century" panose="02040604050505020304" pitchFamily="18" charset="0"/>
              </a:rPr>
              <a:t> Стереометрия на ЕГЭ. Как найти площадь поверхности шара(сферы).</a:t>
            </a:r>
          </a:p>
          <a:p>
            <a:pPr marL="354013" indent="-354013" eaLnBrk="1" fontAlgn="auto" hangingPunct="1">
              <a:spcAft>
                <a:spcPts val="0"/>
              </a:spcAft>
              <a:buAutoNum type="arabicPeriod" startAt="3"/>
              <a:defRPr/>
            </a:pPr>
            <a:r>
              <a:rPr lang="ru-RU" sz="3600" dirty="0" smtClean="0">
                <a:solidFill>
                  <a:schemeClr val="tx1"/>
                </a:solidFill>
                <a:latin typeface="Century" panose="02040604050505020304" pitchFamily="18" charset="0"/>
              </a:rPr>
              <a:t>Математика: большой сборник тематических заданий для подготовки к единому государственному экзамену: базовый уровень 2018г.</a:t>
            </a:r>
          </a:p>
          <a:p>
            <a:pPr marL="354013" indent="-354013" eaLnBrk="1" fontAlgn="auto" hangingPunct="1">
              <a:spcAft>
                <a:spcPts val="0"/>
              </a:spcAft>
              <a:buAutoNum type="arabicPeriod" startAt="3"/>
              <a:defRPr/>
            </a:pPr>
            <a:r>
              <a:rPr lang="ru-RU" sz="3600" dirty="0" err="1" smtClean="0">
                <a:solidFill>
                  <a:schemeClr val="tx1"/>
                </a:solidFill>
                <a:latin typeface="Century" panose="02040604050505020304" pitchFamily="18" charset="0"/>
              </a:rPr>
              <a:t>Балаян</a:t>
            </a:r>
            <a:r>
              <a:rPr lang="ru-RU" sz="3600" dirty="0" smtClean="0">
                <a:solidFill>
                  <a:schemeClr val="tx1"/>
                </a:solidFill>
                <a:latin typeface="Century" panose="02040604050505020304" pitchFamily="18" charset="0"/>
              </a:rPr>
              <a:t> Э.Н. Математика. Задачи С2. </a:t>
            </a:r>
            <a:r>
              <a:rPr lang="ru-RU" sz="3600" dirty="0" smtClean="0">
                <a:latin typeface="Century" panose="02040604050505020304" pitchFamily="18" charset="0"/>
              </a:rPr>
              <a:t>Геометрия. Стериометрия.2014</a:t>
            </a:r>
            <a:endParaRPr lang="ru-RU" sz="3600" dirty="0" smtClean="0">
              <a:solidFill>
                <a:schemeClr val="tx1"/>
              </a:solidFill>
              <a:latin typeface="Century" panose="02040604050505020304" pitchFamily="18" charset="0"/>
            </a:endParaRPr>
          </a:p>
          <a:p>
            <a:pPr marL="0" indent="0">
              <a:buNone/>
              <a:defRPr/>
            </a:pPr>
            <a:r>
              <a:rPr lang="ru-RU" sz="2900" dirty="0" smtClean="0">
                <a:latin typeface="Century" panose="02040604050505020304" pitchFamily="18" charset="0"/>
                <a:hlinkClick r:id="rId2"/>
              </a:rPr>
              <a:t>6. </a:t>
            </a:r>
            <a:r>
              <a:rPr lang="sma-SE" sz="2900" dirty="0" smtClean="0">
                <a:latin typeface="Century" panose="02040604050505020304" pitchFamily="18" charset="0"/>
                <a:hlinkClick r:id="rId2"/>
              </a:rPr>
              <a:t>http</a:t>
            </a:r>
            <a:r>
              <a:rPr lang="sma-SE" sz="2900" dirty="0">
                <a:latin typeface="Century" panose="02040604050505020304" pitchFamily="18" charset="0"/>
                <a:hlinkClick r:id="rId2"/>
              </a:rPr>
              <a:t>://img3.proshkolu.ru/content/media/pic/std/3000000/2437000/2436522-134716e9a0f0b088.jpg</a:t>
            </a:r>
            <a:r>
              <a:rPr lang="ru-RU" sz="2900" dirty="0">
                <a:latin typeface="Century" panose="02040604050505020304" pitchFamily="18" charset="0"/>
              </a:rPr>
              <a:t>  - фон</a:t>
            </a:r>
          </a:p>
          <a:p>
            <a:pPr>
              <a:buNone/>
              <a:defRPr/>
            </a:pPr>
            <a:r>
              <a:rPr lang="sma-SE" sz="2900" dirty="0">
                <a:latin typeface="Century" panose="02040604050505020304" pitchFamily="18" charset="0"/>
                <a:hlinkClick r:id="rId3"/>
              </a:rPr>
              <a:t>http://www.krasnookt-shumr.edu.cap.ru/home/4167/2011/sait/d6b57bc33622e1ed685267db6f38938e.gif</a:t>
            </a:r>
            <a:r>
              <a:rPr lang="ru-RU" sz="2900" dirty="0">
                <a:latin typeface="Century" panose="02040604050505020304" pitchFamily="18" charset="0"/>
              </a:rPr>
              <a:t> - перо</a:t>
            </a:r>
          </a:p>
          <a:p>
            <a:pPr>
              <a:buNone/>
              <a:defRPr/>
            </a:pPr>
            <a:r>
              <a:rPr lang="sma-SE" sz="2900" dirty="0">
                <a:latin typeface="Century" panose="02040604050505020304" pitchFamily="18" charset="0"/>
                <a:hlinkClick r:id="rId4"/>
              </a:rPr>
              <a:t>http://www.bookin.org.ru/book/924922.jpg</a:t>
            </a:r>
            <a:r>
              <a:rPr lang="ru-RU" sz="2900" dirty="0">
                <a:latin typeface="Century" panose="02040604050505020304" pitchFamily="18" charset="0"/>
              </a:rPr>
              <a:t> - надпись.</a:t>
            </a:r>
          </a:p>
          <a:p>
            <a:pPr marL="354013" indent="-354013" eaLnBrk="1" fontAlgn="auto" hangingPunct="1">
              <a:spcAft>
                <a:spcPts val="0"/>
              </a:spcAft>
              <a:buAutoNum type="arabicPeriod" startAt="3"/>
              <a:defRPr/>
            </a:pPr>
            <a:endParaRPr lang="ru-RU" sz="1400" dirty="0" smtClean="0">
              <a:solidFill>
                <a:schemeClr val="tx1"/>
              </a:solidFill>
              <a:latin typeface="Century" panose="02040604050505020304" pitchFamily="18" charset="0"/>
            </a:endParaRPr>
          </a:p>
          <a:p>
            <a:pPr marL="354013" indent="-354013" eaLnBrk="1" fontAlgn="auto" hangingPunct="1">
              <a:spcAft>
                <a:spcPts val="0"/>
              </a:spcAft>
              <a:buAutoNum type="arabicPeriod" startAt="3"/>
              <a:defRPr/>
            </a:pPr>
            <a:endParaRPr lang="ru-RU" sz="2200" dirty="0" smtClean="0">
              <a:solidFill>
                <a:schemeClr val="tx1"/>
              </a:solidFill>
              <a:latin typeface="Century" panose="02040604050505020304" pitchFamily="18" charset="0"/>
            </a:endParaRPr>
          </a:p>
          <a:p>
            <a:pPr marL="457200" indent="-457200" eaLnBrk="1" fontAlgn="auto" hangingPunct="1">
              <a:spcAft>
                <a:spcPts val="0"/>
              </a:spcAft>
              <a:buAutoNum type="arabicPeriod" startAt="3"/>
              <a:defRPr/>
            </a:pPr>
            <a:endParaRPr lang="ru-RU" sz="2200" dirty="0" smtClean="0">
              <a:solidFill>
                <a:schemeClr val="tx1"/>
              </a:solidFill>
              <a:latin typeface="Century" panose="020406040505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6147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latin typeface="Century" panose="02040604050505020304" pitchFamily="18" charset="0"/>
              </a:rPr>
              <a:t>Телом вращения называется такое тело, которое плоскостями, перпендикулярными некоторой прямой (оси вращения), пересекается по кругам с центрами на этой прямой.</a:t>
            </a:r>
          </a:p>
          <a:p>
            <a:endParaRPr lang="ru-RU" dirty="0" smtClean="0"/>
          </a:p>
        </p:txBody>
      </p:sp>
      <p:sp>
        <p:nvSpPr>
          <p:cNvPr id="6148" name="Текст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>
          <a:xfrm>
            <a:off x="1752600" y="304800"/>
            <a:ext cx="7083425" cy="963613"/>
          </a:xfrm>
        </p:spPr>
        <p:txBody>
          <a:bodyPr/>
          <a:lstStyle/>
          <a:p>
            <a:r>
              <a:rPr lang="ru-RU" altLang="ru-RU" sz="3600"/>
              <a:t>Ответьте на вопросы:</a:t>
            </a:r>
          </a:p>
        </p:txBody>
      </p:sp>
      <p:pic>
        <p:nvPicPr>
          <p:cNvPr id="6192" name="Picture 48" descr="0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19288" cy="1747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95" name="Text Box 51"/>
          <p:cNvSpPr txBox="1">
            <a:spLocks noChangeArrowheads="1"/>
          </p:cNvSpPr>
          <p:nvPr/>
        </p:nvSpPr>
        <p:spPr bwMode="auto">
          <a:xfrm>
            <a:off x="4248150" y="2257425"/>
            <a:ext cx="4895850" cy="374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Как называется это геометрическое тело?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Назовите ось цилиндра.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Назовите радиус цилиндра?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Назовите диаметр цилиндра.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Назовите одну из образующих цилиндра.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Что является основаниями цилиндра?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Как называется боковая поверхность цилиндра?</a:t>
            </a:r>
          </a:p>
        </p:txBody>
      </p:sp>
      <p:sp>
        <p:nvSpPr>
          <p:cNvPr id="6206" name="Rectangle 62"/>
          <p:cNvSpPr>
            <a:spLocks noChangeArrowheads="1"/>
          </p:cNvSpPr>
          <p:nvPr/>
        </p:nvSpPr>
        <p:spPr bwMode="auto">
          <a:xfrm>
            <a:off x="4271963" y="5641975"/>
            <a:ext cx="2490787" cy="3857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207" name="Text Box 63"/>
          <p:cNvSpPr txBox="1">
            <a:spLocks noChangeArrowheads="1"/>
          </p:cNvSpPr>
          <p:nvPr/>
        </p:nvSpPr>
        <p:spPr bwMode="auto">
          <a:xfrm rot="247092">
            <a:off x="3925888" y="2343150"/>
            <a:ext cx="314325" cy="39687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</a:t>
            </a:r>
          </a:p>
        </p:txBody>
      </p:sp>
      <p:sp>
        <p:nvSpPr>
          <p:cNvPr id="6208" name="Text Box 64"/>
          <p:cNvSpPr txBox="1">
            <a:spLocks noChangeArrowheads="1"/>
          </p:cNvSpPr>
          <p:nvPr/>
        </p:nvSpPr>
        <p:spPr bwMode="auto">
          <a:xfrm rot="-274436">
            <a:off x="3913188" y="2840038"/>
            <a:ext cx="314325" cy="39687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2</a:t>
            </a:r>
          </a:p>
        </p:txBody>
      </p:sp>
      <p:sp>
        <p:nvSpPr>
          <p:cNvPr id="6209" name="Text Box 65"/>
          <p:cNvSpPr txBox="1">
            <a:spLocks noChangeArrowheads="1"/>
          </p:cNvSpPr>
          <p:nvPr/>
        </p:nvSpPr>
        <p:spPr bwMode="auto">
          <a:xfrm rot="219716">
            <a:off x="3941763" y="3306763"/>
            <a:ext cx="314325" cy="396875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3</a:t>
            </a:r>
          </a:p>
        </p:txBody>
      </p:sp>
      <p:sp>
        <p:nvSpPr>
          <p:cNvPr id="6210" name="Text Box 66"/>
          <p:cNvSpPr txBox="1">
            <a:spLocks noChangeArrowheads="1"/>
          </p:cNvSpPr>
          <p:nvPr/>
        </p:nvSpPr>
        <p:spPr bwMode="auto">
          <a:xfrm rot="-388400">
            <a:off x="3898900" y="3768725"/>
            <a:ext cx="314325" cy="396875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4</a:t>
            </a:r>
          </a:p>
        </p:txBody>
      </p:sp>
      <p:sp>
        <p:nvSpPr>
          <p:cNvPr id="6211" name="Text Box 67"/>
          <p:cNvSpPr txBox="1">
            <a:spLocks noChangeArrowheads="1"/>
          </p:cNvSpPr>
          <p:nvPr/>
        </p:nvSpPr>
        <p:spPr bwMode="auto">
          <a:xfrm rot="247092">
            <a:off x="3951288" y="4235450"/>
            <a:ext cx="314325" cy="396875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5</a:t>
            </a:r>
          </a:p>
        </p:txBody>
      </p:sp>
      <p:sp>
        <p:nvSpPr>
          <p:cNvPr id="6212" name="AutoShape 68"/>
          <p:cNvSpPr>
            <a:spLocks noChangeArrowheads="1"/>
          </p:cNvSpPr>
          <p:nvPr/>
        </p:nvSpPr>
        <p:spPr bwMode="auto">
          <a:xfrm>
            <a:off x="766763" y="2097088"/>
            <a:ext cx="2501900" cy="3738562"/>
          </a:xfrm>
          <a:prstGeom prst="can">
            <a:avLst>
              <a:gd name="adj" fmla="val 37357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213" name="Line 69"/>
          <p:cNvSpPr>
            <a:spLocks noChangeShapeType="1"/>
          </p:cNvSpPr>
          <p:nvPr/>
        </p:nvSpPr>
        <p:spPr bwMode="auto">
          <a:xfrm>
            <a:off x="793750" y="2568575"/>
            <a:ext cx="2447925" cy="127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215" name="Line 71"/>
          <p:cNvSpPr>
            <a:spLocks noChangeShapeType="1"/>
          </p:cNvSpPr>
          <p:nvPr/>
        </p:nvSpPr>
        <p:spPr bwMode="auto">
          <a:xfrm>
            <a:off x="2044700" y="1909763"/>
            <a:ext cx="0" cy="4046537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Dot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216" name="Text Box 72"/>
          <p:cNvSpPr txBox="1">
            <a:spLocks noChangeArrowheads="1"/>
          </p:cNvSpPr>
          <p:nvPr/>
        </p:nvSpPr>
        <p:spPr bwMode="auto">
          <a:xfrm>
            <a:off x="3203575" y="2224088"/>
            <a:ext cx="3540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С</a:t>
            </a:r>
          </a:p>
        </p:txBody>
      </p:sp>
      <p:sp>
        <p:nvSpPr>
          <p:cNvPr id="6217" name="Text Box 73"/>
          <p:cNvSpPr txBox="1">
            <a:spLocks noChangeArrowheads="1"/>
          </p:cNvSpPr>
          <p:nvPr/>
        </p:nvSpPr>
        <p:spPr bwMode="auto">
          <a:xfrm>
            <a:off x="2047875" y="5372100"/>
            <a:ext cx="3683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А</a:t>
            </a:r>
          </a:p>
        </p:txBody>
      </p:sp>
      <p:sp>
        <p:nvSpPr>
          <p:cNvPr id="6218" name="Text Box 74"/>
          <p:cNvSpPr txBox="1">
            <a:spLocks noChangeArrowheads="1"/>
          </p:cNvSpPr>
          <p:nvPr/>
        </p:nvSpPr>
        <p:spPr bwMode="auto">
          <a:xfrm>
            <a:off x="3217863" y="5372100"/>
            <a:ext cx="3683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D</a:t>
            </a:r>
            <a:endParaRPr kumimoji="0" lang="ru-RU" altLang="ru-RU" sz="20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219" name="Text Box 75"/>
          <p:cNvSpPr txBox="1">
            <a:spLocks noChangeArrowheads="1"/>
          </p:cNvSpPr>
          <p:nvPr/>
        </p:nvSpPr>
        <p:spPr bwMode="auto">
          <a:xfrm>
            <a:off x="2008188" y="2212975"/>
            <a:ext cx="3540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В</a:t>
            </a:r>
          </a:p>
        </p:txBody>
      </p:sp>
      <p:sp>
        <p:nvSpPr>
          <p:cNvPr id="6220" name="Text Box 76"/>
          <p:cNvSpPr txBox="1">
            <a:spLocks noChangeArrowheads="1"/>
          </p:cNvSpPr>
          <p:nvPr/>
        </p:nvSpPr>
        <p:spPr bwMode="auto">
          <a:xfrm>
            <a:off x="434975" y="5278438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Е</a:t>
            </a:r>
          </a:p>
        </p:txBody>
      </p:sp>
      <p:sp>
        <p:nvSpPr>
          <p:cNvPr id="6221" name="Text Box 77"/>
          <p:cNvSpPr txBox="1">
            <a:spLocks noChangeArrowheads="1"/>
          </p:cNvSpPr>
          <p:nvPr/>
        </p:nvSpPr>
        <p:spPr bwMode="auto">
          <a:xfrm>
            <a:off x="461963" y="2238375"/>
            <a:ext cx="3254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</a:t>
            </a:r>
            <a:endParaRPr kumimoji="0" lang="ru-RU" altLang="ru-RU" sz="20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222" name="Text Box 78"/>
          <p:cNvSpPr txBox="1">
            <a:spLocks noChangeArrowheads="1"/>
          </p:cNvSpPr>
          <p:nvPr/>
        </p:nvSpPr>
        <p:spPr bwMode="auto">
          <a:xfrm>
            <a:off x="3879850" y="4670425"/>
            <a:ext cx="314325" cy="396875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6</a:t>
            </a:r>
          </a:p>
        </p:txBody>
      </p:sp>
      <p:sp>
        <p:nvSpPr>
          <p:cNvPr id="6225" name="Freeform 81"/>
          <p:cNvSpPr>
            <a:spLocks/>
          </p:cNvSpPr>
          <p:nvPr/>
        </p:nvSpPr>
        <p:spPr bwMode="auto">
          <a:xfrm>
            <a:off x="755650" y="4926013"/>
            <a:ext cx="2495550" cy="466725"/>
          </a:xfrm>
          <a:custGeom>
            <a:avLst/>
            <a:gdLst>
              <a:gd name="T0" fmla="*/ 0 w 1572"/>
              <a:gd name="T1" fmla="*/ 294 h 294"/>
              <a:gd name="T2" fmla="*/ 1572 w 1572"/>
              <a:gd name="T3" fmla="*/ 294 h 294"/>
              <a:gd name="T4" fmla="*/ 1562 w 1572"/>
              <a:gd name="T5" fmla="*/ 252 h 294"/>
              <a:gd name="T6" fmla="*/ 1544 w 1572"/>
              <a:gd name="T7" fmla="*/ 216 h 294"/>
              <a:gd name="T8" fmla="*/ 1514 w 1572"/>
              <a:gd name="T9" fmla="*/ 186 h 294"/>
              <a:gd name="T10" fmla="*/ 1474 w 1572"/>
              <a:gd name="T11" fmla="*/ 150 h 294"/>
              <a:gd name="T12" fmla="*/ 1424 w 1572"/>
              <a:gd name="T13" fmla="*/ 124 h 294"/>
              <a:gd name="T14" fmla="*/ 1372 w 1572"/>
              <a:gd name="T15" fmla="*/ 100 h 294"/>
              <a:gd name="T16" fmla="*/ 1314 w 1572"/>
              <a:gd name="T17" fmla="*/ 76 h 294"/>
              <a:gd name="T18" fmla="*/ 1252 w 1572"/>
              <a:gd name="T19" fmla="*/ 58 h 294"/>
              <a:gd name="T20" fmla="*/ 1160 w 1572"/>
              <a:gd name="T21" fmla="*/ 34 h 294"/>
              <a:gd name="T22" fmla="*/ 1064 w 1572"/>
              <a:gd name="T23" fmla="*/ 18 h 294"/>
              <a:gd name="T24" fmla="*/ 926 w 1572"/>
              <a:gd name="T25" fmla="*/ 4 h 294"/>
              <a:gd name="T26" fmla="*/ 800 w 1572"/>
              <a:gd name="T27" fmla="*/ 0 h 294"/>
              <a:gd name="T28" fmla="*/ 714 w 1572"/>
              <a:gd name="T29" fmla="*/ 0 h 294"/>
              <a:gd name="T30" fmla="*/ 594 w 1572"/>
              <a:gd name="T31" fmla="*/ 6 h 294"/>
              <a:gd name="T32" fmla="*/ 488 w 1572"/>
              <a:gd name="T33" fmla="*/ 22 h 294"/>
              <a:gd name="T34" fmla="*/ 386 w 1572"/>
              <a:gd name="T35" fmla="*/ 40 h 294"/>
              <a:gd name="T36" fmla="*/ 288 w 1572"/>
              <a:gd name="T37" fmla="*/ 66 h 294"/>
              <a:gd name="T38" fmla="*/ 200 w 1572"/>
              <a:gd name="T39" fmla="*/ 98 h 294"/>
              <a:gd name="T40" fmla="*/ 136 w 1572"/>
              <a:gd name="T41" fmla="*/ 128 h 294"/>
              <a:gd name="T42" fmla="*/ 68 w 1572"/>
              <a:gd name="T43" fmla="*/ 172 h 294"/>
              <a:gd name="T44" fmla="*/ 36 w 1572"/>
              <a:gd name="T45" fmla="*/ 204 h 294"/>
              <a:gd name="T46" fmla="*/ 16 w 1572"/>
              <a:gd name="T47" fmla="*/ 232 h 294"/>
              <a:gd name="T48" fmla="*/ 4 w 1572"/>
              <a:gd name="T49" fmla="*/ 260 h 294"/>
              <a:gd name="T50" fmla="*/ 0 w 1572"/>
              <a:gd name="T51" fmla="*/ 276 h 294"/>
              <a:gd name="T52" fmla="*/ 0 w 1572"/>
              <a:gd name="T53" fmla="*/ 294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72" h="294">
                <a:moveTo>
                  <a:pt x="0" y="294"/>
                </a:moveTo>
                <a:cubicBezTo>
                  <a:pt x="524" y="294"/>
                  <a:pt x="1048" y="294"/>
                  <a:pt x="1572" y="294"/>
                </a:cubicBezTo>
                <a:lnTo>
                  <a:pt x="1562" y="252"/>
                </a:lnTo>
                <a:lnTo>
                  <a:pt x="1544" y="216"/>
                </a:lnTo>
                <a:lnTo>
                  <a:pt x="1514" y="186"/>
                </a:lnTo>
                <a:lnTo>
                  <a:pt x="1474" y="150"/>
                </a:lnTo>
                <a:lnTo>
                  <a:pt x="1424" y="124"/>
                </a:lnTo>
                <a:lnTo>
                  <a:pt x="1372" y="100"/>
                </a:lnTo>
                <a:lnTo>
                  <a:pt x="1314" y="76"/>
                </a:lnTo>
                <a:lnTo>
                  <a:pt x="1252" y="58"/>
                </a:lnTo>
                <a:lnTo>
                  <a:pt x="1160" y="34"/>
                </a:lnTo>
                <a:lnTo>
                  <a:pt x="1064" y="18"/>
                </a:lnTo>
                <a:lnTo>
                  <a:pt x="926" y="4"/>
                </a:lnTo>
                <a:lnTo>
                  <a:pt x="800" y="0"/>
                </a:lnTo>
                <a:lnTo>
                  <a:pt x="714" y="0"/>
                </a:lnTo>
                <a:lnTo>
                  <a:pt x="594" y="6"/>
                </a:lnTo>
                <a:lnTo>
                  <a:pt x="488" y="22"/>
                </a:lnTo>
                <a:lnTo>
                  <a:pt x="386" y="40"/>
                </a:lnTo>
                <a:lnTo>
                  <a:pt x="288" y="66"/>
                </a:lnTo>
                <a:lnTo>
                  <a:pt x="200" y="98"/>
                </a:lnTo>
                <a:lnTo>
                  <a:pt x="136" y="128"/>
                </a:lnTo>
                <a:lnTo>
                  <a:pt x="68" y="172"/>
                </a:lnTo>
                <a:lnTo>
                  <a:pt x="36" y="204"/>
                </a:lnTo>
                <a:lnTo>
                  <a:pt x="16" y="232"/>
                </a:lnTo>
                <a:lnTo>
                  <a:pt x="4" y="260"/>
                </a:lnTo>
                <a:lnTo>
                  <a:pt x="0" y="276"/>
                </a:lnTo>
                <a:lnTo>
                  <a:pt x="0" y="294"/>
                </a:lnTo>
                <a:close/>
              </a:path>
            </a:pathLst>
          </a:custGeom>
          <a:noFill/>
          <a:ln w="12700" cap="flat">
            <a:solidFill>
              <a:schemeClr val="tx1"/>
            </a:solidFill>
            <a:prstDash val="lg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226" name="Text Box 82"/>
          <p:cNvSpPr txBox="1">
            <a:spLocks noChangeArrowheads="1"/>
          </p:cNvSpPr>
          <p:nvPr/>
        </p:nvSpPr>
        <p:spPr bwMode="auto">
          <a:xfrm rot="500408">
            <a:off x="3971925" y="5170488"/>
            <a:ext cx="314325" cy="396875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243133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6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6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000"/>
                                        <p:tgtEl>
                                          <p:spTgt spid="6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6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81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2" dur="1000"/>
                                        <p:tgtEl>
                                          <p:spTgt spid="6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07" grpId="0" animBg="1"/>
      <p:bldP spid="6208" grpId="0" animBg="1"/>
      <p:bldP spid="6209" grpId="0" animBg="1"/>
      <p:bldP spid="6210" grpId="0" animBg="1"/>
      <p:bldP spid="6211" grpId="0" animBg="1"/>
      <p:bldP spid="6222" grpId="0" animBg="1"/>
      <p:bldP spid="62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813" y="274638"/>
            <a:ext cx="7900987" cy="65405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>
              <a:latin typeface="Consolas" pitchFamily="49" charset="0"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-809" r="39793" b="39505"/>
          <a:stretch/>
        </p:blipFill>
        <p:spPr>
          <a:xfrm>
            <a:off x="808354" y="188640"/>
            <a:ext cx="5923886" cy="289306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57407"/>
          <a:stretch/>
        </p:blipFill>
        <p:spPr>
          <a:xfrm>
            <a:off x="5508104" y="2636912"/>
            <a:ext cx="3412931" cy="3843165"/>
          </a:xfrm>
          <a:prstGeom prst="rect">
            <a:avLst/>
          </a:prstGeom>
        </p:spPr>
      </p:pic>
      <p:pic>
        <p:nvPicPr>
          <p:cNvPr id="5" name="Рисунок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3903" y="169985"/>
            <a:ext cx="963251" cy="8779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552" y="6021288"/>
            <a:ext cx="946457" cy="14182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                 </a:t>
            </a:r>
            <a:r>
              <a:rPr lang="ru-RU" sz="2400" dirty="0">
                <a:latin typeface="Century" panose="02040604050505020304" pitchFamily="18" charset="0"/>
              </a:rPr>
              <a:t>Р</a:t>
            </a:r>
            <a:r>
              <a:rPr lang="ru-RU" sz="2400" dirty="0" smtClean="0">
                <a:latin typeface="Century" panose="02040604050505020304" pitchFamily="18" charset="0"/>
              </a:rPr>
              <a:t>ешение: </a:t>
            </a:r>
            <a:endParaRPr lang="ru-RU" sz="2400" dirty="0">
              <a:latin typeface="Century" panose="020406040505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273050"/>
            <a:ext cx="3285428" cy="3407758"/>
          </a:xfrm>
          <a:prstGeom prst="rect">
            <a:avLst/>
          </a:prstGeom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043608" y="1483852"/>
            <a:ext cx="3008313" cy="4691063"/>
          </a:xfrm>
        </p:spPr>
        <p:txBody>
          <a:bodyPr/>
          <a:lstStyle/>
          <a:p>
            <a:r>
              <a:rPr lang="ru-RU" sz="2000" dirty="0" smtClean="0">
                <a:latin typeface="Century" panose="02040604050505020304" pitchFamily="18" charset="0"/>
              </a:rPr>
              <a:t>В бак, имеющий форму цилиндра, налито 5 литров воды. После  полного погружения в воду детали высота столба воды в баке увеличивается в 1,6 раза. Найти объем детали. Ответ дайте в кубических сантиметрах, зная, что в одном литре 1000кубических сантиметра. </a:t>
            </a:r>
            <a:endParaRPr lang="ru-RU" sz="2000" dirty="0">
              <a:latin typeface="Century" panose="02040604050505020304" pitchFamily="18" charset="0"/>
            </a:endParaRPr>
          </a:p>
        </p:txBody>
      </p:sp>
      <p:pic>
        <p:nvPicPr>
          <p:cNvPr id="9" name="Рисунок 8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8235" y="0"/>
            <a:ext cx="963251" cy="8779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308" y="6126163"/>
            <a:ext cx="802441" cy="1088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003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1752600" y="304800"/>
            <a:ext cx="7083425" cy="963613"/>
          </a:xfrm>
        </p:spPr>
        <p:txBody>
          <a:bodyPr/>
          <a:lstStyle/>
          <a:p>
            <a:r>
              <a:rPr lang="ru-RU" altLang="ru-RU" sz="3600"/>
              <a:t>Ответьте на вопросы:</a:t>
            </a:r>
          </a:p>
        </p:txBody>
      </p:sp>
      <p:pic>
        <p:nvPicPr>
          <p:cNvPr id="30723" name="Picture 3" descr="0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19288" cy="1747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4248150" y="2257425"/>
            <a:ext cx="4895850" cy="374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Как называется это геометрическое тело?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Назовите ось конуса. 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Что является основанием конуса?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Назовите радиус основания конуса.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Назовите одну из образующих конуса.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Назовите высоту конуса.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Как называется боковая поверхность конуса?</a:t>
            </a: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4271963" y="5629275"/>
            <a:ext cx="1862137" cy="3857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 rot="247092">
            <a:off x="3925888" y="2343150"/>
            <a:ext cx="314325" cy="39687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</a:t>
            </a:r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 rot="-274436">
            <a:off x="3913188" y="2840038"/>
            <a:ext cx="314325" cy="39687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2</a:t>
            </a:r>
          </a:p>
        </p:txBody>
      </p:sp>
      <p:sp>
        <p:nvSpPr>
          <p:cNvPr id="30728" name="Text Box 8"/>
          <p:cNvSpPr txBox="1">
            <a:spLocks noChangeArrowheads="1"/>
          </p:cNvSpPr>
          <p:nvPr/>
        </p:nvSpPr>
        <p:spPr bwMode="auto">
          <a:xfrm rot="219716">
            <a:off x="3941763" y="3306763"/>
            <a:ext cx="314325" cy="396875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3</a:t>
            </a:r>
          </a:p>
        </p:txBody>
      </p:sp>
      <p:sp>
        <p:nvSpPr>
          <p:cNvPr id="30729" name="Text Box 9"/>
          <p:cNvSpPr txBox="1">
            <a:spLocks noChangeArrowheads="1"/>
          </p:cNvSpPr>
          <p:nvPr/>
        </p:nvSpPr>
        <p:spPr bwMode="auto">
          <a:xfrm rot="-388400">
            <a:off x="3898900" y="3768725"/>
            <a:ext cx="314325" cy="396875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4</a:t>
            </a:r>
          </a:p>
        </p:txBody>
      </p:sp>
      <p:sp>
        <p:nvSpPr>
          <p:cNvPr id="30730" name="Text Box 10"/>
          <p:cNvSpPr txBox="1">
            <a:spLocks noChangeArrowheads="1"/>
          </p:cNvSpPr>
          <p:nvPr/>
        </p:nvSpPr>
        <p:spPr bwMode="auto">
          <a:xfrm rot="247092">
            <a:off x="3951288" y="4235450"/>
            <a:ext cx="314325" cy="396875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5</a:t>
            </a:r>
          </a:p>
        </p:txBody>
      </p:sp>
      <p:sp>
        <p:nvSpPr>
          <p:cNvPr id="30734" name="Text Box 14"/>
          <p:cNvSpPr txBox="1">
            <a:spLocks noChangeArrowheads="1"/>
          </p:cNvSpPr>
          <p:nvPr/>
        </p:nvSpPr>
        <p:spPr bwMode="auto">
          <a:xfrm>
            <a:off x="3060700" y="5510213"/>
            <a:ext cx="3540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С</a:t>
            </a:r>
          </a:p>
        </p:txBody>
      </p:sp>
      <p:sp>
        <p:nvSpPr>
          <p:cNvPr id="30735" name="Text Box 15"/>
          <p:cNvSpPr txBox="1">
            <a:spLocks noChangeArrowheads="1"/>
          </p:cNvSpPr>
          <p:nvPr/>
        </p:nvSpPr>
        <p:spPr bwMode="auto">
          <a:xfrm>
            <a:off x="1900238" y="2128838"/>
            <a:ext cx="3683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А</a:t>
            </a:r>
          </a:p>
        </p:txBody>
      </p:sp>
      <p:sp>
        <p:nvSpPr>
          <p:cNvPr id="30738" name="Text Box 18"/>
          <p:cNvSpPr txBox="1">
            <a:spLocks noChangeArrowheads="1"/>
          </p:cNvSpPr>
          <p:nvPr/>
        </p:nvSpPr>
        <p:spPr bwMode="auto">
          <a:xfrm>
            <a:off x="273050" y="5449888"/>
            <a:ext cx="3683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D</a:t>
            </a:r>
            <a:endParaRPr kumimoji="0" lang="ru-RU" altLang="ru-RU" sz="20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0740" name="Text Box 20"/>
          <p:cNvSpPr txBox="1">
            <a:spLocks noChangeArrowheads="1"/>
          </p:cNvSpPr>
          <p:nvPr/>
        </p:nvSpPr>
        <p:spPr bwMode="auto">
          <a:xfrm>
            <a:off x="3879850" y="4670425"/>
            <a:ext cx="314325" cy="396875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6</a:t>
            </a:r>
          </a:p>
        </p:txBody>
      </p:sp>
      <p:sp>
        <p:nvSpPr>
          <p:cNvPr id="30742" name="Text Box 22"/>
          <p:cNvSpPr txBox="1">
            <a:spLocks noChangeArrowheads="1"/>
          </p:cNvSpPr>
          <p:nvPr/>
        </p:nvSpPr>
        <p:spPr bwMode="auto">
          <a:xfrm rot="500408">
            <a:off x="3971925" y="5170488"/>
            <a:ext cx="314325" cy="396875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7</a:t>
            </a:r>
          </a:p>
        </p:txBody>
      </p:sp>
      <p:grpSp>
        <p:nvGrpSpPr>
          <p:cNvPr id="30748" name="Group 28"/>
          <p:cNvGrpSpPr>
            <a:grpSpLocks/>
          </p:cNvGrpSpPr>
          <p:nvPr/>
        </p:nvGrpSpPr>
        <p:grpSpPr bwMode="auto">
          <a:xfrm>
            <a:off x="600075" y="1924050"/>
            <a:ext cx="2517775" cy="4346575"/>
            <a:chOff x="378" y="1212"/>
            <a:chExt cx="1586" cy="2738"/>
          </a:xfrm>
        </p:grpSpPr>
        <p:grpSp>
          <p:nvGrpSpPr>
            <p:cNvPr id="30745" name="Group 25"/>
            <p:cNvGrpSpPr>
              <a:grpSpLocks/>
            </p:cNvGrpSpPr>
            <p:nvPr/>
          </p:nvGrpSpPr>
          <p:grpSpPr bwMode="auto">
            <a:xfrm>
              <a:off x="378" y="1584"/>
              <a:ext cx="1584" cy="2211"/>
              <a:chOff x="378" y="1584"/>
              <a:chExt cx="1584" cy="2211"/>
            </a:xfrm>
          </p:grpSpPr>
          <p:sp>
            <p:nvSpPr>
              <p:cNvPr id="30743" name="Oval 23"/>
              <p:cNvSpPr>
                <a:spLocks noChangeArrowheads="1"/>
              </p:cNvSpPr>
              <p:nvPr/>
            </p:nvSpPr>
            <p:spPr bwMode="auto">
              <a:xfrm>
                <a:off x="387" y="3213"/>
                <a:ext cx="1572" cy="582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28575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2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30744" name="AutoShape 24"/>
              <p:cNvSpPr>
                <a:spLocks noChangeArrowheads="1"/>
              </p:cNvSpPr>
              <p:nvPr/>
            </p:nvSpPr>
            <p:spPr bwMode="auto">
              <a:xfrm>
                <a:off x="378" y="1584"/>
                <a:ext cx="1584" cy="1902"/>
              </a:xfrm>
              <a:prstGeom prst="triangle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sq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2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endParaRPr>
              </a:p>
            </p:txBody>
          </p:sp>
        </p:grpSp>
        <p:sp>
          <p:nvSpPr>
            <p:cNvPr id="30746" name="Line 26"/>
            <p:cNvSpPr>
              <a:spLocks noChangeShapeType="1"/>
            </p:cNvSpPr>
            <p:nvPr/>
          </p:nvSpPr>
          <p:spPr bwMode="auto">
            <a:xfrm flipH="1">
              <a:off x="384" y="1584"/>
              <a:ext cx="786" cy="192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0747" name="Line 27"/>
            <p:cNvSpPr>
              <a:spLocks noChangeShapeType="1"/>
            </p:cNvSpPr>
            <p:nvPr/>
          </p:nvSpPr>
          <p:spPr bwMode="auto">
            <a:xfrm>
              <a:off x="1174" y="1594"/>
              <a:ext cx="786" cy="1902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0733" name="Line 13"/>
            <p:cNvSpPr>
              <a:spLocks noChangeShapeType="1"/>
            </p:cNvSpPr>
            <p:nvPr/>
          </p:nvSpPr>
          <p:spPr bwMode="auto">
            <a:xfrm>
              <a:off x="1180" y="1212"/>
              <a:ext cx="0" cy="273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lgDashDot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0741" name="Freeform 21"/>
            <p:cNvSpPr>
              <a:spLocks/>
            </p:cNvSpPr>
            <p:nvPr/>
          </p:nvSpPr>
          <p:spPr bwMode="auto">
            <a:xfrm>
              <a:off x="392" y="3214"/>
              <a:ext cx="1572" cy="294"/>
            </a:xfrm>
            <a:custGeom>
              <a:avLst/>
              <a:gdLst>
                <a:gd name="T0" fmla="*/ 0 w 1572"/>
                <a:gd name="T1" fmla="*/ 294 h 294"/>
                <a:gd name="T2" fmla="*/ 1572 w 1572"/>
                <a:gd name="T3" fmla="*/ 294 h 294"/>
                <a:gd name="T4" fmla="*/ 1562 w 1572"/>
                <a:gd name="T5" fmla="*/ 252 h 294"/>
                <a:gd name="T6" fmla="*/ 1544 w 1572"/>
                <a:gd name="T7" fmla="*/ 216 h 294"/>
                <a:gd name="T8" fmla="*/ 1514 w 1572"/>
                <a:gd name="T9" fmla="*/ 186 h 294"/>
                <a:gd name="T10" fmla="*/ 1474 w 1572"/>
                <a:gd name="T11" fmla="*/ 150 h 294"/>
                <a:gd name="T12" fmla="*/ 1424 w 1572"/>
                <a:gd name="T13" fmla="*/ 124 h 294"/>
                <a:gd name="T14" fmla="*/ 1372 w 1572"/>
                <a:gd name="T15" fmla="*/ 100 h 294"/>
                <a:gd name="T16" fmla="*/ 1314 w 1572"/>
                <a:gd name="T17" fmla="*/ 76 h 294"/>
                <a:gd name="T18" fmla="*/ 1252 w 1572"/>
                <a:gd name="T19" fmla="*/ 58 h 294"/>
                <a:gd name="T20" fmla="*/ 1160 w 1572"/>
                <a:gd name="T21" fmla="*/ 34 h 294"/>
                <a:gd name="T22" fmla="*/ 1064 w 1572"/>
                <a:gd name="T23" fmla="*/ 18 h 294"/>
                <a:gd name="T24" fmla="*/ 926 w 1572"/>
                <a:gd name="T25" fmla="*/ 4 h 294"/>
                <a:gd name="T26" fmla="*/ 800 w 1572"/>
                <a:gd name="T27" fmla="*/ 0 h 294"/>
                <a:gd name="T28" fmla="*/ 714 w 1572"/>
                <a:gd name="T29" fmla="*/ 0 h 294"/>
                <a:gd name="T30" fmla="*/ 594 w 1572"/>
                <a:gd name="T31" fmla="*/ 6 h 294"/>
                <a:gd name="T32" fmla="*/ 488 w 1572"/>
                <a:gd name="T33" fmla="*/ 22 h 294"/>
                <a:gd name="T34" fmla="*/ 386 w 1572"/>
                <a:gd name="T35" fmla="*/ 40 h 294"/>
                <a:gd name="T36" fmla="*/ 288 w 1572"/>
                <a:gd name="T37" fmla="*/ 66 h 294"/>
                <a:gd name="T38" fmla="*/ 200 w 1572"/>
                <a:gd name="T39" fmla="*/ 98 h 294"/>
                <a:gd name="T40" fmla="*/ 136 w 1572"/>
                <a:gd name="T41" fmla="*/ 128 h 294"/>
                <a:gd name="T42" fmla="*/ 68 w 1572"/>
                <a:gd name="T43" fmla="*/ 172 h 294"/>
                <a:gd name="T44" fmla="*/ 36 w 1572"/>
                <a:gd name="T45" fmla="*/ 204 h 294"/>
                <a:gd name="T46" fmla="*/ 16 w 1572"/>
                <a:gd name="T47" fmla="*/ 232 h 294"/>
                <a:gd name="T48" fmla="*/ 4 w 1572"/>
                <a:gd name="T49" fmla="*/ 260 h 294"/>
                <a:gd name="T50" fmla="*/ 0 w 1572"/>
                <a:gd name="T51" fmla="*/ 276 h 294"/>
                <a:gd name="T52" fmla="*/ 0 w 1572"/>
                <a:gd name="T53" fmla="*/ 29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72" h="294">
                  <a:moveTo>
                    <a:pt x="0" y="294"/>
                  </a:moveTo>
                  <a:cubicBezTo>
                    <a:pt x="524" y="294"/>
                    <a:pt x="1048" y="294"/>
                    <a:pt x="1572" y="294"/>
                  </a:cubicBezTo>
                  <a:lnTo>
                    <a:pt x="1562" y="252"/>
                  </a:lnTo>
                  <a:lnTo>
                    <a:pt x="1544" y="216"/>
                  </a:lnTo>
                  <a:lnTo>
                    <a:pt x="1514" y="186"/>
                  </a:lnTo>
                  <a:lnTo>
                    <a:pt x="1474" y="150"/>
                  </a:lnTo>
                  <a:lnTo>
                    <a:pt x="1424" y="124"/>
                  </a:lnTo>
                  <a:lnTo>
                    <a:pt x="1372" y="100"/>
                  </a:lnTo>
                  <a:lnTo>
                    <a:pt x="1314" y="76"/>
                  </a:lnTo>
                  <a:lnTo>
                    <a:pt x="1252" y="58"/>
                  </a:lnTo>
                  <a:lnTo>
                    <a:pt x="1160" y="34"/>
                  </a:lnTo>
                  <a:lnTo>
                    <a:pt x="1064" y="18"/>
                  </a:lnTo>
                  <a:lnTo>
                    <a:pt x="926" y="4"/>
                  </a:lnTo>
                  <a:lnTo>
                    <a:pt x="800" y="0"/>
                  </a:lnTo>
                  <a:lnTo>
                    <a:pt x="714" y="0"/>
                  </a:lnTo>
                  <a:lnTo>
                    <a:pt x="594" y="6"/>
                  </a:lnTo>
                  <a:lnTo>
                    <a:pt x="488" y="22"/>
                  </a:lnTo>
                  <a:lnTo>
                    <a:pt x="386" y="40"/>
                  </a:lnTo>
                  <a:lnTo>
                    <a:pt x="288" y="66"/>
                  </a:lnTo>
                  <a:lnTo>
                    <a:pt x="200" y="98"/>
                  </a:lnTo>
                  <a:lnTo>
                    <a:pt x="136" y="128"/>
                  </a:lnTo>
                  <a:lnTo>
                    <a:pt x="68" y="172"/>
                  </a:lnTo>
                  <a:lnTo>
                    <a:pt x="36" y="204"/>
                  </a:lnTo>
                  <a:lnTo>
                    <a:pt x="16" y="232"/>
                  </a:lnTo>
                  <a:lnTo>
                    <a:pt x="4" y="260"/>
                  </a:lnTo>
                  <a:lnTo>
                    <a:pt x="0" y="276"/>
                  </a:lnTo>
                  <a:lnTo>
                    <a:pt x="0" y="294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lgDash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  <p:sp>
        <p:nvSpPr>
          <p:cNvPr id="30737" name="Text Box 17"/>
          <p:cNvSpPr txBox="1">
            <a:spLocks noChangeArrowheads="1"/>
          </p:cNvSpPr>
          <p:nvPr/>
        </p:nvSpPr>
        <p:spPr bwMode="auto">
          <a:xfrm>
            <a:off x="1550988" y="5527675"/>
            <a:ext cx="3540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В</a:t>
            </a:r>
          </a:p>
        </p:txBody>
      </p:sp>
    </p:spTree>
    <p:extLst>
      <p:ext uri="{BB962C8B-B14F-4D97-AF65-F5344CB8AC3E}">
        <p14:creationId xmlns:p14="http://schemas.microsoft.com/office/powerpoint/2010/main" val="3322104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307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307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0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000"/>
                                        <p:tgtEl>
                                          <p:spTgt spid="307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07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07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0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307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81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2" dur="1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6" grpId="0" animBg="1"/>
      <p:bldP spid="30727" grpId="0" animBg="1"/>
      <p:bldP spid="30728" grpId="0" animBg="1"/>
      <p:bldP spid="30729" grpId="0" animBg="1"/>
      <p:bldP spid="30730" grpId="0" animBg="1"/>
      <p:bldP spid="30740" grpId="0" animBg="1"/>
      <p:bldP spid="3074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1268" b="69682"/>
          <a:stretch/>
        </p:blipFill>
        <p:spPr>
          <a:xfrm>
            <a:off x="539552" y="224752"/>
            <a:ext cx="8418379" cy="14760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22970" t="28303" r="25349"/>
          <a:stretch/>
        </p:blipFill>
        <p:spPr>
          <a:xfrm>
            <a:off x="3004150" y="2132856"/>
            <a:ext cx="6139850" cy="4032448"/>
          </a:xfrm>
          <a:prstGeom prst="rect">
            <a:avLst/>
          </a:prstGeom>
        </p:spPr>
      </p:pic>
      <p:pic>
        <p:nvPicPr>
          <p:cNvPr id="6" name="Рисунок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4052" y="5726354"/>
            <a:ext cx="963251" cy="8779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21583" y="6195219"/>
            <a:ext cx="730433" cy="987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865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-1080" b="68109"/>
          <a:stretch/>
        </p:blipFill>
        <p:spPr>
          <a:xfrm>
            <a:off x="486717" y="404664"/>
            <a:ext cx="8327257" cy="144016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25651" t="27896" r="28529" b="1887"/>
          <a:stretch/>
        </p:blipFill>
        <p:spPr>
          <a:xfrm>
            <a:off x="2915816" y="1966473"/>
            <a:ext cx="4226578" cy="3550326"/>
          </a:xfrm>
          <a:prstGeom prst="rect">
            <a:avLst/>
          </a:prstGeom>
        </p:spPr>
      </p:pic>
      <p:sp>
        <p:nvSpPr>
          <p:cNvPr id="6148" name="Текст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 smtClean="0"/>
          </a:p>
        </p:txBody>
      </p:sp>
      <p:pic>
        <p:nvPicPr>
          <p:cNvPr id="5" name="Рисунок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717" y="5805264"/>
            <a:ext cx="963251" cy="8779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8947" y="6126163"/>
            <a:ext cx="730433" cy="987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448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683568" y="1531242"/>
            <a:ext cx="4038600" cy="4525963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>
                <a:latin typeface="Century" panose="02040604050505020304" pitchFamily="18" charset="0"/>
              </a:rPr>
              <a:t>В сосуде, имеющем форму конуса, уровень жидкости достигает 0,5 высоты. Объем жидкости равен 190 мл. сколько миллилитров жидкости нужно добавит, чтобы полностью наполнить сосуд?</a:t>
            </a:r>
            <a:endParaRPr lang="ru-RU" sz="2400" dirty="0">
              <a:latin typeface="Century" panose="020406040505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26550" t="38840" r="36511"/>
          <a:stretch/>
        </p:blipFill>
        <p:spPr>
          <a:xfrm>
            <a:off x="4722168" y="1772816"/>
            <a:ext cx="4163585" cy="3073250"/>
          </a:xfrm>
          <a:prstGeom prst="rect">
            <a:avLst/>
          </a:prstGeom>
        </p:spPr>
      </p:pic>
      <p:sp>
        <p:nvSpPr>
          <p:cNvPr id="9" name="Объект 8"/>
          <p:cNvSpPr>
            <a:spLocks noGrp="1"/>
          </p:cNvSpPr>
          <p:nvPr>
            <p:ph sz="half" idx="1"/>
          </p:nvPr>
        </p:nvSpPr>
        <p:spPr>
          <a:xfrm>
            <a:off x="533400" y="320103"/>
            <a:ext cx="40386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" name="Рисунок 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3936" y="257717"/>
            <a:ext cx="963251" cy="8779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8148" y="6170809"/>
            <a:ext cx="808593" cy="1089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877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73f988fe6df8ae7d8013c6fd66a1c042d9bb9d"/>
  <p:tag name="ISPRING_RESOURCE_PATHS_HASH_2" val="6e4c4aa30c73ac91be5c2d3bd9979b4eaf5676b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Шаблон оформления «Азартный»">
  <a:themeElements>
    <a:clrScheme name="Шаблон оформления «Азартный» 2">
      <a:dk1>
        <a:srgbClr val="000000"/>
      </a:dk1>
      <a:lt1>
        <a:srgbClr val="FFFFFF"/>
      </a:lt1>
      <a:dk2>
        <a:srgbClr val="000000"/>
      </a:dk2>
      <a:lt2>
        <a:srgbClr val="868686"/>
      </a:lt2>
      <a:accent1>
        <a:srgbClr val="3366FF"/>
      </a:accent1>
      <a:accent2>
        <a:srgbClr val="009900"/>
      </a:accent2>
      <a:accent3>
        <a:srgbClr val="FFFFFF"/>
      </a:accent3>
      <a:accent4>
        <a:srgbClr val="000000"/>
      </a:accent4>
      <a:accent5>
        <a:srgbClr val="ADB8FF"/>
      </a:accent5>
      <a:accent6>
        <a:srgbClr val="008A00"/>
      </a:accent6>
      <a:hlink>
        <a:srgbClr val="FF0033"/>
      </a:hlink>
      <a:folHlink>
        <a:srgbClr val="CBCBCB"/>
      </a:folHlink>
    </a:clrScheme>
    <a:fontScheme name="Шаблон оформления «Азартный»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Шаблон оформления «Азартный» 1">
        <a:dk1>
          <a:srgbClr val="5F5F5F"/>
        </a:dk1>
        <a:lt1>
          <a:srgbClr val="DDDDDD"/>
        </a:lt1>
        <a:dk2>
          <a:srgbClr val="000000"/>
        </a:dk2>
        <a:lt2>
          <a:srgbClr val="FFFFFF"/>
        </a:lt2>
        <a:accent1>
          <a:srgbClr val="3366FF"/>
        </a:accent1>
        <a:accent2>
          <a:srgbClr val="009900"/>
        </a:accent2>
        <a:accent3>
          <a:srgbClr val="AAAAAA"/>
        </a:accent3>
        <a:accent4>
          <a:srgbClr val="BDBDBD"/>
        </a:accent4>
        <a:accent5>
          <a:srgbClr val="ADB8FF"/>
        </a:accent5>
        <a:accent6>
          <a:srgbClr val="008A00"/>
        </a:accent6>
        <a:hlink>
          <a:srgbClr val="FF0033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оформления «Азартный» 2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3366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ADB8FF"/>
        </a:accent5>
        <a:accent6>
          <a:srgbClr val="008A00"/>
        </a:accent6>
        <a:hlink>
          <a:srgbClr val="FF0033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оформления «Азартный»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08102014_2157</Template>
  <TotalTime>137</TotalTime>
  <Words>450</Words>
  <Application>Microsoft Office PowerPoint</Application>
  <PresentationFormat>Экран (4:3)</PresentationFormat>
  <Paragraphs>97</Paragraphs>
  <Slides>18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7" baseType="lpstr">
      <vt:lpstr>Arial</vt:lpstr>
      <vt:lpstr>Calibri</vt:lpstr>
      <vt:lpstr>Century</vt:lpstr>
      <vt:lpstr>Consolas</vt:lpstr>
      <vt:lpstr>Monotype Sorts</vt:lpstr>
      <vt:lpstr>Tahoma</vt:lpstr>
      <vt:lpstr>Times New Roman</vt:lpstr>
      <vt:lpstr>Тема Office</vt:lpstr>
      <vt:lpstr>Шаблон оформления «Азартный»</vt:lpstr>
      <vt:lpstr>Тела вращения. </vt:lpstr>
      <vt:lpstr>Презентация PowerPoint</vt:lpstr>
      <vt:lpstr>Ответьте на вопросы:</vt:lpstr>
      <vt:lpstr>Презентация PowerPoint</vt:lpstr>
      <vt:lpstr>Презентация PowerPoint</vt:lpstr>
      <vt:lpstr>Ответьте на вопросы:</vt:lpstr>
      <vt:lpstr>Презентация PowerPoint</vt:lpstr>
      <vt:lpstr>Презентация PowerPoint</vt:lpstr>
      <vt:lpstr>Презентация PowerPoint</vt:lpstr>
      <vt:lpstr>Презентация PowerPoint</vt:lpstr>
      <vt:lpstr>Ответьте на вопросы:</vt:lpstr>
      <vt:lpstr>Презентация PowerPoint</vt:lpstr>
      <vt:lpstr>Презентация PowerPoint</vt:lpstr>
      <vt:lpstr>Презентация PowerPoint</vt:lpstr>
      <vt:lpstr>Самостоятельная работа: </vt:lpstr>
      <vt:lpstr> </vt:lpstr>
      <vt:lpstr>Справочные материалы.</vt:lpstr>
      <vt:lpstr>Презентация PowerPoint</vt:lpstr>
    </vt:vector>
  </TitlesOfParts>
  <Company>DNS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Богданова Н.М.</dc:creator>
  <cp:lastModifiedBy>Dr_ВСОШ</cp:lastModifiedBy>
  <cp:revision>22</cp:revision>
  <dcterms:created xsi:type="dcterms:W3CDTF">2014-12-07T17:39:27Z</dcterms:created>
  <dcterms:modified xsi:type="dcterms:W3CDTF">2019-10-16T04:54:27Z</dcterms:modified>
</cp:coreProperties>
</file>