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71" r:id="rId3"/>
    <p:sldId id="257" r:id="rId4"/>
    <p:sldId id="280" r:id="rId5"/>
    <p:sldId id="287" r:id="rId6"/>
    <p:sldId id="288" r:id="rId7"/>
    <p:sldId id="284" r:id="rId8"/>
    <p:sldId id="285" r:id="rId9"/>
    <p:sldId id="286" r:id="rId10"/>
    <p:sldId id="260" r:id="rId11"/>
    <p:sldId id="277" r:id="rId12"/>
    <p:sldId id="289" r:id="rId13"/>
    <p:sldId id="274" r:id="rId14"/>
    <p:sldId id="290" r:id="rId15"/>
    <p:sldId id="291" r:id="rId16"/>
    <p:sldId id="276" r:id="rId17"/>
    <p:sldId id="268" r:id="rId18"/>
    <p:sldId id="279" r:id="rId19"/>
    <p:sldId id="283" r:id="rId20"/>
    <p:sldId id="275" r:id="rId21"/>
    <p:sldId id="292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319" autoAdjust="0"/>
  </p:normalViewPr>
  <p:slideViewPr>
    <p:cSldViewPr>
      <p:cViewPr>
        <p:scale>
          <a:sx n="76" d="100"/>
          <a:sy n="76" d="100"/>
        </p:scale>
        <p:origin x="624" y="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plotArea>
      <c:layout>
        <c:manualLayout>
          <c:layoutTarget val="inner"/>
          <c:xMode val="edge"/>
          <c:yMode val="edge"/>
          <c:x val="3.6680154564012878E-2"/>
          <c:y val="2.4216347956505496E-2"/>
          <c:w val="0.8055369641294835"/>
          <c:h val="0.85653105861767365"/>
        </c:manualLayout>
      </c:layout>
      <c:lineChart>
        <c:grouping val="standar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 источник</c:v>
                </c:pt>
              </c:strCache>
            </c:strRef>
          </c:tx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07.04.</c:v>
                </c:pt>
                <c:pt idx="1">
                  <c:v>14.04.</c:v>
                </c:pt>
                <c:pt idx="2">
                  <c:v>21.04.</c:v>
                </c:pt>
                <c:pt idx="3">
                  <c:v>28.04.</c:v>
                </c:pt>
                <c:pt idx="4">
                  <c:v>05.05.</c:v>
                </c:pt>
                <c:pt idx="5">
                  <c:v>12.05.</c:v>
                </c:pt>
                <c:pt idx="6">
                  <c:v>19.05.</c:v>
                </c:pt>
                <c:pt idx="7">
                  <c:v>29.05.</c:v>
                </c:pt>
                <c:pt idx="8">
                  <c:v>02.06.</c:v>
                </c:pt>
                <c:pt idx="9">
                  <c:v>09.06.</c:v>
                </c:pt>
                <c:pt idx="10">
                  <c:v>16.06.</c:v>
                </c:pt>
                <c:pt idx="11">
                  <c:v>23.06.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</c:v>
                </c:pt>
                <c:pt idx="1">
                  <c:v>10</c:v>
                </c:pt>
                <c:pt idx="2">
                  <c:v>12</c:v>
                </c:pt>
                <c:pt idx="3">
                  <c:v>12</c:v>
                </c:pt>
                <c:pt idx="4">
                  <c:v>12</c:v>
                </c:pt>
                <c:pt idx="5">
                  <c:v>13</c:v>
                </c:pt>
                <c:pt idx="6">
                  <c:v>12</c:v>
                </c:pt>
                <c:pt idx="7">
                  <c:v>12</c:v>
                </c:pt>
                <c:pt idx="8">
                  <c:v>12</c:v>
                </c:pt>
                <c:pt idx="9">
                  <c:v>13</c:v>
                </c:pt>
                <c:pt idx="10">
                  <c:v>12</c:v>
                </c:pt>
                <c:pt idx="11">
                  <c:v>12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источник</c:v>
                </c:pt>
              </c:strCache>
            </c:strRef>
          </c:tx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07.04.</c:v>
                </c:pt>
                <c:pt idx="1">
                  <c:v>14.04.</c:v>
                </c:pt>
                <c:pt idx="2">
                  <c:v>21.04.</c:v>
                </c:pt>
                <c:pt idx="3">
                  <c:v>28.04.</c:v>
                </c:pt>
                <c:pt idx="4">
                  <c:v>05.05.</c:v>
                </c:pt>
                <c:pt idx="5">
                  <c:v>12.05.</c:v>
                </c:pt>
                <c:pt idx="6">
                  <c:v>19.05.</c:v>
                </c:pt>
                <c:pt idx="7">
                  <c:v>29.05.</c:v>
                </c:pt>
                <c:pt idx="8">
                  <c:v>02.06.</c:v>
                </c:pt>
                <c:pt idx="9">
                  <c:v>09.06.</c:v>
                </c:pt>
                <c:pt idx="10">
                  <c:v>16.06.</c:v>
                </c:pt>
                <c:pt idx="11">
                  <c:v>23.06.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11</c:v>
                </c:pt>
                <c:pt idx="1">
                  <c:v>12</c:v>
                </c:pt>
                <c:pt idx="2">
                  <c:v>12</c:v>
                </c:pt>
                <c:pt idx="3">
                  <c:v>13</c:v>
                </c:pt>
                <c:pt idx="4">
                  <c:v>13</c:v>
                </c:pt>
                <c:pt idx="5">
                  <c:v>12</c:v>
                </c:pt>
                <c:pt idx="6">
                  <c:v>13</c:v>
                </c:pt>
                <c:pt idx="7">
                  <c:v>12</c:v>
                </c:pt>
                <c:pt idx="8">
                  <c:v>12</c:v>
                </c:pt>
                <c:pt idx="9">
                  <c:v>11</c:v>
                </c:pt>
                <c:pt idx="10">
                  <c:v>11</c:v>
                </c:pt>
                <c:pt idx="11">
                  <c:v>11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marker>
            <c:symbol val="none"/>
          </c:marker>
          <c:cat>
            <c:strRef>
              <c:f>Лист1!$A$2:$A$13</c:f>
              <c:strCache>
                <c:ptCount val="12"/>
                <c:pt idx="0">
                  <c:v>07.04.</c:v>
                </c:pt>
                <c:pt idx="1">
                  <c:v>14.04.</c:v>
                </c:pt>
                <c:pt idx="2">
                  <c:v>21.04.</c:v>
                </c:pt>
                <c:pt idx="3">
                  <c:v>28.04.</c:v>
                </c:pt>
                <c:pt idx="4">
                  <c:v>05.05.</c:v>
                </c:pt>
                <c:pt idx="5">
                  <c:v>12.05.</c:v>
                </c:pt>
                <c:pt idx="6">
                  <c:v>19.05.</c:v>
                </c:pt>
                <c:pt idx="7">
                  <c:v>29.05.</c:v>
                </c:pt>
                <c:pt idx="8">
                  <c:v>02.06.</c:v>
                </c:pt>
                <c:pt idx="9">
                  <c:v>09.06.</c:v>
                </c:pt>
                <c:pt idx="10">
                  <c:v>16.06.</c:v>
                </c:pt>
                <c:pt idx="11">
                  <c:v>23.06.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</c:numCache>
            </c:numRef>
          </c:val>
          <c:smooth val="1"/>
        </c:ser>
        <c:dLbls/>
        <c:marker val="1"/>
        <c:axId val="61963648"/>
        <c:axId val="64013440"/>
      </c:lineChart>
      <c:catAx>
        <c:axId val="61963648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nextTo"/>
        <c:crossAx val="64013440"/>
        <c:crosses val="autoZero"/>
        <c:auto val="1"/>
        <c:lblAlgn val="ctr"/>
        <c:lblOffset val="100"/>
        <c:noMultiLvlLbl val="1"/>
      </c:catAx>
      <c:valAx>
        <c:axId val="64013440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61963648"/>
        <c:crosses val="autoZero"/>
        <c:crossBetween val="between"/>
      </c:valAx>
    </c:plotArea>
    <c:plotVisOnly val="1"/>
    <c:dispBlanksAs val="gap"/>
    <c:showDLblsOverMax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autoTitleDeleted val="1"/>
    <c:plotArea>
      <c:layout>
        <c:manualLayout>
          <c:layoutTarget val="inner"/>
          <c:xMode val="edge"/>
          <c:yMode val="edge"/>
          <c:x val="2.5730965716112855E-2"/>
          <c:y val="5.9347181008902093E-2"/>
          <c:w val="0.94853806856777434"/>
          <c:h val="0.9129574678536103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 источник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1"/>
                <c:pt idx="0">
                  <c:v>источники 1,2,3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источник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1"/>
                <c:pt idx="0">
                  <c:v>источники 1,2,3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1"/>
                <c:pt idx="0">
                  <c:v>источники 1,2,3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axId val="85030784"/>
        <c:axId val="85032320"/>
      </c:barChart>
      <c:catAx>
        <c:axId val="85030784"/>
        <c:scaling>
          <c:orientation val="minMax"/>
        </c:scaling>
        <c:delete val="1"/>
        <c:axPos val="b"/>
        <c:numFmt formatCode="General" sourceLinked="1"/>
        <c:majorTickMark val="cross"/>
        <c:minorTickMark val="cross"/>
        <c:tickLblPos val="nextTo"/>
        <c:crossAx val="85032320"/>
        <c:crosses val="autoZero"/>
        <c:auto val="1"/>
        <c:lblAlgn val="ctr"/>
        <c:lblOffset val="100"/>
        <c:noMultiLvlLbl val="1"/>
      </c:catAx>
      <c:valAx>
        <c:axId val="85032320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85030784"/>
        <c:crosses val="autoZero"/>
        <c:crossBetween val="between"/>
      </c:valAx>
    </c:plotArea>
    <c:plotVisOnly val="1"/>
    <c:dispBlanksAs val="gap"/>
    <c:showDLblsOverMax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6E9CA-15E2-45EF-8758-67CC924F7D3E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5F05F-21D9-4700-87DE-2A12F6AC8B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9886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5F05F-21D9-4700-87DE-2A12F6AC8B8E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9593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46;&#1080;&#1074;&#1080;,%20&#1088;&#1086;&#1076;&#1085;&#1080;&#1082;\&#1056;&#1086;&#1076;&#1085;&#1080;&#1082;.mp3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parom-borok.ru/wp-content/uploads/2015/06/0097da8dfc14b404e899378c4c780f84e5f63f4c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од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6553200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1\Desktop\школ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16218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357166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Муниципальное казенное общеобразовательное учреждение</a:t>
            </a:r>
            <a:endParaRPr lang="ru-RU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Северная средняя 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общеобразовательная 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школа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им.Лиджи-Горяева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Т.Л-Г.» </a:t>
            </a:r>
            <a:r>
              <a:rPr lang="ru-RU" b="1" i="1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Лаганского</a:t>
            </a:r>
            <a:r>
              <a:rPr lang="ru-RU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района.</a:t>
            </a:r>
            <a:endParaRPr lang="ru-RU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61436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40311483"/>
              </p:ext>
            </p:extLst>
          </p:nvPr>
        </p:nvGraphicFramePr>
        <p:xfrm>
          <a:off x="0" y="0"/>
          <a:ext cx="5000628" cy="3209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934160876"/>
              </p:ext>
            </p:extLst>
          </p:nvPr>
        </p:nvGraphicFramePr>
        <p:xfrm>
          <a:off x="3714744" y="3648075"/>
          <a:ext cx="5429256" cy="3209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-15075" y="3717032"/>
            <a:ext cx="457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Средняя температура воды  11-12</a:t>
            </a:r>
            <a:endParaRPr lang="ru-RU" sz="2800" b="1" i="1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05764" y="461665"/>
            <a:ext cx="50040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Изменение температуры сентябрь</a:t>
            </a:r>
          </a:p>
          <a:p>
            <a:r>
              <a:rPr lang="ru-RU" sz="2800" b="1" i="1" spc="300" dirty="0" err="1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b="1" i="1" spc="300" dirty="0" err="1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ктябрь,ноябрь</a:t>
            </a:r>
            <a:endParaRPr lang="ru-RU" sz="2800" b="1" i="1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673420" y="-30463"/>
            <a:ext cx="543610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00650" algn="l"/>
              </a:tabLst>
            </a:pPr>
            <a:r>
              <a:rPr lang="ru-RU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Температура  воды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006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474345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02088"/>
            <a:ext cx="7957095" cy="5172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Изучаем  воду  под  микроскопом</a:t>
            </a:r>
            <a:endParaRPr lang="ru-RU" dirty="0"/>
          </a:p>
        </p:txBody>
      </p:sp>
      <p:pic>
        <p:nvPicPr>
          <p:cNvPr id="1026" name="Picture 2" descr="J:\DCIM\130___01\IMG_71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5303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D:\Арина\IMG_48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876"/>
            <a:ext cx="4929186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D:\Арина\IMG_20150325_134037.jpg"/>
          <p:cNvPicPr>
            <a:picLocks noChangeAspect="1" noChangeArrowheads="1"/>
          </p:cNvPicPr>
          <p:nvPr/>
        </p:nvPicPr>
        <p:blipFill>
          <a:blip r:embed="rId3" cstate="print"/>
          <a:srcRect b="28767"/>
          <a:stretch>
            <a:fillRect/>
          </a:stretch>
        </p:blipFill>
        <p:spPr bwMode="auto">
          <a:xfrm>
            <a:off x="214282" y="0"/>
            <a:ext cx="2857488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3571876"/>
            <a:ext cx="3707904" cy="3003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Делаем  химический  анализ  воды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997152"/>
          </a:xfrm>
        </p:spPr>
      </p:pic>
    </p:spTree>
    <p:extLst>
      <p:ext uri="{BB962C8B-B14F-4D97-AF65-F5344CB8AC3E}">
        <p14:creationId xmlns:p14="http://schemas.microsoft.com/office/powerpoint/2010/main" xmlns="" val="3492522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химической лаборатории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628800"/>
            <a:ext cx="8046156" cy="5030019"/>
          </a:xfrm>
        </p:spPr>
      </p:pic>
    </p:spTree>
    <p:extLst>
      <p:ext uri="{BB962C8B-B14F-4D97-AF65-F5344CB8AC3E}">
        <p14:creationId xmlns:p14="http://schemas.microsoft.com/office/powerpoint/2010/main" xmlns="" val="2237384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6238561"/>
              </p:ext>
            </p:extLst>
          </p:nvPr>
        </p:nvGraphicFramePr>
        <p:xfrm>
          <a:off x="395536" y="677108"/>
          <a:ext cx="7717013" cy="657081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185263"/>
                <a:gridCol w="2970057"/>
                <a:gridCol w="175767"/>
                <a:gridCol w="2385926"/>
              </a:tblGrid>
              <a:tr h="142990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 anchor="ctr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800">
                        <a:latin typeface="Calibri"/>
                        <a:ea typeface="Times New Roman"/>
                      </a:endParaRPr>
                    </a:p>
                  </a:txBody>
                  <a:tcPr marL="52454" marR="5245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7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осень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зима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 anchor="ctr"/>
                </a:tc>
              </a:tr>
              <a:tr h="52245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1. Цвет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прозрачный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latin typeface="Times New Roman"/>
                          <a:ea typeface="Times New Roman"/>
                        </a:rPr>
                        <a:t>    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прозрачный-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</a:tr>
              <a:tr h="52245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2. Мутность, мг/л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0,4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                                                             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нет-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</a:tr>
              <a:tr h="3263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3. Привкус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нет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нет-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</a:tr>
              <a:tr h="3263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4. Запах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+mn-lt"/>
                          <a:ea typeface="+mn-ea"/>
                        </a:rPr>
                        <a:t>Ощутимый</a:t>
                      </a:r>
                      <a:r>
                        <a:rPr lang="ru-RU" sz="1400" b="1" baseline="0" dirty="0" smtClean="0">
                          <a:latin typeface="+mn-lt"/>
                          <a:ea typeface="+mn-ea"/>
                        </a:rPr>
                        <a:t>  запах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нет-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</a:tr>
              <a:tr h="32639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5. Реакция рН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5</a:t>
                      </a:r>
                      <a:r>
                        <a:rPr lang="ru-RU" sz="1400" b="1" dirty="0" smtClean="0"/>
                        <a:t>,0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8,0-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</a:tr>
              <a:tr h="79844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6. Общая жёсткость мг </a:t>
                      </a:r>
                      <a:r>
                        <a:rPr lang="ru-RU" sz="1400" b="1" dirty="0" err="1"/>
                        <a:t>экв</a:t>
                      </a:r>
                      <a:r>
                        <a:rPr lang="ru-RU" sz="1400" b="1" dirty="0"/>
                        <a:t>/л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5,2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 anchor="ctr"/>
                </a:tc>
              </a:tr>
              <a:tr h="52245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7. Плотный остаток мг/л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423,0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</a:tr>
              <a:tr h="52245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8. Ионы </a:t>
                      </a:r>
                      <a:r>
                        <a:rPr lang="ru-RU" sz="1400" b="1" dirty="0" smtClean="0"/>
                        <a:t>нитритов </a:t>
                      </a:r>
                      <a:r>
                        <a:rPr lang="ru-RU" sz="1400" b="1" dirty="0" err="1" smtClean="0"/>
                        <a:t>амония</a:t>
                      </a:r>
                      <a:r>
                        <a:rPr lang="ru-RU" sz="1400" b="1" dirty="0" smtClean="0"/>
                        <a:t> </a:t>
                      </a:r>
                      <a:r>
                        <a:rPr lang="ru-RU" sz="1400" b="1" dirty="0"/>
                        <a:t>мг/л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0,01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нет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</a:tr>
              <a:tr h="52245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9. Ионы нитратов мг/л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нет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нет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</a:tr>
              <a:tr h="63157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/>
                        <a:t>10. Ионы </a:t>
                      </a:r>
                      <a:r>
                        <a:rPr lang="ru-RU" sz="1400" b="1" dirty="0" smtClean="0"/>
                        <a:t>сульфатов магния </a:t>
                      </a:r>
                      <a:r>
                        <a:rPr lang="ru-RU" sz="1400" b="1" dirty="0"/>
                        <a:t>мг/л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138,4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97,5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</a:tr>
              <a:tr h="3263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11. Железо мг/л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нет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нет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</a:tr>
              <a:tr h="32639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12. Медь мг/л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/>
                        <a:t>следы</a:t>
                      </a: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Times New Roman"/>
                        </a:rPr>
                        <a:t>нет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52454" marR="52454" marT="0" marB="0"/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1034129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							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153888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spc="300" dirty="0" smtClean="0">
                <a:ln w="11430" cmpd="sng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Химический анализ воды</a:t>
            </a:r>
            <a:endParaRPr lang="ru-RU" sz="2800" b="1" i="1" spc="300" dirty="0">
              <a:ln w="11430" cmpd="sng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51030" y="-99392"/>
            <a:ext cx="23571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Вывод: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713227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агрязняет воду родников – мусор, листья, ветки деревьев,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человека и домашних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животных.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По своим качествам вода реки в большинстве случаев не отличается высокими органолептическими качествами.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Необходимо продолжить работу школьников по благоустройству и исследованию реки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местной администрации уделить особое внимание </a:t>
            </a: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обустройству </a:t>
            </a:r>
            <a:r>
              <a:rPr lang="ru-RU" sz="240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берегов</a:t>
            </a: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543602"/>
            <a:ext cx="3563888" cy="32198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3575549"/>
            <a:ext cx="3656338" cy="2911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822" y="55657"/>
            <a:ext cx="900108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Экологические проблемы мы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решаем следующими способами:</a:t>
            </a:r>
            <a:endParaRPr lang="ru-RU" sz="4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Проводим разъяснительную работу среди населения о правилах поведения во время отдыха у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3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Периодически организовываем очистку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реки </a:t>
            </a:r>
            <a:r>
              <a:rPr lang="ru-RU" sz="3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 приближённой к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ней  </a:t>
            </a:r>
            <a:r>
              <a:rPr lang="ru-RU" sz="32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территории.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Изготовили и повесили таблички «Бросая мусор, не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забывайте хрюкнуть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Обратились в сельскую администрацию с ходатайством об оказании содействия в благоустройстве  источника.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Людмила\Desktop\IMG_20150326_14292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2485" y="47422"/>
            <a:ext cx="5689600" cy="32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5689600" cy="32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Людмила\Desktop\IMG_20150326_1429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8640"/>
            <a:ext cx="5689600" cy="32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923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36254" y="142852"/>
            <a:ext cx="8359341" cy="19205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None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Исследовательская  работа</a:t>
            </a:r>
          </a:p>
          <a:p>
            <a:pPr algn="ctr">
              <a:buNone/>
            </a:pP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«Живи, моя река, живи!»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357818" y="3214686"/>
            <a:ext cx="41433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Авторы: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Бадмаева  </a:t>
            </a:r>
            <a:r>
              <a:rPr lang="ru-RU" sz="2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Алтана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учащаяся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класса</a:t>
            </a: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Гоняева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Анна,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учащаяся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3  класса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Руководитель: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Муковникова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Полина  </a:t>
            </a: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Николаевна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учитель начальных классов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D:\Арина\IMG_20150325_1354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78"/>
            <a:ext cx="2857520" cy="4786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32656"/>
            <a:ext cx="8496944" cy="5472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357291" y="285728"/>
          <a:ext cx="6072230" cy="6429420"/>
        </p:xfrm>
        <a:graphic>
          <a:graphicData uri="http://schemas.openxmlformats.org/presentationml/2006/ole">
            <p:oleObj spid="_x0000_s2050" name="Acrobat Document" r:id="rId3" imgW="5667122" imgH="8019937" progId="AcroExch.Document.DC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15544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3"/>
          <p:cNvSpPr txBox="1">
            <a:spLocks/>
          </p:cNvSpPr>
          <p:nvPr/>
        </p:nvSpPr>
        <p:spPr>
          <a:xfrm>
            <a:off x="347643" y="486781"/>
            <a:ext cx="7902356" cy="923330"/>
          </a:xfrm>
          <a:prstGeom prst="rect">
            <a:avLst/>
          </a:prstGeom>
          <a:noFill/>
        </p:spPr>
        <p:txBody>
          <a:bodyPr vert="horz" wrap="non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</a:t>
            </a:r>
            <a:r>
              <a:rPr kumimoji="0" lang="ru-RU" sz="5400" b="1" i="0" u="none" strike="noStrike" kern="1200" cap="none" spc="0" normalizeH="0" baseline="0" noProof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Живи,моя</a:t>
            </a:r>
            <a:r>
              <a:rPr kumimoji="0" lang="ru-RU" sz="5400" b="1" i="0" u="none" strike="noStrike" kern="1200" cap="none" spc="0" normalizeH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река</a:t>
            </a:r>
            <a:r>
              <a:rPr kumimoji="0" lang="ru-RU" sz="5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, живи!»</a:t>
            </a:r>
            <a:endParaRPr kumimoji="0" lang="ru-RU" sz="5400" b="1" i="0" u="none" strike="noStrike" kern="1200" cap="none" spc="0" normalizeH="0" baseline="0" noProof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3777283"/>
          </a:xfrm>
        </p:spPr>
        <p:txBody>
          <a:bodyPr>
            <a:normAutofit/>
          </a:bodyPr>
          <a:lstStyle/>
          <a:p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parom-borok.ru/wp-content/uploads/2015/06/0097da8dfc14b404e899378c4c780f84e5f63f4c.jpg</a:t>
            </a:r>
            <a:r>
              <a:rPr lang="ru-RU" sz="2000" dirty="0" smtClean="0"/>
              <a:t>  фон</a:t>
            </a:r>
          </a:p>
          <a:p>
            <a:r>
              <a:rPr lang="ru-RU" sz="2000" dirty="0" smtClean="0"/>
              <a:t>Фото из личного архива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642918"/>
            <a:ext cx="7715271" cy="36933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Цель:</a:t>
            </a:r>
          </a:p>
          <a:p>
            <a:pPr indent="4572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Изучение современного состояния водного  источника, расположенного на территории села Северное  и разработка мер по охране воды от загрязнения.</a:t>
            </a:r>
          </a:p>
          <a:p>
            <a:pPr algn="ctr"/>
            <a:endParaRPr lang="ru-RU" sz="54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496"/>
            <a:ext cx="9144000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Задачи: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Собрать исторические сведения о возникновении реки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Екатеринка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Провести химический, температурный, органолептический анализы.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Показать, насколько велико влияние человека на состояние водного  источника .</a:t>
            </a:r>
          </a:p>
          <a:p>
            <a:pPr marL="914400" indent="-914400" algn="ctr">
              <a:buFont typeface="+mj-lt"/>
              <a:buAutoNum type="arabicPeriod"/>
            </a:pP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Арина\IMG_20150325_134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4000496" cy="6457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880583"/>
            <a:ext cx="4387928" cy="581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Моя  речка  летом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628800"/>
            <a:ext cx="8496944" cy="5229200"/>
          </a:xfrm>
        </p:spPr>
      </p:pic>
    </p:spTree>
    <p:extLst>
      <p:ext uri="{BB962C8B-B14F-4D97-AF65-F5344CB8AC3E}">
        <p14:creationId xmlns:p14="http://schemas.microsoft.com/office/powerpoint/2010/main" xmlns="" val="337304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Моя  речка  зимой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1628800"/>
            <a:ext cx="6624736" cy="4896544"/>
          </a:xfrm>
        </p:spPr>
      </p:pic>
    </p:spTree>
    <p:extLst>
      <p:ext uri="{BB962C8B-B14F-4D97-AF65-F5344CB8AC3E}">
        <p14:creationId xmlns:p14="http://schemas.microsoft.com/office/powerpoint/2010/main" xmlns="" val="173752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Корабль «Екатерина»</a:t>
            </a:r>
            <a:endParaRPr lang="ru-RU" dirty="0"/>
          </a:p>
        </p:txBody>
      </p:sp>
      <p:pic>
        <p:nvPicPr>
          <p:cNvPr id="1026" name="Picture 2" descr="C:\Users\Муковниковы\Downloads\P229679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4915613" cy="486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376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Забор  воды  для  исследования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484784"/>
            <a:ext cx="8046156" cy="4925144"/>
          </a:xfrm>
        </p:spPr>
      </p:pic>
    </p:spTree>
    <p:extLst>
      <p:ext uri="{BB962C8B-B14F-4D97-AF65-F5344CB8AC3E}">
        <p14:creationId xmlns:p14="http://schemas.microsoft.com/office/powerpoint/2010/main" xmlns="" val="221972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Измерение  температуры  воды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xmlns="" val="1484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353</Words>
  <Application>Microsoft Office PowerPoint</Application>
  <PresentationFormat>Экран (4:3)</PresentationFormat>
  <Paragraphs>88</Paragraphs>
  <Slides>22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Adobe Acrobat Document</vt:lpstr>
      <vt:lpstr>Слайд 1</vt:lpstr>
      <vt:lpstr>Слайд 2</vt:lpstr>
      <vt:lpstr>Слайд 3</vt:lpstr>
      <vt:lpstr>Слайд 4</vt:lpstr>
      <vt:lpstr>Моя  речка  летом</vt:lpstr>
      <vt:lpstr>Моя  речка  зимой</vt:lpstr>
      <vt:lpstr>Корабль «Екатерина»</vt:lpstr>
      <vt:lpstr>Забор  воды  для  исследования</vt:lpstr>
      <vt:lpstr>Измерение  температуры  воды</vt:lpstr>
      <vt:lpstr>Слайд 10</vt:lpstr>
      <vt:lpstr>Слайд 11</vt:lpstr>
      <vt:lpstr>Изучаем  воду  под  микроскопом</vt:lpstr>
      <vt:lpstr>Слайд 13</vt:lpstr>
      <vt:lpstr>Делаем  химический  анализ  воды</vt:lpstr>
      <vt:lpstr>В химической лаборатории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69</cp:revision>
  <dcterms:created xsi:type="dcterms:W3CDTF">2015-03-22T18:53:03Z</dcterms:created>
  <dcterms:modified xsi:type="dcterms:W3CDTF">2008-04-08T03:20:36Z</dcterms:modified>
</cp:coreProperties>
</file>