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792" r:id="rId11"/>
    <p:sldMasterId id="2147483804" r:id="rId12"/>
    <p:sldMasterId id="2147483816" r:id="rId13"/>
  </p:sldMasterIdLst>
  <p:notesMasterIdLst>
    <p:notesMasterId r:id="rId36"/>
  </p:notesMasterIdLst>
  <p:sldIdLst>
    <p:sldId id="256" r:id="rId14"/>
    <p:sldId id="257" r:id="rId15"/>
    <p:sldId id="258" r:id="rId16"/>
    <p:sldId id="259" r:id="rId17"/>
    <p:sldId id="261" r:id="rId18"/>
    <p:sldId id="262" r:id="rId19"/>
    <p:sldId id="263" r:id="rId20"/>
    <p:sldId id="264" r:id="rId21"/>
    <p:sldId id="286" r:id="rId22"/>
    <p:sldId id="290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660066"/>
    <a:srgbClr val="CC0099"/>
    <a:srgbClr val="33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8" autoAdjust="0"/>
    <p:restoredTop sz="94709" autoAdjust="0"/>
  </p:normalViewPr>
  <p:slideViewPr>
    <p:cSldViewPr>
      <p:cViewPr>
        <p:scale>
          <a:sx n="57" d="100"/>
          <a:sy n="57" d="100"/>
        </p:scale>
        <p:origin x="-1075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117C76-E561-433E-9E9B-394DFEFA5698}" type="datetimeFigureOut">
              <a:rPr lang="ru-RU" smtClean="0"/>
              <a:t>20.05.2017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0F3F5-15D4-45A7-9A89-A893BB6E83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90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0F3F5-15D4-45A7-9A89-A893BB6E839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316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68034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45201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97467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5760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86578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174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7170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76761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3926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309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53128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87760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1093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33425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57920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2266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97297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50551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94719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94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83043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80544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9389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35954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20560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29311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552543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16215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3084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90619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644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64750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77797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140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61411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394D3-F4AA-4EDA-950C-DF15DED05F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BA749-BD19-4B0A-85D5-A6E4E8B637F8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6524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4E704-0228-4A81-B650-0EB00F6E3C7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4D5DE-6F35-461D-BF15-DD2574CB6DC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1385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86A9B-C318-4727-9832-B7F930EEBE9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C5D4A-2748-4FFE-9415-62CAF1DADDB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2680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359F2-8F52-442C-AB21-922DB7E80B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1EF22-B0C0-4F98-9137-F13AE1D4A13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04024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DE3E0-F0A7-410A-89A1-E985632D211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9D18A-AC68-4FAD-9B57-A5AEF3411AC7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252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0FC27-D89A-44D4-AC4B-8018F17D7F2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1117B-E5AA-4C3B-B7D5-F1745DFD7614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85391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52773-6571-4BE0-8B58-B1AF30065F0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86077-088C-4549-943E-BF2147D08FEC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85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0199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4384F-CDB4-4B07-9880-02BD779E7011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977A-8836-42B1-B1F0-154EFCB3B58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56841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F3A89-F164-4F0F-BDC7-86C49FF23692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B9929-C144-4839-B658-71E2ECE0326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523758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788CF-0C1D-40EB-B9C7-2AB01B56E37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82E71-EEE0-4A04-ADA9-42B6BA22AA1B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4070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119C8-7762-4736-B600-D3034E2E18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CD0FE-4EAD-4318-A162-92456195BAA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514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21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314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929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193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029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8789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1830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912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237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423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564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8986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6290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6559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369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116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7443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816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2974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307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2843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109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807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6927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390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0583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9887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014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27604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803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4274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5012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6558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1821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48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69340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1569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374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0517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3493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6025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2865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5191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10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135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42396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308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5203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1269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3529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36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788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8242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3122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925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5865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2875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374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2516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59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7827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87501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93043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4330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937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61079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9218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3527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50749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8663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303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9401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9191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799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7E532-28BD-42BF-93B2-E748A7E8C2E0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B2979-2F43-48E2-8B0E-D76B52D2DF9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79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03D82-B3E8-4A3A-9ED1-64A4790D0EB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344AB-3FB0-4F42-ACE1-444811160A91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442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672FB-48BB-4B05-AE32-2A9E52B4AD9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FD1A3-B5B1-4888-8A06-EBB7DF861FD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36767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82F2E-967E-4CD7-A27C-F49F681E6BDE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8CB03-CCB2-4FF9-B275-CDAD0B19FD6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81099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83F70-B7D4-4103-946F-82C91CF3F15D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1AFB4-4204-4841-B2EB-3E9EBD7DA29D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082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A8985-4DBF-4F8D-8B16-6F053C044D74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20F9-BBA7-4FE8-984D-1784BC6F0760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8117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B3DF6-CEC4-4D22-9435-D8AE993C23C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AA6F-FCE9-4FFC-8DA2-3422ABC764F2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5499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7E5D2-EEC8-412E-8E6A-3FA31B8683E6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2BECA-0934-4E6F-8C4C-B4FB9104842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1541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EE716-DEFA-45E2-964B-86B86DB34EC3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4B0B3-DCAE-4E4C-A639-CA1471F4A8E3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09860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89E9-6C87-4FA9-9887-333238C76ADC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BA1D-F5A0-4360-BB35-D0108A3EBB4F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7831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EA64E-D50F-41F9-A1FC-754EEF7C929A}" type="datetimeFigureOut">
              <a:rPr lang="ru-RU">
                <a:solidFill>
                  <a:prstClr val="black"/>
                </a:solidFill>
              </a:rPr>
              <a:pPr>
                <a:defRPr/>
              </a:pPr>
              <a:t>20.05.2017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2DE7D-82F7-4759-8843-B532E526BC3A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92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BF22D-8953-400A-923E-87182E24F32B}" type="datetimeFigureOut">
              <a:rPr lang="ru-RU" smtClean="0"/>
              <a:pPr/>
              <a:t>20.05.2017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1E92E-AD17-42B6-BEA7-7D24DF5D9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6063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3125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77298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9611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687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7734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3634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4311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19358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2914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44965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26.10.2009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Лето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>
                <a:solidFill>
                  <a:prstClr val="black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3993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00206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00006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00006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431861"/>
            <a:ext cx="7772400" cy="1470025"/>
          </a:xfr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b="1" i="1" dirty="0" smtClean="0"/>
              <a:t>ПУТЕШЕСТВИЕ </a:t>
            </a: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>на поезде</a:t>
            </a:r>
            <a:br>
              <a:rPr lang="ru-RU" b="1" i="1" dirty="0" smtClean="0"/>
            </a:br>
            <a:r>
              <a:rPr lang="ru-RU" b="1" i="1" dirty="0" smtClean="0"/>
              <a:t>по маршруту</a:t>
            </a:r>
            <a:br>
              <a:rPr lang="ru-RU" b="1" i="1" dirty="0" smtClean="0"/>
            </a:br>
            <a:r>
              <a:rPr lang="ru-RU" sz="3600" b="1" i="1" dirty="0" smtClean="0"/>
              <a:t>« Русский язык 5класс»-</a:t>
            </a:r>
            <a:br>
              <a:rPr lang="ru-RU" sz="3600" b="1" i="1" dirty="0" smtClean="0"/>
            </a:br>
            <a:r>
              <a:rPr lang="ru-RU" sz="3600" b="1" i="1" dirty="0" smtClean="0"/>
              <a:t>«Русский язык 6класс»</a:t>
            </a:r>
            <a:br>
              <a:rPr lang="ru-RU" sz="3600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56792"/>
            <a:ext cx="6400800" cy="408200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06643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42852"/>
            <a:ext cx="2778116" cy="1797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ictionary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4929198"/>
            <a:ext cx="1964153" cy="171451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FFC000"/>
                </a:solidFill>
              </a:rPr>
              <a:t>Здравствуйте!</a:t>
            </a:r>
            <a:endParaRPr lang="ru-RU" sz="7200" dirty="0">
              <a:solidFill>
                <a:srgbClr val="FFC000"/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500063" y="1357313"/>
            <a:ext cx="7858125" cy="3884612"/>
          </a:xfrm>
        </p:spPr>
        <p:txBody>
          <a:bodyPr/>
          <a:lstStyle/>
          <a:p>
            <a:pPr marL="0" indent="0" eaLnBrk="1" hangingPunct="1">
              <a:buNone/>
            </a:pPr>
            <a:endParaRPr lang="ru-RU" dirty="0" smtClean="0"/>
          </a:p>
          <a:p>
            <a:pPr marL="514350" indent="-514350" eaLnBrk="1" hangingPunct="1">
              <a:buFont typeface="Arial" charset="0"/>
              <a:buAutoNum type="arabicParenR" startAt="8"/>
            </a:pPr>
            <a:endParaRPr lang="ru-RU" dirty="0" smtClean="0"/>
          </a:p>
          <a:p>
            <a:pPr marL="514350" indent="-514350" eaLnBrk="1" hangingPunct="1">
              <a:buFont typeface="Arial" charset="0"/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00688" y="1357313"/>
            <a:ext cx="2857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660066"/>
              </a:solidFill>
              <a:cs typeface="Arial" charset="0"/>
            </a:endParaRPr>
          </a:p>
        </p:txBody>
      </p:sp>
      <p:pic>
        <p:nvPicPr>
          <p:cNvPr id="22533" name="Рисунок 5" descr="4542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14625"/>
            <a:ext cx="3071813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934806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 descr="345fb5f4c3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963" y="3357563"/>
            <a:ext cx="2840037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1285875" y="476250"/>
            <a:ext cx="7400925" cy="5649913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ПОМОГИТЕ!!!</a:t>
            </a:r>
            <a:r>
              <a:rPr lang="ru-RU" sz="4800" dirty="0" smtClean="0">
                <a:solidFill>
                  <a:srgbClr val="002060"/>
                </a:solidFill>
              </a:rPr>
              <a:t> </a:t>
            </a:r>
          </a:p>
          <a:p>
            <a:endParaRPr lang="ru-RU" sz="4800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Исправьте все ошибки                                     в письме дяди Федора.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0830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357188" y="0"/>
            <a:ext cx="8572500" cy="66436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000" smtClean="0">
                <a:solidFill>
                  <a:srgbClr val="FF0000"/>
                </a:solidFill>
              </a:rPr>
              <a:t>    </a:t>
            </a:r>
            <a:r>
              <a:rPr lang="ru-RU" sz="3000" smtClean="0">
                <a:solidFill>
                  <a:schemeClr val="tx1"/>
                </a:solidFill>
              </a:rPr>
              <a:t>«Дорогой Дядя Фёдор! Приезжай скорей в Простоквашино! У нас проблемы! Шарик с Матроскиным опять поругались и не хотят в огороде работать. А в огороде вырасли помидоры. Надо собирать. Дорожки позаростали бурьяном. Я предлогал помощь, а они отказываются. В бочке с водой одна тина да водорасли. Яблоки вырасли и червям достались. Матроскин лишь на печи лежит, да песни предлогает слогать. И Шарик не хочет лапы свои к делу прилажить. Услажняют они мне работу…Пропадает вырощенный урожай! </a:t>
            </a:r>
            <a:br>
              <a:rPr lang="ru-RU" sz="3000" smtClean="0">
                <a:solidFill>
                  <a:schemeClr val="tx1"/>
                </a:solidFill>
              </a:rPr>
            </a:br>
            <a:r>
              <a:rPr lang="ru-RU" sz="3000" smtClean="0">
                <a:solidFill>
                  <a:schemeClr val="tx1"/>
                </a:solidFill>
              </a:rPr>
              <a:t>Вот такие дела. Приезжай скорее, Дядя Фёдор!»</a:t>
            </a:r>
          </a:p>
        </p:txBody>
      </p:sp>
    </p:spTree>
    <p:extLst>
      <p:ext uri="{BB962C8B-B14F-4D97-AF65-F5344CB8AC3E}">
        <p14:creationId xmlns:p14="http://schemas.microsoft.com/office/powerpoint/2010/main" val="3884899747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357188" y="0"/>
            <a:ext cx="8572500" cy="66436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3000" smtClean="0">
                <a:solidFill>
                  <a:srgbClr val="FF0000"/>
                </a:solidFill>
              </a:rPr>
              <a:t>    </a:t>
            </a:r>
            <a:r>
              <a:rPr lang="ru-RU" sz="3000" smtClean="0">
                <a:solidFill>
                  <a:schemeClr val="tx1"/>
                </a:solidFill>
              </a:rPr>
              <a:t>«Дорогой Дядя Фёдор! Приезжай скорей в Простоквашино! У нас проблемы! Шарик с Матроскиным опять поругались и не хотят в огороде работать. А в огороде </a:t>
            </a:r>
            <a:r>
              <a:rPr lang="ru-RU" sz="3000" smtClean="0">
                <a:solidFill>
                  <a:srgbClr val="FF0000"/>
                </a:solidFill>
              </a:rPr>
              <a:t>выросли </a:t>
            </a:r>
            <a:r>
              <a:rPr lang="ru-RU" sz="3000" smtClean="0">
                <a:solidFill>
                  <a:schemeClr val="tx1"/>
                </a:solidFill>
              </a:rPr>
              <a:t>помидоры. Надо собирать. Дорожки </a:t>
            </a:r>
            <a:r>
              <a:rPr lang="ru-RU" sz="3000" smtClean="0">
                <a:solidFill>
                  <a:srgbClr val="FF0000"/>
                </a:solidFill>
              </a:rPr>
              <a:t>позарастали</a:t>
            </a:r>
            <a:r>
              <a:rPr lang="ru-RU" sz="3000" smtClean="0">
                <a:solidFill>
                  <a:schemeClr val="tx1"/>
                </a:solidFill>
              </a:rPr>
              <a:t> бурьяном. Я </a:t>
            </a:r>
            <a:r>
              <a:rPr lang="ru-RU" sz="3000" smtClean="0">
                <a:solidFill>
                  <a:srgbClr val="FF0000"/>
                </a:solidFill>
              </a:rPr>
              <a:t>предлагал</a:t>
            </a:r>
            <a:r>
              <a:rPr lang="ru-RU" sz="3000" smtClean="0">
                <a:solidFill>
                  <a:schemeClr val="tx1"/>
                </a:solidFill>
              </a:rPr>
              <a:t> помощь, а они отказываются. В бочке с водой одна тина да </a:t>
            </a:r>
            <a:r>
              <a:rPr lang="ru-RU" sz="3000" smtClean="0">
                <a:solidFill>
                  <a:srgbClr val="FF0000"/>
                </a:solidFill>
              </a:rPr>
              <a:t>водоросли</a:t>
            </a:r>
            <a:r>
              <a:rPr lang="ru-RU" sz="3000" smtClean="0">
                <a:solidFill>
                  <a:schemeClr val="tx1"/>
                </a:solidFill>
              </a:rPr>
              <a:t>. Яблоки </a:t>
            </a:r>
            <a:r>
              <a:rPr lang="ru-RU" sz="3000" smtClean="0">
                <a:solidFill>
                  <a:srgbClr val="FF0000"/>
                </a:solidFill>
              </a:rPr>
              <a:t>выросли </a:t>
            </a:r>
            <a:r>
              <a:rPr lang="ru-RU" sz="3000" smtClean="0">
                <a:solidFill>
                  <a:schemeClr val="tx1"/>
                </a:solidFill>
              </a:rPr>
              <a:t>и червям достались. Матроскин лишь на печи лежит, да песни нам </a:t>
            </a:r>
            <a:r>
              <a:rPr lang="ru-RU" sz="3000" smtClean="0">
                <a:solidFill>
                  <a:srgbClr val="FF0000"/>
                </a:solidFill>
              </a:rPr>
              <a:t>предлагает слагать</a:t>
            </a:r>
            <a:r>
              <a:rPr lang="ru-RU" sz="3000" smtClean="0">
                <a:solidFill>
                  <a:schemeClr val="tx1"/>
                </a:solidFill>
              </a:rPr>
              <a:t>. И Шарик не хочет лапы свои к делу </a:t>
            </a:r>
            <a:r>
              <a:rPr lang="ru-RU" sz="3000" smtClean="0">
                <a:solidFill>
                  <a:srgbClr val="FF0000"/>
                </a:solidFill>
              </a:rPr>
              <a:t>приложить</a:t>
            </a:r>
            <a:r>
              <a:rPr lang="ru-RU" sz="3000" smtClean="0">
                <a:solidFill>
                  <a:schemeClr val="tx1"/>
                </a:solidFill>
              </a:rPr>
              <a:t>. </a:t>
            </a:r>
            <a:r>
              <a:rPr lang="ru-RU" sz="3000" smtClean="0">
                <a:solidFill>
                  <a:srgbClr val="FF0000"/>
                </a:solidFill>
              </a:rPr>
              <a:t>Усложняют</a:t>
            </a:r>
            <a:r>
              <a:rPr lang="ru-RU" sz="3000" smtClean="0">
                <a:solidFill>
                  <a:schemeClr val="tx1"/>
                </a:solidFill>
              </a:rPr>
              <a:t> они мне работу…Пропадает </a:t>
            </a:r>
            <a:r>
              <a:rPr lang="ru-RU" sz="3000" smtClean="0">
                <a:solidFill>
                  <a:srgbClr val="FF0000"/>
                </a:solidFill>
              </a:rPr>
              <a:t>выращенный </a:t>
            </a:r>
            <a:r>
              <a:rPr lang="ru-RU" sz="3000" smtClean="0">
                <a:solidFill>
                  <a:schemeClr val="tx1"/>
                </a:solidFill>
              </a:rPr>
              <a:t>урожай! </a:t>
            </a:r>
            <a:br>
              <a:rPr lang="ru-RU" sz="3000" smtClean="0">
                <a:solidFill>
                  <a:schemeClr val="tx1"/>
                </a:solidFill>
              </a:rPr>
            </a:br>
            <a:r>
              <a:rPr lang="ru-RU" sz="3000" smtClean="0">
                <a:solidFill>
                  <a:schemeClr val="tx1"/>
                </a:solidFill>
              </a:rPr>
              <a:t>Вот такие дела. Приезжай скорее, Дядя Фёдор!»</a:t>
            </a:r>
          </a:p>
        </p:txBody>
      </p:sp>
    </p:spTree>
    <p:extLst>
      <p:ext uri="{BB962C8B-B14F-4D97-AF65-F5344CB8AC3E}">
        <p14:creationId xmlns:p14="http://schemas.microsoft.com/office/powerpoint/2010/main" val="3296215968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639518"/>
              </p:ext>
            </p:extLst>
          </p:nvPr>
        </p:nvGraphicFramePr>
        <p:xfrm>
          <a:off x="571500" y="357188"/>
          <a:ext cx="8229600" cy="4368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244"/>
                <a:gridCol w="1947094"/>
                <a:gridCol w="2643206"/>
                <a:gridCol w="1943056"/>
              </a:tblGrid>
              <a:tr h="1055119">
                <a:tc>
                  <a:txBody>
                    <a:bodyPr/>
                    <a:lstStyle/>
                    <a:p>
                      <a:pPr algn="r"/>
                      <a:endParaRPr lang="ru-RU" sz="3600" dirty="0"/>
                    </a:p>
                  </a:txBody>
                  <a:tcPr marT="45726" marB="45726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  <a:r>
                        <a:rPr lang="ru-RU" sz="3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орфограмм</a:t>
                      </a:r>
                      <a:r>
                        <a:rPr lang="ru-RU" sz="3600" b="1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корне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 marT="45726" marB="45726"/>
                </a:tc>
                <a:tc hMerge="1">
                  <a:txBody>
                    <a:bodyPr/>
                    <a:lstStyle/>
                    <a:p>
                      <a:pPr algn="l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51295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 произношение гласные и согласные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Непроверяемые произношением гласные и согласные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Чередующиеся 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Гласные после шипящих (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чу-щу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ча-ща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жи-ши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</a:tr>
              <a:tr h="180072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 </a:t>
                      </a:r>
                      <a:endParaRPr lang="ru-R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26" marB="45726"/>
                </a:tc>
              </a:tr>
            </a:tbl>
          </a:graphicData>
        </a:graphic>
      </p:graphicFrame>
      <p:pic>
        <p:nvPicPr>
          <p:cNvPr id="17430" name="Рисунок 5" descr="908595snapshot20110109080923.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357688"/>
            <a:ext cx="3214687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751246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/>
        </p:nvGraphicFramePr>
        <p:xfrm>
          <a:off x="571500" y="357188"/>
          <a:ext cx="8229600" cy="4368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244"/>
                <a:gridCol w="1947094"/>
                <a:gridCol w="2643206"/>
                <a:gridCol w="1943056"/>
              </a:tblGrid>
              <a:tr h="1055119">
                <a:tc>
                  <a:txBody>
                    <a:bodyPr/>
                    <a:lstStyle/>
                    <a:p>
                      <a:pPr algn="r"/>
                      <a:endParaRPr lang="ru-RU" sz="3600" dirty="0"/>
                    </a:p>
                  </a:txBody>
                  <a:tcPr marT="45726" marB="45726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  <a:r>
                        <a:rPr lang="ru-RU" sz="3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орфограмм</a:t>
                      </a:r>
                      <a:r>
                        <a:rPr lang="ru-RU" sz="3600" b="1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3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корне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 marT="45726" marB="45726"/>
                </a:tc>
                <a:tc hMerge="1">
                  <a:txBody>
                    <a:bodyPr/>
                    <a:lstStyle/>
                    <a:p>
                      <a:pPr algn="l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51295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 произношение гласные и согласные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Непроверяемые произношением гласные и согласные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Чередующиеся 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Гласные после шипящих (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чу-щу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ча-ща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жи-ши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</a:tr>
              <a:tr h="180072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Тропинка, находился, луг,</a:t>
                      </a:r>
                      <a:r>
                        <a:rPr lang="ru-RU" sz="1800" baseline="0" dirty="0" smtClean="0"/>
                        <a:t> овраг, лесная, сторожка.</a:t>
                      </a:r>
                      <a:endParaRPr lang="ru-R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Дорогу, осокой, овраг, поляна, здесь, чувствуйте, себя, почти.</a:t>
                      </a:r>
                      <a:endParaRPr lang="ru-R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Заросла, зарастающий, расположилась, устраиваться,</a:t>
                      </a:r>
                      <a:r>
                        <a:rPr lang="ru-RU" sz="1800" baseline="0" dirty="0" smtClean="0"/>
                        <a:t> загореть, загар, коснулся, касался </a:t>
                      </a:r>
                      <a:endParaRPr lang="ru-RU" sz="1800" dirty="0"/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Широкий</a:t>
                      </a:r>
                      <a:r>
                        <a:rPr lang="ru-RU" sz="1800" baseline="0" dirty="0" smtClean="0"/>
                        <a:t>,  чудесная, почувствовали.</a:t>
                      </a:r>
                      <a:endParaRPr lang="ru-RU" sz="1800" dirty="0"/>
                    </a:p>
                  </a:txBody>
                  <a:tcPr marT="45726" marB="45726"/>
                </a:tc>
              </a:tr>
            </a:tbl>
          </a:graphicData>
        </a:graphic>
      </p:graphicFrame>
      <p:pic>
        <p:nvPicPr>
          <p:cNvPr id="17430" name="Рисунок 5" descr="908595snapshot20110109080923.jp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4357688"/>
            <a:ext cx="3214687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352226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785813"/>
            <a:ext cx="8786812" cy="550227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z="3600" dirty="0" smtClean="0"/>
          </a:p>
          <a:p>
            <a:pPr eaLnBrk="1" hangingPunct="1"/>
            <a:r>
              <a:rPr lang="ru-RU" sz="2800" dirty="0"/>
              <a:t>В</a:t>
            </a:r>
            <a:r>
              <a:rPr lang="ru-RU" sz="2800" dirty="0" smtClean="0"/>
              <a:t>-л-сок</a:t>
            </a:r>
            <a:r>
              <a:rPr lang="ru-RU" sz="2800" dirty="0" smtClean="0"/>
              <a:t>, </a:t>
            </a:r>
            <a:r>
              <a:rPr lang="ru-RU" sz="2800" dirty="0" err="1" smtClean="0"/>
              <a:t>пр-бежка</a:t>
            </a:r>
            <a:r>
              <a:rPr lang="ru-RU" sz="2800" dirty="0" smtClean="0"/>
              <a:t>,  сколь-кий,  чес-</a:t>
            </a:r>
            <a:r>
              <a:rPr lang="ru-RU" sz="2800" dirty="0" err="1" smtClean="0"/>
              <a:t>ный</a:t>
            </a:r>
            <a:r>
              <a:rPr lang="ru-RU" sz="2800" dirty="0" smtClean="0"/>
              <a:t>,  чудес-</a:t>
            </a:r>
            <a:r>
              <a:rPr lang="ru-RU" sz="2800" dirty="0" err="1" smtClean="0"/>
              <a:t>ный</a:t>
            </a:r>
            <a:r>
              <a:rPr lang="ru-RU" sz="2800" dirty="0" smtClean="0"/>
              <a:t>,                                    </a:t>
            </a:r>
            <a:r>
              <a:rPr lang="ru-RU" sz="2800" dirty="0" err="1" smtClean="0"/>
              <a:t>дощ-тый,об-яснить</a:t>
            </a:r>
            <a:r>
              <a:rPr lang="ru-RU" sz="2800" dirty="0" smtClean="0"/>
              <a:t>,  </a:t>
            </a:r>
            <a:r>
              <a:rPr lang="ru-RU" sz="2800" dirty="0" err="1" smtClean="0"/>
              <a:t>вороб</a:t>
            </a:r>
            <a:r>
              <a:rPr lang="ru-RU" sz="2800" dirty="0" smtClean="0"/>
              <a:t>-и</a:t>
            </a:r>
            <a:r>
              <a:rPr lang="ru-RU" sz="2800" dirty="0" smtClean="0"/>
              <a:t>, </a:t>
            </a:r>
            <a:r>
              <a:rPr lang="ru-RU" sz="2800" dirty="0" smtClean="0"/>
              <a:t>(над</a:t>
            </a:r>
            <a:r>
              <a:rPr lang="ru-RU" sz="2800" dirty="0" smtClean="0"/>
              <a:t>) домом, </a:t>
            </a:r>
            <a:r>
              <a:rPr lang="ru-RU" sz="2800" dirty="0" smtClean="0"/>
              <a:t>(</a:t>
            </a:r>
            <a:r>
              <a:rPr lang="ru-RU" sz="2800" dirty="0" smtClean="0"/>
              <a:t>над)резать, </a:t>
            </a:r>
            <a:r>
              <a:rPr lang="ru-RU" sz="2800" dirty="0" err="1"/>
              <a:t>н</a:t>
            </a:r>
            <a:r>
              <a:rPr lang="ru-RU" sz="2800" dirty="0" err="1" smtClean="0"/>
              <a:t>оч</a:t>
            </a:r>
            <a:r>
              <a:rPr lang="ru-RU" sz="2800" dirty="0" smtClean="0"/>
              <a:t>-</a:t>
            </a:r>
            <a:r>
              <a:rPr lang="ru-RU" sz="2800" dirty="0" smtClean="0"/>
              <a:t>, много </a:t>
            </a:r>
            <a:r>
              <a:rPr lang="ru-RU" sz="2800" dirty="0" smtClean="0"/>
              <a:t>дач-</a:t>
            </a:r>
            <a:r>
              <a:rPr lang="ru-RU" sz="2800" dirty="0" smtClean="0"/>
              <a:t>, </a:t>
            </a:r>
            <a:r>
              <a:rPr lang="ru-RU" sz="2800" dirty="0" err="1" smtClean="0"/>
              <a:t>т</a:t>
            </a:r>
            <a:r>
              <a:rPr lang="ru-RU" sz="2800" dirty="0" err="1" smtClean="0"/>
              <a:t>оч-ный</a:t>
            </a:r>
            <a:r>
              <a:rPr lang="ru-RU" sz="2800" dirty="0" smtClean="0"/>
              <a:t>, воз-</a:t>
            </a:r>
            <a:r>
              <a:rPr lang="ru-RU" sz="2800" dirty="0" err="1" smtClean="0"/>
              <a:t>му</a:t>
            </a:r>
            <a:r>
              <a:rPr lang="ru-RU" sz="2800" dirty="0" smtClean="0"/>
              <a:t>,   </a:t>
            </a:r>
            <a:r>
              <a:rPr lang="ru-RU" sz="2800" dirty="0" smtClean="0"/>
              <a:t>п-д-шёл, -</a:t>
            </a:r>
            <a:r>
              <a:rPr lang="ru-RU" sz="2800" dirty="0" smtClean="0"/>
              <a:t>бегать</a:t>
            </a:r>
            <a:r>
              <a:rPr lang="ru-RU" sz="2800" dirty="0" smtClean="0"/>
              <a:t>, </a:t>
            </a:r>
            <a:r>
              <a:rPr lang="ru-RU" sz="2800" dirty="0" smtClean="0"/>
              <a:t>-</a:t>
            </a:r>
            <a:r>
              <a:rPr lang="ru-RU" sz="2800" dirty="0" err="1" smtClean="0"/>
              <a:t>доровье</a:t>
            </a:r>
            <a:r>
              <a:rPr lang="ru-RU" sz="2800" dirty="0" smtClean="0"/>
              <a:t>,  </a:t>
            </a:r>
            <a:r>
              <a:rPr lang="ru-RU" sz="2800" dirty="0" err="1" smtClean="0"/>
              <a:t>ра</a:t>
            </a:r>
            <a:r>
              <a:rPr lang="ru-RU" sz="2800" dirty="0" smtClean="0"/>
              <a:t>-стояние, </a:t>
            </a:r>
            <a:r>
              <a:rPr lang="ru-RU" sz="2800" dirty="0" err="1" smtClean="0"/>
              <a:t>ра</a:t>
            </a:r>
            <a:r>
              <a:rPr lang="ru-RU" sz="2800" dirty="0" smtClean="0"/>
              <a:t>-бить</a:t>
            </a:r>
            <a:r>
              <a:rPr lang="ru-RU" sz="2800" dirty="0" smtClean="0"/>
              <a:t>, </a:t>
            </a:r>
            <a:endParaRPr lang="ru-RU" sz="2800" dirty="0" smtClean="0"/>
          </a:p>
          <a:p>
            <a:pPr eaLnBrk="1" hangingPunct="1"/>
            <a:r>
              <a:rPr lang="ru-RU" sz="2800" dirty="0" err="1" smtClean="0"/>
              <a:t>реш-тка</a:t>
            </a:r>
            <a:r>
              <a:rPr lang="ru-RU" sz="2800" dirty="0" smtClean="0"/>
              <a:t>, </a:t>
            </a:r>
            <a:r>
              <a:rPr lang="ru-RU" sz="2800" dirty="0" smtClean="0"/>
              <a:t>крыж-вник, </a:t>
            </a:r>
            <a:r>
              <a:rPr lang="ru-RU" sz="2800" dirty="0" smtClean="0"/>
              <a:t>ц-</a:t>
            </a:r>
            <a:r>
              <a:rPr lang="ru-RU" sz="2800" dirty="0" err="1" smtClean="0"/>
              <a:t>рк</a:t>
            </a:r>
            <a:r>
              <a:rPr lang="ru-RU" sz="2800" dirty="0" smtClean="0"/>
              <a:t>, ц-</a:t>
            </a:r>
            <a:r>
              <a:rPr lang="ru-RU" sz="2800" dirty="0" err="1" smtClean="0"/>
              <a:t>ганочка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  <p:pic>
        <p:nvPicPr>
          <p:cNvPr id="18435" name="Рисунок 5" descr="1321171644_1252405428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857625"/>
            <a:ext cx="5929312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Орфограммы в приставках и                                   в корнях слов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78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112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285750"/>
            <a:ext cx="8713787" cy="58404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Arial" charset="0"/>
              <a:buNone/>
              <a:defRPr/>
            </a:pPr>
            <a:r>
              <a:rPr lang="ru-RU" sz="2800" dirty="0" smtClean="0"/>
              <a:t>	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Распол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жился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на полянке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пол…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гаться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на себя,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предл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…жить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дружбу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жители Р…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стова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-на Дону,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читать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изл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жение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записать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прил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гательное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сл-жное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пол…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жение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     Петров Р…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стислав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 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небогатая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р…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стительность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,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цветы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выр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…ли, маленький р…сток,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отр-сль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пищевой промышленности,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lnSpc>
                <a:spcPct val="150000"/>
              </a:lnSpc>
              <a:buNone/>
              <a:defRPr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подр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…стающее поколение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eaLnBrk="1" hangingPunct="1">
              <a:lnSpc>
                <a:spcPct val="150000"/>
              </a:lnSpc>
              <a:buFont typeface="Arial" charset="0"/>
              <a:buNone/>
              <a:defRPr/>
            </a:pPr>
            <a:endParaRPr lang="ru-RU" sz="2800" b="0" dirty="0" smtClean="0"/>
          </a:p>
          <a:p>
            <a:pPr eaLnBrk="1" hangingPunct="1">
              <a:buFont typeface="Arial" charset="0"/>
              <a:buNone/>
              <a:defRPr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8465521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357188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200" dirty="0" smtClean="0"/>
              <a:t> 	</a:t>
            </a:r>
            <a:r>
              <a:rPr lang="ru-RU" sz="3200" dirty="0" smtClean="0">
                <a:solidFill>
                  <a:srgbClr val="FFC000"/>
                </a:solidFill>
              </a:rPr>
              <a:t>Подведём итоги. Буквенный диктант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500"/>
            <a:ext cx="8229600" cy="602615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1) </a:t>
            </a:r>
            <a:r>
              <a:rPr lang="ru-RU" sz="2400" dirty="0" err="1" smtClean="0"/>
              <a:t>изл</a:t>
            </a:r>
            <a:r>
              <a:rPr lang="ru-RU" sz="2400" dirty="0" smtClean="0"/>
              <a:t>…гать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2) пол…жить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3) </a:t>
            </a:r>
            <a:r>
              <a:rPr lang="ru-RU" sz="2400" dirty="0" err="1" smtClean="0"/>
              <a:t>изл</a:t>
            </a:r>
            <a:r>
              <a:rPr lang="ru-RU" sz="2400" dirty="0" smtClean="0"/>
              <a:t>…</a:t>
            </a:r>
            <a:r>
              <a:rPr lang="ru-RU" sz="2400" dirty="0" err="1" smtClean="0"/>
              <a:t>жение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4) </a:t>
            </a:r>
            <a:r>
              <a:rPr lang="ru-RU" sz="2400" dirty="0" err="1" smtClean="0"/>
              <a:t>прл</a:t>
            </a:r>
            <a:r>
              <a:rPr lang="ru-RU" sz="2400" dirty="0" smtClean="0"/>
              <a:t>…</a:t>
            </a:r>
            <a:r>
              <a:rPr lang="ru-RU" sz="2400" dirty="0" err="1" smtClean="0"/>
              <a:t>гательное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5) </a:t>
            </a:r>
            <a:r>
              <a:rPr lang="ru-RU" sz="2400" dirty="0" err="1" smtClean="0"/>
              <a:t>распол</a:t>
            </a:r>
            <a:r>
              <a:rPr lang="ru-RU" sz="2400" dirty="0" smtClean="0"/>
              <a:t>…</a:t>
            </a:r>
            <a:r>
              <a:rPr lang="ru-RU" sz="2400" dirty="0" err="1" smtClean="0"/>
              <a:t>жение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6) </a:t>
            </a:r>
            <a:r>
              <a:rPr lang="ru-RU" sz="2400" dirty="0" err="1" smtClean="0"/>
              <a:t>предпол</a:t>
            </a:r>
            <a:r>
              <a:rPr lang="ru-RU" sz="2400" dirty="0" smtClean="0"/>
              <a:t>…</a:t>
            </a:r>
            <a:r>
              <a:rPr lang="ru-RU" sz="2400" dirty="0" err="1" smtClean="0"/>
              <a:t>жение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7) </a:t>
            </a:r>
            <a:r>
              <a:rPr lang="ru-RU" sz="2400" dirty="0" err="1" smtClean="0"/>
              <a:t>отр</a:t>
            </a:r>
            <a:r>
              <a:rPr lang="ru-RU" sz="2400" dirty="0" smtClean="0"/>
              <a:t>…</a:t>
            </a:r>
            <a:r>
              <a:rPr lang="ru-RU" sz="2400" dirty="0" err="1" smtClean="0"/>
              <a:t>сль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8) р…</a:t>
            </a:r>
            <a:r>
              <a:rPr lang="ru-RU" sz="2400" dirty="0" err="1" smtClean="0"/>
              <a:t>стение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9) </a:t>
            </a:r>
            <a:r>
              <a:rPr lang="ru-RU" sz="2400" dirty="0" err="1" smtClean="0"/>
              <a:t>зар</a:t>
            </a:r>
            <a:r>
              <a:rPr lang="ru-RU" sz="2400" dirty="0" smtClean="0"/>
              <a:t>…</a:t>
            </a:r>
            <a:r>
              <a:rPr lang="ru-RU" sz="2400" dirty="0" err="1" smtClean="0"/>
              <a:t>сли</a:t>
            </a:r>
            <a:endParaRPr lang="ru-RU" sz="2400" dirty="0" smtClean="0"/>
          </a:p>
          <a:p>
            <a:pPr eaLnBrk="1" hangingPunct="1">
              <a:buFont typeface="Arial" charset="0"/>
              <a:buNone/>
              <a:defRPr/>
            </a:pPr>
            <a:r>
              <a:rPr lang="ru-RU" sz="2400" dirty="0" smtClean="0"/>
              <a:t>	10) </a:t>
            </a:r>
            <a:r>
              <a:rPr lang="ru-RU" sz="2400" dirty="0" err="1" smtClean="0"/>
              <a:t>сл</a:t>
            </a:r>
            <a:r>
              <a:rPr lang="ru-RU" sz="2400" dirty="0" smtClean="0"/>
              <a:t>…</a:t>
            </a:r>
            <a:r>
              <a:rPr lang="ru-RU" sz="2400" dirty="0" err="1" smtClean="0"/>
              <a:t>гаемое</a:t>
            </a:r>
            <a:r>
              <a:rPr lang="ru-RU" sz="2400" dirty="0" smtClean="0"/>
              <a:t>	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sz="2400" dirty="0" smtClean="0"/>
          </a:p>
          <a:p>
            <a:pPr marL="0" indent="0" eaLnBrk="1" hangingPunct="1">
              <a:buFont typeface="Arial" charset="0"/>
              <a:buNone/>
              <a:defRPr/>
            </a:pPr>
            <a:endParaRPr lang="ru-RU" sz="2400" dirty="0" smtClean="0"/>
          </a:p>
          <a:p>
            <a:pPr lvl="1" eaLnBrk="1" hangingPunct="1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Напишите только букву, которую нужно вставить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21508" name="Рисунок 5" descr="0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857250"/>
            <a:ext cx="4081462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3183642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C000"/>
                </a:solidFill>
              </a:rPr>
              <a:t>Взаимопроверка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>
          <a:xfrm>
            <a:off x="642938" y="857250"/>
            <a:ext cx="7858125" cy="5054600"/>
          </a:xfrm>
        </p:spPr>
        <p:txBody>
          <a:bodyPr/>
          <a:lstStyle/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Изл</a:t>
            </a:r>
            <a:r>
              <a:rPr lang="ru-RU" smtClean="0">
                <a:solidFill>
                  <a:srgbClr val="FF0000"/>
                </a:solidFill>
              </a:rPr>
              <a:t>А</a:t>
            </a:r>
            <a:r>
              <a:rPr lang="ru-RU" smtClean="0"/>
              <a:t>гать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Пол</a:t>
            </a:r>
            <a:r>
              <a:rPr lang="ru-RU" smtClean="0">
                <a:solidFill>
                  <a:srgbClr val="FF0000"/>
                </a:solidFill>
              </a:rPr>
              <a:t>О</a:t>
            </a:r>
            <a:r>
              <a:rPr lang="ru-RU" smtClean="0"/>
              <a:t>жить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Изл</a:t>
            </a:r>
            <a:r>
              <a:rPr lang="ru-RU" smtClean="0">
                <a:solidFill>
                  <a:srgbClr val="FF0000"/>
                </a:solidFill>
              </a:rPr>
              <a:t>О</a:t>
            </a:r>
            <a:r>
              <a:rPr lang="ru-RU" smtClean="0"/>
              <a:t>жение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Прил</a:t>
            </a:r>
            <a:r>
              <a:rPr lang="ru-RU" smtClean="0">
                <a:solidFill>
                  <a:srgbClr val="FF0000"/>
                </a:solidFill>
              </a:rPr>
              <a:t>А</a:t>
            </a:r>
            <a:r>
              <a:rPr lang="ru-RU" smtClean="0"/>
              <a:t>гательное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Распол</a:t>
            </a:r>
            <a:r>
              <a:rPr lang="ru-RU" smtClean="0">
                <a:solidFill>
                  <a:srgbClr val="FF0000"/>
                </a:solidFill>
              </a:rPr>
              <a:t>О</a:t>
            </a:r>
            <a:r>
              <a:rPr lang="ru-RU" smtClean="0"/>
              <a:t>жение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Отр</a:t>
            </a:r>
            <a:r>
              <a:rPr lang="ru-RU" smtClean="0">
                <a:solidFill>
                  <a:srgbClr val="FF0000"/>
                </a:solidFill>
              </a:rPr>
              <a:t>А</a:t>
            </a:r>
            <a:r>
              <a:rPr lang="ru-RU" smtClean="0"/>
              <a:t>сль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Р</a:t>
            </a:r>
            <a:r>
              <a:rPr lang="ru-RU" smtClean="0">
                <a:solidFill>
                  <a:srgbClr val="FF0000"/>
                </a:solidFill>
              </a:rPr>
              <a:t>А</a:t>
            </a:r>
            <a:r>
              <a:rPr lang="ru-RU" smtClean="0"/>
              <a:t>стение</a:t>
            </a:r>
          </a:p>
          <a:p>
            <a:pPr marL="514350" indent="-514350" eaLnBrk="1" hangingPunct="1">
              <a:buFont typeface="Arial" charset="0"/>
              <a:buAutoNum type="arabicParenR"/>
            </a:pPr>
            <a:r>
              <a:rPr lang="ru-RU" smtClean="0"/>
              <a:t>Р</a:t>
            </a:r>
            <a:r>
              <a:rPr lang="ru-RU" smtClean="0">
                <a:solidFill>
                  <a:srgbClr val="FF0000"/>
                </a:solidFill>
              </a:rPr>
              <a:t>О</a:t>
            </a:r>
            <a:r>
              <a:rPr lang="ru-RU" smtClean="0"/>
              <a:t>сток </a:t>
            </a:r>
          </a:p>
          <a:p>
            <a:pPr marL="514350" indent="-514350" eaLnBrk="1" hangingPunct="1">
              <a:buFont typeface="Arial" charset="0"/>
              <a:buAutoNum type="arabicParenR" startAt="8"/>
            </a:pPr>
            <a:endParaRPr lang="ru-RU" smtClean="0"/>
          </a:p>
          <a:p>
            <a:pPr marL="514350" indent="-514350"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500688" y="1357313"/>
            <a:ext cx="2857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660066"/>
                </a:solidFill>
                <a:cs typeface="Arial" charset="0"/>
              </a:rPr>
              <a:t>Критерии: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660066"/>
                </a:solidFill>
                <a:cs typeface="Arial" charset="0"/>
              </a:rPr>
              <a:t>«5» – нет ошибок;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660066"/>
                </a:solidFill>
                <a:cs typeface="Arial" charset="0"/>
              </a:rPr>
              <a:t>«4» – 1-2 ошибки;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660066"/>
                </a:solidFill>
                <a:cs typeface="Arial" charset="0"/>
              </a:rPr>
              <a:t>«3» – 3-4 ошибки</a:t>
            </a:r>
          </a:p>
        </p:txBody>
      </p:sp>
      <p:pic>
        <p:nvPicPr>
          <p:cNvPr id="22533" name="Рисунок 5" descr="4542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14625"/>
            <a:ext cx="3071813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5645030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00042"/>
            <a:ext cx="6215106" cy="4286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hyp_castles2jp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214290"/>
            <a:ext cx="3643338" cy="6452275"/>
          </a:xfrm>
        </p:spPr>
      </p:pic>
      <p:sp>
        <p:nvSpPr>
          <p:cNvPr id="5" name="TextBox 4"/>
          <p:cNvSpPr txBox="1"/>
          <p:nvPr/>
        </p:nvSpPr>
        <p:spPr>
          <a:xfrm>
            <a:off x="3103861" y="1928802"/>
            <a:ext cx="1325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3" action="ppaction://hlinksldjump"/>
              </a:rPr>
              <a:t>Фонетика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143504" y="1857363"/>
            <a:ext cx="1253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4" action="ppaction://hlinksldjump"/>
              </a:rPr>
              <a:t>Лексика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72066" y="3143248"/>
            <a:ext cx="2472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5" action="ppaction://hlinksldjump"/>
              </a:rPr>
              <a:t>Словообразование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868" y="3714752"/>
            <a:ext cx="1712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5" action="ppaction://hlinksldjump"/>
              </a:rPr>
              <a:t>Морфология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429256" y="447894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6" action="ppaction://hlinksldjump"/>
              </a:rPr>
              <a:t>Синтаксис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28926" y="5000636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7" action="ppaction://hlinksldjump"/>
              </a:rPr>
              <a:t>Орфография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429124" y="6072206"/>
            <a:ext cx="156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hlinkClick r:id="rId8" action="ppaction://hlinksldjump"/>
              </a:rPr>
              <a:t>Пунктуация</a:t>
            </a:r>
            <a:endParaRPr lang="ru-RU" dirty="0"/>
          </a:p>
        </p:txBody>
      </p:sp>
      <p:sp>
        <p:nvSpPr>
          <p:cNvPr id="16" name="Улыбающееся лицо 15"/>
          <p:cNvSpPr/>
          <p:nvPr/>
        </p:nvSpPr>
        <p:spPr>
          <a:xfrm>
            <a:off x="5357818" y="4143380"/>
            <a:ext cx="285752" cy="285752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Улыбающееся лицо 16"/>
          <p:cNvSpPr/>
          <p:nvPr/>
        </p:nvSpPr>
        <p:spPr>
          <a:xfrm>
            <a:off x="3143240" y="4786322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Улыбающееся лицо 17"/>
          <p:cNvSpPr/>
          <p:nvPr/>
        </p:nvSpPr>
        <p:spPr>
          <a:xfrm>
            <a:off x="3643306" y="3429000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Улыбающееся лицо 18"/>
          <p:cNvSpPr/>
          <p:nvPr/>
        </p:nvSpPr>
        <p:spPr>
          <a:xfrm>
            <a:off x="2857488" y="2000240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Улыбающееся лицо 19"/>
          <p:cNvSpPr/>
          <p:nvPr/>
        </p:nvSpPr>
        <p:spPr>
          <a:xfrm>
            <a:off x="4143372" y="5857892"/>
            <a:ext cx="285752" cy="2857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Улыбающееся лицо 20"/>
          <p:cNvSpPr/>
          <p:nvPr/>
        </p:nvSpPr>
        <p:spPr>
          <a:xfrm>
            <a:off x="5357818" y="1643050"/>
            <a:ext cx="214314" cy="21431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Улыбающееся лицо 21"/>
          <p:cNvSpPr/>
          <p:nvPr/>
        </p:nvSpPr>
        <p:spPr>
          <a:xfrm>
            <a:off x="4929190" y="2857496"/>
            <a:ext cx="357190" cy="35719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3" descr="001 (2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1214438"/>
            <a:ext cx="2054225" cy="56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C000"/>
                </a:solidFill>
              </a:rPr>
              <a:t>Буквы 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>
                <a:solidFill>
                  <a:srgbClr val="FFC000"/>
                </a:solidFill>
              </a:rPr>
              <a:t> и </a:t>
            </a:r>
            <a:r>
              <a:rPr lang="ru-RU" dirty="0" err="1" smtClean="0">
                <a:solidFill>
                  <a:srgbClr val="FF0000"/>
                </a:solidFill>
              </a:rPr>
              <a:t>и</a:t>
            </a:r>
            <a:r>
              <a:rPr lang="ru-RU" dirty="0" smtClean="0">
                <a:solidFill>
                  <a:srgbClr val="FFC000"/>
                </a:solidFill>
              </a:rPr>
              <a:t> в корнях с чередованием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Расст-лать - расст-лить                                                             соб- рать –   соб- ру                                                       зам -реть -  зам –рать                                                   </a:t>
            </a:r>
          </a:p>
          <a:p>
            <a:pPr eaLnBrk="1" hangingPunct="1"/>
            <a:r>
              <a:rPr lang="ru-RU" smtClean="0">
                <a:solidFill>
                  <a:srgbClr val="FF0000"/>
                </a:solidFill>
              </a:rPr>
              <a:t>                         ?????                                               </a:t>
            </a:r>
            <a:r>
              <a:rPr lang="ru-RU" smtClean="0"/>
              <a:t> Зал-зал раны – зал-зал на крышу </a:t>
            </a:r>
          </a:p>
          <a:p>
            <a:pPr eaLnBrk="1" hangingPunct="1"/>
            <a:r>
              <a:rPr lang="ru-RU" smtClean="0"/>
              <a:t>Пол- скал собаку – пол- скал белье</a:t>
            </a:r>
          </a:p>
          <a:p>
            <a:pPr eaLnBrk="1" hangingPunct="1"/>
            <a:r>
              <a:rPr lang="ru-RU" smtClean="0"/>
              <a:t>Отв-рил картошку –отв-рил дверь                      прим-рял братьев – прим-рял костюм</a:t>
            </a:r>
          </a:p>
        </p:txBody>
      </p:sp>
    </p:spTree>
    <p:extLst>
      <p:ext uri="{BB962C8B-B14F-4D97-AF65-F5344CB8AC3E}">
        <p14:creationId xmlns:p14="http://schemas.microsoft.com/office/powerpoint/2010/main" val="422813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613" cy="16430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0000"/>
                </a:solidFill>
              </a:rPr>
              <a:t>Запишите свои примеры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7950" y="1643063"/>
          <a:ext cx="8712200" cy="4449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815"/>
                <a:gridCol w="1870977"/>
                <a:gridCol w="2769045"/>
                <a:gridCol w="2126363"/>
              </a:tblGrid>
              <a:tr h="1372308">
                <a:tc>
                  <a:txBody>
                    <a:bodyPr/>
                    <a:lstStyle/>
                    <a:p>
                      <a:pPr algn="r"/>
                      <a:endParaRPr lang="ru-RU" sz="3600" dirty="0"/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Виды</a:t>
                      </a:r>
                      <a:r>
                        <a:rPr lang="ru-RU" sz="3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орфограмм</a:t>
                      </a:r>
                      <a:r>
                        <a:rPr lang="ru-RU" sz="36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3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в корне</a:t>
                      </a:r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 marT="45716" marB="45716"/>
                </a:tc>
                <a:tc hMerge="1"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rgbClr val="FF0000"/>
                        </a:solidFill>
                      </a:endParaRPr>
                    </a:p>
                  </a:txBody>
                  <a:tcPr marT="45716" marB="45716"/>
                </a:tc>
              </a:tr>
              <a:tr h="1960441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Проверяемые произношение гласные и согласные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Непроверяемые произношением гласные и согласные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Чередующиеся гласные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Гласные после шипящих (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чу-щу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ча-ща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жи-ши</a:t>
                      </a:r>
                      <a:r>
                        <a:rPr lang="ru-RU" sz="1800" kern="1200" dirty="0" smtClean="0">
                          <a:solidFill>
                            <a:srgbClr val="000066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dirty="0">
                        <a:solidFill>
                          <a:srgbClr val="000066"/>
                        </a:solidFill>
                      </a:endParaRPr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7012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2" marR="91432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344445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 descr="1226578463_prostokvashyno149312265x211-300x23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428750"/>
            <a:ext cx="7643812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smtClean="0"/>
              <a:t>Молодец!</a:t>
            </a:r>
            <a:endParaRPr lang="ru-RU" sz="5400" dirty="0"/>
          </a:p>
        </p:txBody>
      </p:sp>
      <p:sp>
        <p:nvSpPr>
          <p:cNvPr id="28676" name="Содержимое 2"/>
          <p:cNvSpPr>
            <a:spLocks noGrp="1"/>
          </p:cNvSpPr>
          <p:nvPr>
            <p:ph idx="1"/>
          </p:nvPr>
        </p:nvSpPr>
        <p:spPr>
          <a:xfrm>
            <a:off x="1643063" y="1500188"/>
            <a:ext cx="5500687" cy="300037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ru-RU" sz="6600" smtClean="0"/>
          </a:p>
          <a:p>
            <a:pPr algn="ctr" eaLnBrk="1" hangingPunct="1">
              <a:buFont typeface="Arial" charset="0"/>
              <a:buNone/>
            </a:pPr>
            <a:r>
              <a:rPr lang="ru-RU" smtClean="0"/>
              <a:t>	</a:t>
            </a:r>
          </a:p>
          <a:p>
            <a:pPr algn="ctr" eaLnBrk="1" hangingPunct="1">
              <a:buFont typeface="Arial" charset="0"/>
              <a:buNone/>
            </a:pPr>
            <a:endParaRPr lang="ru-RU" sz="4800" smtClean="0"/>
          </a:p>
        </p:txBody>
      </p:sp>
    </p:spTree>
    <p:extLst>
      <p:ext uri="{BB962C8B-B14F-4D97-AF65-F5344CB8AC3E}">
        <p14:creationId xmlns:p14="http://schemas.microsoft.com/office/powerpoint/2010/main" val="2217727684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8000" dirty="0" smtClean="0">
                <a:solidFill>
                  <a:srgbClr val="333399"/>
                </a:solidFill>
                <a:hlinkClick r:id="rId2" action="ppaction://hlinksldjump"/>
              </a:rPr>
              <a:t>Станция «Фонетика</a:t>
            </a:r>
            <a:r>
              <a:rPr lang="ru-RU" sz="8000" dirty="0" smtClean="0">
                <a:solidFill>
                  <a:srgbClr val="333399"/>
                </a:solidFill>
              </a:rPr>
              <a:t>»</a:t>
            </a:r>
            <a:endParaRPr lang="ru-RU" sz="80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4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>Станция </a:t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>«Лексика</a:t>
            </a:r>
            <a:r>
              <a:rPr lang="ru-RU" sz="7200" dirty="0" smtClean="0">
                <a:solidFill>
                  <a:srgbClr val="333399"/>
                </a:solidFill>
              </a:rPr>
              <a:t>»</a:t>
            </a:r>
            <a:endParaRPr lang="ru-RU" sz="72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>Станция «Морфология</a:t>
            </a:r>
            <a:r>
              <a:rPr lang="ru-RU" sz="7200" dirty="0" smtClean="0">
                <a:solidFill>
                  <a:srgbClr val="333399"/>
                </a:solidFill>
              </a:rPr>
              <a:t>»</a:t>
            </a:r>
            <a:endParaRPr lang="ru-RU" sz="72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rgbClr val="333399"/>
                </a:solidFill>
                <a:hlinkClick r:id="rId2" action="ppaction://hlinksldjump"/>
              </a:rPr>
              <a:t>Станция «</a:t>
            </a:r>
            <a:r>
              <a:rPr lang="vi-VN" sz="7200" dirty="0" smtClean="0">
                <a:solidFill>
                  <a:srgbClr val="333399"/>
                </a:solidFill>
                <a:hlinkClick r:id="rId2" action="ppaction://hlinksldjump"/>
              </a:rPr>
              <a:t>Си́нтаксис</a:t>
            </a:r>
            <a:r>
              <a:rPr lang="ru-RU" sz="7200" dirty="0" smtClean="0">
                <a:solidFill>
                  <a:srgbClr val="333399"/>
                </a:solidFill>
              </a:rPr>
              <a:t>»</a:t>
            </a:r>
            <a:endParaRPr lang="ru-RU" sz="72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 smtClean="0">
                <a:solidFill>
                  <a:srgbClr val="333399"/>
                </a:solidFill>
                <a:hlinkClick r:id="rId2" action="ppaction://hlinksldjump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rId2" action="ppaction://hlinksldjump"/>
              </a:rPr>
            </a:br>
            <a:r>
              <a:rPr lang="ru-RU" dirty="0">
                <a:solidFill>
                  <a:srgbClr val="333399"/>
                </a:solidFill>
                <a:hlinkClick r:id="rId2" action="ppaction://hlinksldjump"/>
              </a:rPr>
              <a:t> </a:t>
            </a:r>
            <a:r>
              <a:rPr lang="ru-RU" sz="8000" dirty="0" smtClean="0">
                <a:solidFill>
                  <a:srgbClr val="333399"/>
                </a:solidFill>
                <a:hlinkClick r:id="rId2" action="ppaction://hlinksldjump"/>
              </a:rPr>
              <a:t>Станция «Орфография</a:t>
            </a:r>
            <a:r>
              <a:rPr lang="ru-RU" sz="8000" dirty="0" smtClean="0">
                <a:solidFill>
                  <a:srgbClr val="333399"/>
                </a:solidFill>
              </a:rPr>
              <a:t>»</a:t>
            </a:r>
            <a:endParaRPr lang="ru-RU" sz="80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2780928"/>
            <a:ext cx="8229600" cy="14401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sz="6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33399"/>
                </a:solidFill>
                <a:hlinkClick r:id="" action="ppaction://noaction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" action="ppaction://noaction"/>
              </a:rPr>
            </a:br>
            <a:r>
              <a:rPr lang="ru-RU" dirty="0">
                <a:solidFill>
                  <a:srgbClr val="333399"/>
                </a:solidFill>
                <a:hlinkClick r:id="" action="ppaction://noaction"/>
              </a:rPr>
              <a:t/>
            </a:r>
            <a:br>
              <a:rPr lang="ru-RU" dirty="0">
                <a:solidFill>
                  <a:srgbClr val="333399"/>
                </a:solidFill>
                <a:hlinkClick r:id="" action="ppaction://noaction"/>
              </a:rPr>
            </a:br>
            <a:r>
              <a:rPr lang="ru-RU" dirty="0" smtClean="0">
                <a:solidFill>
                  <a:srgbClr val="333399"/>
                </a:solidFill>
                <a:hlinkClick r:id="" action="ppaction://noaction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" action="ppaction://noaction"/>
              </a:rPr>
            </a:br>
            <a:r>
              <a:rPr lang="ru-RU" dirty="0">
                <a:solidFill>
                  <a:srgbClr val="333399"/>
                </a:solidFill>
                <a:hlinkClick r:id="" action="ppaction://noaction"/>
              </a:rPr>
              <a:t/>
            </a:r>
            <a:br>
              <a:rPr lang="ru-RU" dirty="0">
                <a:solidFill>
                  <a:srgbClr val="333399"/>
                </a:solidFill>
                <a:hlinkClick r:id="" action="ppaction://noaction"/>
              </a:rPr>
            </a:br>
            <a:r>
              <a:rPr lang="ru-RU" dirty="0" smtClean="0">
                <a:solidFill>
                  <a:srgbClr val="333399"/>
                </a:solidFill>
                <a:hlinkClick r:id="" action="ppaction://noaction"/>
              </a:rPr>
              <a:t/>
            </a:r>
            <a:br>
              <a:rPr lang="ru-RU" dirty="0" smtClean="0">
                <a:solidFill>
                  <a:srgbClr val="333399"/>
                </a:solidFill>
                <a:hlinkClick r:id="" action="ppaction://noaction"/>
              </a:rPr>
            </a:br>
            <a:r>
              <a:rPr lang="ru-RU" dirty="0">
                <a:solidFill>
                  <a:srgbClr val="333399"/>
                </a:solidFill>
                <a:hlinkClick r:id="" action="ppaction://noaction"/>
              </a:rPr>
              <a:t/>
            </a:r>
            <a:br>
              <a:rPr lang="ru-RU" dirty="0">
                <a:solidFill>
                  <a:srgbClr val="333399"/>
                </a:solidFill>
                <a:hlinkClick r:id="" action="ppaction://noaction"/>
              </a:rPr>
            </a:br>
            <a:r>
              <a:rPr lang="ru-RU" sz="8000" dirty="0" smtClean="0">
                <a:solidFill>
                  <a:srgbClr val="333399"/>
                </a:solidFill>
                <a:hlinkClick r:id="" action="ppaction://noaction"/>
              </a:rPr>
              <a:t>Станция «</a:t>
            </a:r>
            <a:r>
              <a:rPr lang="ru-RU" sz="8000" dirty="0" err="1" smtClean="0">
                <a:solidFill>
                  <a:srgbClr val="333399"/>
                </a:solidFill>
                <a:hlinkClick r:id="" action="ppaction://noaction"/>
              </a:rPr>
              <a:t>Пунктуа́ция</a:t>
            </a:r>
            <a:r>
              <a:rPr lang="ru-RU" sz="8000" dirty="0" smtClean="0">
                <a:solidFill>
                  <a:srgbClr val="333399"/>
                </a:solidFill>
              </a:rPr>
              <a:t>»</a:t>
            </a:r>
            <a:endParaRPr lang="ru-RU" sz="80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-226298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333399"/>
                </a:solidFill>
              </a:rPr>
              <a:t/>
            </a:r>
            <a:br>
              <a:rPr lang="ru-RU" sz="7200" dirty="0" smtClean="0">
                <a:solidFill>
                  <a:srgbClr val="333399"/>
                </a:solidFill>
              </a:rPr>
            </a:br>
            <a:r>
              <a:rPr lang="ru-RU" sz="7200" dirty="0">
                <a:solidFill>
                  <a:srgbClr val="333399"/>
                </a:solidFill>
              </a:rPr>
              <a:t/>
            </a:r>
            <a:br>
              <a:rPr lang="ru-RU" sz="7200" dirty="0">
                <a:solidFill>
                  <a:srgbClr val="333399"/>
                </a:solidFill>
              </a:rPr>
            </a:br>
            <a:r>
              <a:rPr lang="ru-RU" sz="7200" dirty="0" smtClean="0">
                <a:solidFill>
                  <a:srgbClr val="333399"/>
                </a:solidFill>
              </a:rPr>
              <a:t/>
            </a:r>
            <a:br>
              <a:rPr lang="ru-RU" sz="7200" dirty="0" smtClean="0">
                <a:solidFill>
                  <a:srgbClr val="333399"/>
                </a:solidFill>
              </a:rPr>
            </a:br>
            <a:r>
              <a:rPr lang="ru-RU" sz="7200" dirty="0">
                <a:solidFill>
                  <a:srgbClr val="333399"/>
                </a:solidFill>
              </a:rPr>
              <a:t/>
            </a:r>
            <a:br>
              <a:rPr lang="ru-RU" sz="7200" dirty="0">
                <a:solidFill>
                  <a:srgbClr val="333399"/>
                </a:solidFill>
              </a:rPr>
            </a:br>
            <a:r>
              <a:rPr lang="ru-RU" sz="7200" dirty="0" smtClean="0">
                <a:solidFill>
                  <a:srgbClr val="333399"/>
                </a:solidFill>
              </a:rPr>
              <a:t>Станция                                «</a:t>
            </a:r>
            <a:r>
              <a:rPr lang="ru-RU" sz="7200" dirty="0" err="1" smtClean="0">
                <a:solidFill>
                  <a:srgbClr val="333399"/>
                </a:solidFill>
              </a:rPr>
              <a:t>Морфемика</a:t>
            </a:r>
            <a:r>
              <a:rPr lang="ru-RU" sz="7200" dirty="0" smtClean="0">
                <a:solidFill>
                  <a:srgbClr val="333399"/>
                </a:solidFill>
              </a:rPr>
              <a:t>-Орфография»</a:t>
            </a:r>
            <a:endParaRPr lang="ru-RU" sz="7200" dirty="0"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21088"/>
            <a:ext cx="8229600" cy="190507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89257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Летний дождь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476</Words>
  <Application>Microsoft Office PowerPoint</Application>
  <PresentationFormat>Экран (4:3)</PresentationFormat>
  <Paragraphs>93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Тема Office</vt:lpstr>
      <vt:lpstr>Летний дождь</vt:lpstr>
      <vt:lpstr>1_Летний дождь</vt:lpstr>
      <vt:lpstr>2_Летний дождь</vt:lpstr>
      <vt:lpstr>3_Летний дождь</vt:lpstr>
      <vt:lpstr>4_Летний дождь</vt:lpstr>
      <vt:lpstr>5_Летний дождь</vt:lpstr>
      <vt:lpstr>6_Летний дождь</vt:lpstr>
      <vt:lpstr>7_Летний дождь</vt:lpstr>
      <vt:lpstr>8_Летний дождь</vt:lpstr>
      <vt:lpstr>9_Летний дождь</vt:lpstr>
      <vt:lpstr>10_Летний дождь</vt:lpstr>
      <vt:lpstr>11_Летний дождь</vt:lpstr>
      <vt:lpstr>ПУТЕШЕСТВИЕ  на поезде по маршруту « Русский язык 5класс»- «Русский язык 6класс»  </vt:lpstr>
      <vt:lpstr>Презентация PowerPoint</vt:lpstr>
      <vt:lpstr>      Станция «Фонетика»</vt:lpstr>
      <vt:lpstr>   Станция  «Лексика»</vt:lpstr>
      <vt:lpstr>   Станция «Морфология»</vt:lpstr>
      <vt:lpstr>   Станция «Си́нтаксис»</vt:lpstr>
      <vt:lpstr>          Станция «Орфография»</vt:lpstr>
      <vt:lpstr>      Станция «Пунктуа́ция»</vt:lpstr>
      <vt:lpstr>    Станция                                «Морфемика-Орфография»</vt:lpstr>
      <vt:lpstr>Здравствуйте!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Орфограммы в приставках и                                   в корнях слов</vt:lpstr>
      <vt:lpstr> </vt:lpstr>
      <vt:lpstr>  Подведём итоги. Буквенный диктант</vt:lpstr>
      <vt:lpstr>Взаимопроверка</vt:lpstr>
      <vt:lpstr>Буквы е и и в корнях с чередованием</vt:lpstr>
      <vt:lpstr>Запишите свои примеры </vt:lpstr>
      <vt:lpstr>Молодец!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Лингвинию </dc:title>
  <dc:creator>Roman</dc:creator>
  <cp:lastModifiedBy>adm</cp:lastModifiedBy>
  <cp:revision>103</cp:revision>
  <dcterms:created xsi:type="dcterms:W3CDTF">2009-05-11T18:55:35Z</dcterms:created>
  <dcterms:modified xsi:type="dcterms:W3CDTF">2017-05-20T15:35:28Z</dcterms:modified>
</cp:coreProperties>
</file>