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7" r:id="rId2"/>
    <p:sldId id="256" r:id="rId3"/>
    <p:sldId id="257" r:id="rId4"/>
    <p:sldId id="258" r:id="rId5"/>
    <p:sldId id="259" r:id="rId6"/>
    <p:sldId id="261" r:id="rId7"/>
    <p:sldId id="266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3300"/>
    <a:srgbClr val="333399"/>
    <a:srgbClr val="666699"/>
    <a:srgbClr val="0066FF"/>
    <a:srgbClr val="FFFF00"/>
    <a:srgbClr val="003300"/>
    <a:srgbClr val="000099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DAEDB-0FF5-4083-BA9C-F860B8F8B35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D82D73-533E-49E7-BBD6-8FAB622E8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558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82D73-533E-49E7-BBD6-8FAB622E8E5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060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81481F-88B8-4995-BEE9-F7CB3F78F3A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5028854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E0708D-9995-4434-880A-B6FE319B38F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621166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0265E5-5C10-4670-9698-4801E0C0A8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4285462"/>
      </p:ext>
    </p:extLst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398C05-DFDF-4914-9124-2273E5795D5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0391316"/>
      </p:ext>
    </p:extLst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490C94-D71D-4367-940D-0679CC8BE5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7309591"/>
      </p:ext>
    </p:extLst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23E569-C73B-46B0-99E1-C7FB0569250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33946281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76F508-CB18-4D6C-A646-645627423BB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4224076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E4AB12-3BF8-468E-A463-66F02ECF45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5929260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BF447E-0498-4433-AFA1-94230C633F1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2985977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85D7A8-B8B9-4EC5-B464-7C1D143A16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5002883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DCCD9-A0A4-4B60-A4E6-235BCBCEA4D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9914643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D7D-FA59-45CE-A301-DBD501962A9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033954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8F254B-B896-43DB-AF4D-8E8C53105D0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05132529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B5EE4-74B6-4C2F-A9B9-FB9E164A37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9368960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F7A7A47-6E32-42CB-8F81-1D4A5305B32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6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1470025"/>
          </a:xfrm>
        </p:spPr>
        <p:txBody>
          <a:bodyPr/>
          <a:lstStyle/>
          <a:p>
            <a:r>
              <a:rPr lang="ru-RU" altLang="ru-RU" sz="3600" b="1" dirty="0">
                <a:solidFill>
                  <a:srgbClr val="333399"/>
                </a:solidFill>
                <a:latin typeface="Monotype Corsiva" panose="03010101010201010101" pitchFamily="66" charset="0"/>
              </a:rPr>
              <a:t>ПРЯМОУГОЛЬНАЯ СИСТЕМА КООРДИНАТ В ПРОСТРАНСТВЕ.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24944"/>
            <a:ext cx="6440760" cy="2304256"/>
          </a:xfrm>
        </p:spPr>
        <p:txBody>
          <a:bodyPr/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 ввести понятие декартовой системы </a:t>
            </a:r>
          </a:p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координат в  пространстве, научить              </a:t>
            </a:r>
          </a:p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находить координаты точки и                	расстояния до осей и плоскостей в 	системе, находить координаты вектора.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880918"/>
      </p:ext>
    </p:extLst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16013" y="2205038"/>
            <a:ext cx="6400800" cy="4392612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                                  </a:t>
            </a:r>
          </a:p>
          <a:p>
            <a:pPr eaLnBrk="1" hangingPunct="1"/>
            <a:endParaRPr lang="ru-RU" altLang="ru-RU" dirty="0" smtClean="0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 flipV="1">
            <a:off x="4111201" y="1773237"/>
            <a:ext cx="0" cy="4175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3419475" y="4437063"/>
            <a:ext cx="31670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 flipH="1">
            <a:off x="2700338" y="4005263"/>
            <a:ext cx="1800225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178891" y="1606484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 dirty="0">
                <a:solidFill>
                  <a:srgbClr val="333399"/>
                </a:solidFill>
              </a:rPr>
              <a:t>z</a:t>
            </a:r>
            <a:endParaRPr lang="ru-RU" altLang="ru-RU" b="1" dirty="0">
              <a:solidFill>
                <a:srgbClr val="333399"/>
              </a:solidFill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871364" y="581646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 dirty="0">
                <a:solidFill>
                  <a:srgbClr val="333399"/>
                </a:solidFill>
              </a:rPr>
              <a:t>x</a:t>
            </a:r>
            <a:endParaRPr lang="ru-RU" altLang="ru-RU" b="1" dirty="0">
              <a:solidFill>
                <a:srgbClr val="333399"/>
              </a:solidFill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6372225" y="443706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 dirty="0">
                <a:solidFill>
                  <a:srgbClr val="333399"/>
                </a:solidFill>
              </a:rPr>
              <a:t>y</a:t>
            </a:r>
            <a:endParaRPr lang="ru-RU" altLang="ru-RU" b="1" dirty="0">
              <a:solidFill>
                <a:srgbClr val="333399"/>
              </a:solidFill>
            </a:endParaRP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 rot="18644546">
            <a:off x="2244296" y="5144076"/>
            <a:ext cx="13131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Ось абсцисс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 rot="16200000">
            <a:off x="3170026" y="2605675"/>
            <a:ext cx="14816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Ось аппликат</a:t>
            </a:r>
          </a:p>
        </p:txBody>
      </p:sp>
      <p:sp>
        <p:nvSpPr>
          <p:cNvPr id="2062" name="Rectangle 14" descr="Шотландка"/>
          <p:cNvSpPr>
            <a:spLocks noChangeArrowheads="1"/>
          </p:cNvSpPr>
          <p:nvPr/>
        </p:nvSpPr>
        <p:spPr bwMode="auto">
          <a:xfrm>
            <a:off x="4125606" y="2772789"/>
            <a:ext cx="1944688" cy="1655763"/>
          </a:xfrm>
          <a:prstGeom prst="rect">
            <a:avLst/>
          </a:prstGeom>
          <a:pattFill prst="plaid">
            <a:fgClr>
              <a:srgbClr val="FFCCCC"/>
            </a:fgClr>
            <a:bgClr>
              <a:srgbClr val="765E5E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2063" name="AutoShape 15" descr="Темный диагональный 2"/>
          <p:cNvSpPr>
            <a:spLocks noChangeArrowheads="1"/>
          </p:cNvSpPr>
          <p:nvPr/>
        </p:nvSpPr>
        <p:spPr bwMode="auto">
          <a:xfrm>
            <a:off x="3348038" y="4437064"/>
            <a:ext cx="2736850" cy="863600"/>
          </a:xfrm>
          <a:prstGeom prst="parallelogram">
            <a:avLst>
              <a:gd name="adj" fmla="val 88236"/>
            </a:avLst>
          </a:prstGeom>
          <a:pattFill prst="dkUpDiag">
            <a:fgClr>
              <a:srgbClr val="FFCCCC"/>
            </a:fgClr>
            <a:bgClr>
              <a:srgbClr val="765E5E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 rot="5400000" flipH="1">
            <a:off x="2455438" y="3644902"/>
            <a:ext cx="2519363" cy="792162"/>
          </a:xfrm>
          <a:prstGeom prst="parallelogram">
            <a:avLst>
              <a:gd name="adj" fmla="val 114626"/>
            </a:avLst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4832350" y="4010267"/>
            <a:ext cx="2216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dirty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Ось ординат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70227" y="3860800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85899" y="4731764"/>
            <a:ext cx="2353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Плоскость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11800" y="3099873"/>
            <a:ext cx="1497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Плоскость у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1071" y="3438616"/>
            <a:ext cx="1497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Плоскость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xz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Tm="19796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0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  <p:bldP spid="2055" grpId="0"/>
      <p:bldP spid="2056" grpId="0"/>
      <p:bldP spid="2057" grpId="0"/>
      <p:bldP spid="2060" grpId="0"/>
      <p:bldP spid="2061" grpId="0"/>
      <p:bldP spid="2063" grpId="0" animBg="1"/>
      <p:bldP spid="2065" grpId="0"/>
      <p:bldP spid="2" grpId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координат точки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333399"/>
                </a:solidFill>
              </a:rPr>
              <a:t>М(х,</a:t>
            </a:r>
            <a:r>
              <a:rPr lang="en-US" altLang="ru-RU" b="1" smtClean="0">
                <a:solidFill>
                  <a:srgbClr val="333399"/>
                </a:solidFill>
              </a:rPr>
              <a:t> </a:t>
            </a:r>
            <a:r>
              <a:rPr lang="ru-RU" altLang="ru-RU" b="1" smtClean="0">
                <a:solidFill>
                  <a:srgbClr val="333399"/>
                </a:solidFill>
              </a:rPr>
              <a:t>у,</a:t>
            </a:r>
            <a:r>
              <a:rPr lang="en-US" altLang="ru-RU" b="1" smtClean="0">
                <a:solidFill>
                  <a:srgbClr val="333399"/>
                </a:solidFill>
              </a:rPr>
              <a:t> </a:t>
            </a:r>
            <a:r>
              <a:rPr lang="en-US" altLang="ru-RU" sz="2400" b="1" smtClean="0">
                <a:solidFill>
                  <a:srgbClr val="333399"/>
                </a:solidFill>
              </a:rPr>
              <a:t>Z</a:t>
            </a:r>
            <a:r>
              <a:rPr lang="ru-RU" altLang="ru-RU" b="1" smtClean="0">
                <a:solidFill>
                  <a:srgbClr val="333399"/>
                </a:solidFill>
              </a:rPr>
              <a:t>)</a:t>
            </a:r>
          </a:p>
        </p:txBody>
      </p:sp>
      <p:sp>
        <p:nvSpPr>
          <p:cNvPr id="7172" name="AutoShape 4" descr="Розовая тисненая бумага"/>
          <p:cNvSpPr>
            <a:spLocks noChangeArrowheads="1"/>
          </p:cNvSpPr>
          <p:nvPr/>
        </p:nvSpPr>
        <p:spPr bwMode="auto">
          <a:xfrm>
            <a:off x="3276600" y="2781300"/>
            <a:ext cx="2087563" cy="2376488"/>
          </a:xfrm>
          <a:prstGeom prst="cube">
            <a:avLst>
              <a:gd name="adj" fmla="val 25000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19050">
            <a:solidFill>
              <a:srgbClr val="FF3300"/>
            </a:solidFill>
            <a:prstDash val="dash"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V="1">
            <a:off x="3779838" y="1773238"/>
            <a:ext cx="0" cy="28797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3779838" y="4652963"/>
            <a:ext cx="2808287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H="1">
            <a:off x="2411413" y="4652963"/>
            <a:ext cx="1368425" cy="1368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843213" y="4797425"/>
            <a:ext cx="4908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7177" name="Text Box 11"/>
          <p:cNvSpPr txBox="1">
            <a:spLocks noChangeArrowheads="1"/>
          </p:cNvSpPr>
          <p:nvPr/>
        </p:nvSpPr>
        <p:spPr bwMode="auto">
          <a:xfrm>
            <a:off x="4840288" y="3206750"/>
            <a:ext cx="426720" cy="400110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7178" name="Text Box 12"/>
          <p:cNvSpPr txBox="1">
            <a:spLocks noChangeArrowheads="1"/>
          </p:cNvSpPr>
          <p:nvPr/>
        </p:nvSpPr>
        <p:spPr bwMode="auto">
          <a:xfrm>
            <a:off x="5364163" y="4292600"/>
            <a:ext cx="466794" cy="369332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7179" name="Text Box 13"/>
          <p:cNvSpPr txBox="1">
            <a:spLocks noChangeArrowheads="1"/>
          </p:cNvSpPr>
          <p:nvPr/>
        </p:nvSpPr>
        <p:spPr bwMode="auto">
          <a:xfrm>
            <a:off x="3779838" y="2420938"/>
            <a:ext cx="465137" cy="553998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7180" name="Text Box 14"/>
          <p:cNvSpPr txBox="1">
            <a:spLocks noChangeArrowheads="1"/>
          </p:cNvSpPr>
          <p:nvPr/>
        </p:nvSpPr>
        <p:spPr bwMode="auto">
          <a:xfrm>
            <a:off x="3708400" y="4292600"/>
            <a:ext cx="381000" cy="396875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7181" name="Text Box 15"/>
          <p:cNvSpPr txBox="1">
            <a:spLocks noChangeArrowheads="1"/>
          </p:cNvSpPr>
          <p:nvPr/>
        </p:nvSpPr>
        <p:spPr bwMode="auto">
          <a:xfrm>
            <a:off x="3832225" y="15763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2" name="Text Box 16"/>
          <p:cNvSpPr txBox="1">
            <a:spLocks noChangeArrowheads="1"/>
          </p:cNvSpPr>
          <p:nvPr/>
        </p:nvSpPr>
        <p:spPr bwMode="auto">
          <a:xfrm>
            <a:off x="2484438" y="58054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3" name="Text Box 17"/>
          <p:cNvSpPr txBox="1">
            <a:spLocks noChangeArrowheads="1"/>
          </p:cNvSpPr>
          <p:nvPr/>
        </p:nvSpPr>
        <p:spPr bwMode="auto">
          <a:xfrm>
            <a:off x="6300788" y="4581525"/>
            <a:ext cx="311150" cy="366713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4" name="Text Box 18"/>
          <p:cNvSpPr txBox="1">
            <a:spLocks noChangeArrowheads="1"/>
          </p:cNvSpPr>
          <p:nvPr/>
        </p:nvSpPr>
        <p:spPr bwMode="auto">
          <a:xfrm>
            <a:off x="4716463" y="3141663"/>
            <a:ext cx="263525" cy="366712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7185" name="Text Box 20"/>
          <p:cNvSpPr txBox="1">
            <a:spLocks noChangeArrowheads="1"/>
          </p:cNvSpPr>
          <p:nvPr/>
        </p:nvSpPr>
        <p:spPr bwMode="auto">
          <a:xfrm>
            <a:off x="3132138" y="4941888"/>
            <a:ext cx="263525" cy="366712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7186" name="Text Box 21"/>
          <p:cNvSpPr txBox="1">
            <a:spLocks noChangeArrowheads="1"/>
          </p:cNvSpPr>
          <p:nvPr/>
        </p:nvSpPr>
        <p:spPr bwMode="auto">
          <a:xfrm>
            <a:off x="5219700" y="4437063"/>
            <a:ext cx="503238" cy="366712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7187" name="Text Box 22"/>
          <p:cNvSpPr txBox="1">
            <a:spLocks noChangeArrowheads="1"/>
          </p:cNvSpPr>
          <p:nvPr/>
        </p:nvSpPr>
        <p:spPr bwMode="auto">
          <a:xfrm>
            <a:off x="3635375" y="2565400"/>
            <a:ext cx="263525" cy="366713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7188" name="Rectangle 23"/>
          <p:cNvSpPr>
            <a:spLocks noChangeArrowheads="1"/>
          </p:cNvSpPr>
          <p:nvPr/>
        </p:nvSpPr>
        <p:spPr bwMode="auto">
          <a:xfrm>
            <a:off x="468313" y="1628775"/>
            <a:ext cx="8229600" cy="4525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ru-RU" altLang="ru-RU" sz="3200" b="1">
                <a:solidFill>
                  <a:srgbClr val="333399"/>
                </a:solidFill>
              </a:rPr>
              <a:t>М(х,</a:t>
            </a:r>
            <a:r>
              <a:rPr lang="en-US" altLang="ru-RU" sz="3200" b="1">
                <a:solidFill>
                  <a:srgbClr val="333399"/>
                </a:solidFill>
              </a:rPr>
              <a:t> </a:t>
            </a:r>
            <a:r>
              <a:rPr lang="ru-RU" altLang="ru-RU" sz="3200" b="1">
                <a:solidFill>
                  <a:srgbClr val="333399"/>
                </a:solidFill>
              </a:rPr>
              <a:t>у,</a:t>
            </a:r>
            <a:r>
              <a:rPr lang="en-US" altLang="ru-RU" sz="3200" b="1">
                <a:solidFill>
                  <a:srgbClr val="333399"/>
                </a:solidFill>
              </a:rPr>
              <a:t> </a:t>
            </a:r>
            <a:r>
              <a:rPr lang="en-US" altLang="ru-RU" sz="2400" b="1">
                <a:solidFill>
                  <a:srgbClr val="333399"/>
                </a:solidFill>
              </a:rPr>
              <a:t>Z</a:t>
            </a:r>
            <a:r>
              <a:rPr lang="ru-RU" altLang="ru-RU" sz="3200" b="1">
                <a:solidFill>
                  <a:srgbClr val="333399"/>
                </a:solidFill>
              </a:rPr>
              <a:t>)</a:t>
            </a:r>
          </a:p>
        </p:txBody>
      </p:sp>
      <p:sp>
        <p:nvSpPr>
          <p:cNvPr id="7189" name="AutoShape 24" descr="Розовая тисненая бумага"/>
          <p:cNvSpPr>
            <a:spLocks noChangeArrowheads="1"/>
          </p:cNvSpPr>
          <p:nvPr/>
        </p:nvSpPr>
        <p:spPr bwMode="auto">
          <a:xfrm>
            <a:off x="3276600" y="2781300"/>
            <a:ext cx="2087563" cy="2376488"/>
          </a:xfrm>
          <a:prstGeom prst="cube">
            <a:avLst>
              <a:gd name="adj" fmla="val 25000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19050">
            <a:solidFill>
              <a:srgbClr val="FF3300"/>
            </a:solidFill>
            <a:prstDash val="dash"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90" name="Line 25"/>
          <p:cNvSpPr>
            <a:spLocks noChangeShapeType="1"/>
          </p:cNvSpPr>
          <p:nvPr/>
        </p:nvSpPr>
        <p:spPr bwMode="auto">
          <a:xfrm flipV="1">
            <a:off x="3779838" y="1773238"/>
            <a:ext cx="0" cy="28797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91" name="Line 26"/>
          <p:cNvSpPr>
            <a:spLocks noChangeShapeType="1"/>
          </p:cNvSpPr>
          <p:nvPr/>
        </p:nvSpPr>
        <p:spPr bwMode="auto">
          <a:xfrm>
            <a:off x="3779838" y="4652963"/>
            <a:ext cx="2808287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92" name="Line 27"/>
          <p:cNvSpPr>
            <a:spLocks noChangeShapeType="1"/>
          </p:cNvSpPr>
          <p:nvPr/>
        </p:nvSpPr>
        <p:spPr bwMode="auto">
          <a:xfrm flipH="1">
            <a:off x="2411413" y="4652963"/>
            <a:ext cx="1368425" cy="1368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93" name="Text Box 28"/>
          <p:cNvSpPr txBox="1">
            <a:spLocks noChangeArrowheads="1"/>
          </p:cNvSpPr>
          <p:nvPr/>
        </p:nvSpPr>
        <p:spPr bwMode="auto">
          <a:xfrm>
            <a:off x="2843213" y="4797425"/>
            <a:ext cx="4908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7194" name="Text Box 29"/>
          <p:cNvSpPr txBox="1">
            <a:spLocks noChangeArrowheads="1"/>
          </p:cNvSpPr>
          <p:nvPr/>
        </p:nvSpPr>
        <p:spPr bwMode="auto">
          <a:xfrm>
            <a:off x="4840288" y="3206750"/>
            <a:ext cx="426720" cy="400110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7195" name="Text Box 30"/>
          <p:cNvSpPr txBox="1">
            <a:spLocks noChangeArrowheads="1"/>
          </p:cNvSpPr>
          <p:nvPr/>
        </p:nvSpPr>
        <p:spPr bwMode="auto">
          <a:xfrm>
            <a:off x="5364163" y="4292600"/>
            <a:ext cx="466794" cy="369332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7196" name="Text Box 31"/>
          <p:cNvSpPr txBox="1">
            <a:spLocks noChangeArrowheads="1"/>
          </p:cNvSpPr>
          <p:nvPr/>
        </p:nvSpPr>
        <p:spPr bwMode="auto">
          <a:xfrm>
            <a:off x="3779838" y="2420938"/>
            <a:ext cx="465137" cy="553998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7197" name="Text Box 32"/>
          <p:cNvSpPr txBox="1">
            <a:spLocks noChangeArrowheads="1"/>
          </p:cNvSpPr>
          <p:nvPr/>
        </p:nvSpPr>
        <p:spPr bwMode="auto">
          <a:xfrm>
            <a:off x="3708400" y="4292600"/>
            <a:ext cx="381000" cy="396875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7198" name="Text Box 33"/>
          <p:cNvSpPr txBox="1">
            <a:spLocks noChangeArrowheads="1"/>
          </p:cNvSpPr>
          <p:nvPr/>
        </p:nvSpPr>
        <p:spPr bwMode="auto">
          <a:xfrm>
            <a:off x="3832225" y="15763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99" name="Text Box 34"/>
          <p:cNvSpPr txBox="1">
            <a:spLocks noChangeArrowheads="1"/>
          </p:cNvSpPr>
          <p:nvPr/>
        </p:nvSpPr>
        <p:spPr bwMode="auto">
          <a:xfrm>
            <a:off x="2484438" y="58054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00" name="Text Box 35"/>
          <p:cNvSpPr txBox="1">
            <a:spLocks noChangeArrowheads="1"/>
          </p:cNvSpPr>
          <p:nvPr/>
        </p:nvSpPr>
        <p:spPr bwMode="auto">
          <a:xfrm>
            <a:off x="6300788" y="4581525"/>
            <a:ext cx="311150" cy="366713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01" name="Text Box 36"/>
          <p:cNvSpPr txBox="1">
            <a:spLocks noChangeArrowheads="1"/>
          </p:cNvSpPr>
          <p:nvPr/>
        </p:nvSpPr>
        <p:spPr bwMode="auto">
          <a:xfrm>
            <a:off x="4716463" y="3141663"/>
            <a:ext cx="263525" cy="366712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7202" name="Text Box 37"/>
          <p:cNvSpPr txBox="1">
            <a:spLocks noChangeArrowheads="1"/>
          </p:cNvSpPr>
          <p:nvPr/>
        </p:nvSpPr>
        <p:spPr bwMode="auto">
          <a:xfrm>
            <a:off x="3132138" y="4941888"/>
            <a:ext cx="263525" cy="366712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7203" name="Text Box 38"/>
          <p:cNvSpPr txBox="1">
            <a:spLocks noChangeArrowheads="1"/>
          </p:cNvSpPr>
          <p:nvPr/>
        </p:nvSpPr>
        <p:spPr bwMode="auto">
          <a:xfrm>
            <a:off x="5219700" y="4437063"/>
            <a:ext cx="503238" cy="366712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7204" name="Text Box 39"/>
          <p:cNvSpPr txBox="1">
            <a:spLocks noChangeArrowheads="1"/>
          </p:cNvSpPr>
          <p:nvPr/>
        </p:nvSpPr>
        <p:spPr bwMode="auto">
          <a:xfrm>
            <a:off x="3635375" y="2565400"/>
            <a:ext cx="263525" cy="366713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7205" name="Rectangle 40"/>
          <p:cNvSpPr>
            <a:spLocks noChangeArrowheads="1"/>
          </p:cNvSpPr>
          <p:nvPr/>
        </p:nvSpPr>
        <p:spPr bwMode="auto">
          <a:xfrm>
            <a:off x="468313" y="1628775"/>
            <a:ext cx="8229600" cy="4525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ru-RU" altLang="ru-RU" sz="3200" b="1">
                <a:solidFill>
                  <a:srgbClr val="333399"/>
                </a:solidFill>
              </a:rPr>
              <a:t>М(х,</a:t>
            </a:r>
            <a:r>
              <a:rPr lang="en-US" altLang="ru-RU" sz="3200" b="1">
                <a:solidFill>
                  <a:srgbClr val="333399"/>
                </a:solidFill>
              </a:rPr>
              <a:t> </a:t>
            </a:r>
            <a:r>
              <a:rPr lang="ru-RU" altLang="ru-RU" sz="3200" b="1">
                <a:solidFill>
                  <a:srgbClr val="333399"/>
                </a:solidFill>
              </a:rPr>
              <a:t>у,</a:t>
            </a:r>
            <a:r>
              <a:rPr lang="en-US" altLang="ru-RU" sz="3200" b="1">
                <a:solidFill>
                  <a:srgbClr val="333399"/>
                </a:solidFill>
              </a:rPr>
              <a:t> </a:t>
            </a:r>
            <a:r>
              <a:rPr lang="en-US" altLang="ru-RU" sz="2400" b="1">
                <a:solidFill>
                  <a:srgbClr val="333399"/>
                </a:solidFill>
              </a:rPr>
              <a:t>Z</a:t>
            </a:r>
            <a:r>
              <a:rPr lang="ru-RU" altLang="ru-RU" sz="3200" b="1">
                <a:solidFill>
                  <a:srgbClr val="333399"/>
                </a:solidFill>
              </a:rPr>
              <a:t>)</a:t>
            </a:r>
          </a:p>
        </p:txBody>
      </p:sp>
      <p:sp>
        <p:nvSpPr>
          <p:cNvPr id="7206" name="AutoShape 41" descr="Розовая тисненая бумага"/>
          <p:cNvSpPr>
            <a:spLocks noChangeArrowheads="1"/>
          </p:cNvSpPr>
          <p:nvPr/>
        </p:nvSpPr>
        <p:spPr bwMode="auto">
          <a:xfrm>
            <a:off x="3276600" y="2781300"/>
            <a:ext cx="2087563" cy="2376488"/>
          </a:xfrm>
          <a:prstGeom prst="cube">
            <a:avLst>
              <a:gd name="adj" fmla="val 25000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19050">
            <a:solidFill>
              <a:srgbClr val="FF3300"/>
            </a:solidFill>
            <a:prstDash val="dash"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07" name="Line 42"/>
          <p:cNvSpPr>
            <a:spLocks noChangeShapeType="1"/>
          </p:cNvSpPr>
          <p:nvPr/>
        </p:nvSpPr>
        <p:spPr bwMode="auto">
          <a:xfrm flipV="1">
            <a:off x="3779838" y="1773238"/>
            <a:ext cx="0" cy="28797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08" name="Line 43"/>
          <p:cNvSpPr>
            <a:spLocks noChangeShapeType="1"/>
          </p:cNvSpPr>
          <p:nvPr/>
        </p:nvSpPr>
        <p:spPr bwMode="auto">
          <a:xfrm>
            <a:off x="3779838" y="4652963"/>
            <a:ext cx="2808287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09" name="Line 44"/>
          <p:cNvSpPr>
            <a:spLocks noChangeShapeType="1"/>
          </p:cNvSpPr>
          <p:nvPr/>
        </p:nvSpPr>
        <p:spPr bwMode="auto">
          <a:xfrm flipH="1">
            <a:off x="2411413" y="4652963"/>
            <a:ext cx="1368425" cy="1368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10" name="Text Box 45"/>
          <p:cNvSpPr txBox="1">
            <a:spLocks noChangeArrowheads="1"/>
          </p:cNvSpPr>
          <p:nvPr/>
        </p:nvSpPr>
        <p:spPr bwMode="auto">
          <a:xfrm>
            <a:off x="2843213" y="4797425"/>
            <a:ext cx="4908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7211" name="Text Box 46"/>
          <p:cNvSpPr txBox="1">
            <a:spLocks noChangeArrowheads="1"/>
          </p:cNvSpPr>
          <p:nvPr/>
        </p:nvSpPr>
        <p:spPr bwMode="auto">
          <a:xfrm>
            <a:off x="4840288" y="3206750"/>
            <a:ext cx="426720" cy="400110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7212" name="Text Box 47"/>
          <p:cNvSpPr txBox="1">
            <a:spLocks noChangeArrowheads="1"/>
          </p:cNvSpPr>
          <p:nvPr/>
        </p:nvSpPr>
        <p:spPr bwMode="auto">
          <a:xfrm>
            <a:off x="5364163" y="4292600"/>
            <a:ext cx="466794" cy="369332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7213" name="Text Box 48"/>
          <p:cNvSpPr txBox="1">
            <a:spLocks noChangeArrowheads="1"/>
          </p:cNvSpPr>
          <p:nvPr/>
        </p:nvSpPr>
        <p:spPr bwMode="auto">
          <a:xfrm>
            <a:off x="3779838" y="2420938"/>
            <a:ext cx="465137" cy="553998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7214" name="Text Box 49"/>
          <p:cNvSpPr txBox="1">
            <a:spLocks noChangeArrowheads="1"/>
          </p:cNvSpPr>
          <p:nvPr/>
        </p:nvSpPr>
        <p:spPr bwMode="auto">
          <a:xfrm>
            <a:off x="3708400" y="4292600"/>
            <a:ext cx="381000" cy="396875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7215" name="Text Box 50"/>
          <p:cNvSpPr txBox="1">
            <a:spLocks noChangeArrowheads="1"/>
          </p:cNvSpPr>
          <p:nvPr/>
        </p:nvSpPr>
        <p:spPr bwMode="auto">
          <a:xfrm>
            <a:off x="3832225" y="15763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16" name="Text Box 51"/>
          <p:cNvSpPr txBox="1">
            <a:spLocks noChangeArrowheads="1"/>
          </p:cNvSpPr>
          <p:nvPr/>
        </p:nvSpPr>
        <p:spPr bwMode="auto">
          <a:xfrm>
            <a:off x="2484438" y="58054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17" name="Text Box 52"/>
          <p:cNvSpPr txBox="1">
            <a:spLocks noChangeArrowheads="1"/>
          </p:cNvSpPr>
          <p:nvPr/>
        </p:nvSpPr>
        <p:spPr bwMode="auto">
          <a:xfrm>
            <a:off x="6300788" y="4581525"/>
            <a:ext cx="311150" cy="366713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18" name="Text Box 53"/>
          <p:cNvSpPr txBox="1">
            <a:spLocks noChangeArrowheads="1"/>
          </p:cNvSpPr>
          <p:nvPr/>
        </p:nvSpPr>
        <p:spPr bwMode="auto">
          <a:xfrm>
            <a:off x="4716463" y="3141663"/>
            <a:ext cx="263525" cy="366712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7219" name="Text Box 54"/>
          <p:cNvSpPr txBox="1">
            <a:spLocks noChangeArrowheads="1"/>
          </p:cNvSpPr>
          <p:nvPr/>
        </p:nvSpPr>
        <p:spPr bwMode="auto">
          <a:xfrm>
            <a:off x="3132138" y="4941888"/>
            <a:ext cx="263525" cy="366712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7220" name="Text Box 55"/>
          <p:cNvSpPr txBox="1">
            <a:spLocks noChangeArrowheads="1"/>
          </p:cNvSpPr>
          <p:nvPr/>
        </p:nvSpPr>
        <p:spPr bwMode="auto">
          <a:xfrm>
            <a:off x="5219700" y="4437063"/>
            <a:ext cx="503238" cy="366712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7221" name="Text Box 56"/>
          <p:cNvSpPr txBox="1">
            <a:spLocks noChangeArrowheads="1"/>
          </p:cNvSpPr>
          <p:nvPr/>
        </p:nvSpPr>
        <p:spPr bwMode="auto">
          <a:xfrm>
            <a:off x="3635375" y="2565400"/>
            <a:ext cx="263525" cy="366713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4153" name="Rectangle 57"/>
          <p:cNvSpPr>
            <a:spLocks noChangeArrowheads="1"/>
          </p:cNvSpPr>
          <p:nvPr/>
        </p:nvSpPr>
        <p:spPr bwMode="auto">
          <a:xfrm>
            <a:off x="470148" y="1611360"/>
            <a:ext cx="8229600" cy="4525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ru-RU" altLang="ru-RU" sz="3200" b="1" dirty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М(х,</a:t>
            </a:r>
            <a:r>
              <a:rPr lang="en-US" altLang="ru-RU" sz="3200" b="1" dirty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dirty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у,</a:t>
            </a:r>
            <a:r>
              <a:rPr lang="en-US" altLang="ru-RU" sz="3200" b="1" dirty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b="1" dirty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altLang="ru-RU" sz="3200" b="1" dirty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4154" name="AutoShape 58" descr="Розовая тисненая бумага"/>
          <p:cNvSpPr>
            <a:spLocks noChangeArrowheads="1"/>
          </p:cNvSpPr>
          <p:nvPr/>
        </p:nvSpPr>
        <p:spPr bwMode="auto">
          <a:xfrm>
            <a:off x="3264597" y="2798715"/>
            <a:ext cx="2087563" cy="2376488"/>
          </a:xfrm>
          <a:prstGeom prst="cube">
            <a:avLst>
              <a:gd name="adj" fmla="val 25000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19050">
            <a:solidFill>
              <a:srgbClr val="FF3300"/>
            </a:solidFill>
            <a:prstDash val="solid"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24" name="Line 59"/>
          <p:cNvSpPr>
            <a:spLocks noChangeShapeType="1"/>
          </p:cNvSpPr>
          <p:nvPr/>
        </p:nvSpPr>
        <p:spPr bwMode="auto">
          <a:xfrm flipV="1">
            <a:off x="3779838" y="1773238"/>
            <a:ext cx="0" cy="2879725"/>
          </a:xfrm>
          <a:prstGeom prst="line">
            <a:avLst/>
          </a:prstGeom>
          <a:ln w="19050">
            <a:headEnd/>
            <a:tailEnd type="triangle" w="med" len="med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25" name="Line 60"/>
          <p:cNvSpPr>
            <a:spLocks noChangeShapeType="1"/>
          </p:cNvSpPr>
          <p:nvPr/>
        </p:nvSpPr>
        <p:spPr bwMode="auto">
          <a:xfrm>
            <a:off x="3779838" y="4652963"/>
            <a:ext cx="2808287" cy="0"/>
          </a:xfrm>
          <a:prstGeom prst="line">
            <a:avLst/>
          </a:prstGeom>
          <a:ln w="19050">
            <a:headEnd/>
            <a:tailEnd type="triangle" w="med" len="med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26" name="Line 61"/>
          <p:cNvSpPr>
            <a:spLocks noChangeShapeType="1"/>
          </p:cNvSpPr>
          <p:nvPr/>
        </p:nvSpPr>
        <p:spPr bwMode="auto">
          <a:xfrm flipH="1">
            <a:off x="2411413" y="4652963"/>
            <a:ext cx="1368425" cy="1368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58" name="Text Box 62"/>
          <p:cNvSpPr txBox="1">
            <a:spLocks noChangeArrowheads="1"/>
          </p:cNvSpPr>
          <p:nvPr/>
        </p:nvSpPr>
        <p:spPr bwMode="auto">
          <a:xfrm>
            <a:off x="2763234" y="4852958"/>
            <a:ext cx="4908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dirty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 dirty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7228" name="Text Box 63"/>
          <p:cNvSpPr txBox="1">
            <a:spLocks noChangeArrowheads="1"/>
          </p:cNvSpPr>
          <p:nvPr/>
        </p:nvSpPr>
        <p:spPr bwMode="auto">
          <a:xfrm>
            <a:off x="4840288" y="3206750"/>
            <a:ext cx="426720" cy="40011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4160" name="Text Box 64"/>
          <p:cNvSpPr txBox="1">
            <a:spLocks noChangeArrowheads="1"/>
          </p:cNvSpPr>
          <p:nvPr/>
        </p:nvSpPr>
        <p:spPr bwMode="auto">
          <a:xfrm>
            <a:off x="5340157" y="4327572"/>
            <a:ext cx="4667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 dirty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4161" name="Text Box 65"/>
          <p:cNvSpPr txBox="1">
            <a:spLocks noChangeArrowheads="1"/>
          </p:cNvSpPr>
          <p:nvPr/>
        </p:nvSpPr>
        <p:spPr bwMode="auto">
          <a:xfrm>
            <a:off x="3767436" y="2318315"/>
            <a:ext cx="57864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dirty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altLang="ru-RU" sz="1000" b="1" dirty="0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31" name="Text Box 66"/>
          <p:cNvSpPr txBox="1">
            <a:spLocks noChangeArrowheads="1"/>
          </p:cNvSpPr>
          <p:nvPr/>
        </p:nvSpPr>
        <p:spPr bwMode="auto">
          <a:xfrm>
            <a:off x="3708400" y="4292600"/>
            <a:ext cx="381000" cy="396875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dirty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7232" name="Text Box 67"/>
          <p:cNvSpPr txBox="1">
            <a:spLocks noChangeArrowheads="1"/>
          </p:cNvSpPr>
          <p:nvPr/>
        </p:nvSpPr>
        <p:spPr bwMode="auto">
          <a:xfrm>
            <a:off x="3832225" y="15763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33" name="Text Box 68"/>
          <p:cNvSpPr txBox="1">
            <a:spLocks noChangeArrowheads="1"/>
          </p:cNvSpPr>
          <p:nvPr/>
        </p:nvSpPr>
        <p:spPr bwMode="auto">
          <a:xfrm>
            <a:off x="2484438" y="58054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34" name="Text Box 69"/>
          <p:cNvSpPr txBox="1">
            <a:spLocks noChangeArrowheads="1"/>
          </p:cNvSpPr>
          <p:nvPr/>
        </p:nvSpPr>
        <p:spPr bwMode="auto">
          <a:xfrm>
            <a:off x="6300788" y="4581525"/>
            <a:ext cx="311150" cy="366713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35" name="Text Box 70"/>
          <p:cNvSpPr txBox="1">
            <a:spLocks noChangeArrowheads="1"/>
          </p:cNvSpPr>
          <p:nvPr/>
        </p:nvSpPr>
        <p:spPr bwMode="auto">
          <a:xfrm>
            <a:off x="4716463" y="3141663"/>
            <a:ext cx="263525" cy="366712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4167" name="Text Box 71"/>
          <p:cNvSpPr txBox="1">
            <a:spLocks noChangeArrowheads="1"/>
          </p:cNvSpPr>
          <p:nvPr/>
        </p:nvSpPr>
        <p:spPr bwMode="auto">
          <a:xfrm>
            <a:off x="3132138" y="4941888"/>
            <a:ext cx="263525" cy="366712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4168" name="Text Box 72"/>
          <p:cNvSpPr txBox="1">
            <a:spLocks noChangeArrowheads="1"/>
          </p:cNvSpPr>
          <p:nvPr/>
        </p:nvSpPr>
        <p:spPr bwMode="auto">
          <a:xfrm>
            <a:off x="5219699" y="4491446"/>
            <a:ext cx="5032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4169" name="Text Box 73"/>
          <p:cNvSpPr txBox="1">
            <a:spLocks noChangeArrowheads="1"/>
          </p:cNvSpPr>
          <p:nvPr/>
        </p:nvSpPr>
        <p:spPr bwMode="auto">
          <a:xfrm>
            <a:off x="3659564" y="2576398"/>
            <a:ext cx="263525" cy="366713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 bwMode="auto">
          <a:xfrm>
            <a:off x="4848225" y="3325019"/>
            <a:ext cx="0" cy="1832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 bwMode="auto">
          <a:xfrm flipH="1">
            <a:off x="3276600" y="5157788"/>
            <a:ext cx="1571625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 bwMode="auto">
          <a:xfrm flipV="1">
            <a:off x="4856163" y="4652964"/>
            <a:ext cx="508000" cy="48455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 bwMode="auto">
          <a:xfrm flipV="1">
            <a:off x="3276600" y="3325019"/>
            <a:ext cx="0" cy="18327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 bwMode="auto">
          <a:xfrm flipH="1">
            <a:off x="3298563" y="3307160"/>
            <a:ext cx="1554163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 bwMode="auto">
          <a:xfrm flipV="1">
            <a:off x="5351462" y="2774952"/>
            <a:ext cx="12701" cy="186487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 bwMode="auto">
          <a:xfrm flipH="1">
            <a:off x="4852726" y="2774950"/>
            <a:ext cx="520963" cy="5322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 bwMode="auto">
          <a:xfrm flipV="1">
            <a:off x="3282950" y="2748756"/>
            <a:ext cx="523581" cy="57626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 bwMode="auto">
          <a:xfrm flipH="1" flipV="1">
            <a:off x="3796298" y="2780375"/>
            <a:ext cx="1592054" cy="2196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4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4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4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4" grpId="0" animBg="1"/>
      <p:bldP spid="4158" grpId="0"/>
      <p:bldP spid="4160" grpId="0"/>
      <p:bldP spid="4161" grpId="0"/>
      <p:bldP spid="4167" grpId="0"/>
      <p:bldP spid="4168" grpId="0"/>
      <p:bldP spid="416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484438" y="1412875"/>
            <a:ext cx="4176712" cy="503238"/>
          </a:xfrm>
          <a:prstGeom prst="rect">
            <a:avLst/>
          </a:prstGeom>
          <a:solidFill>
            <a:srgbClr val="FFCC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ТОЧКА ЛЕЖИТ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1187450" y="2852738"/>
            <a:ext cx="1368425" cy="431800"/>
          </a:xfrm>
          <a:prstGeom prst="rect">
            <a:avLst/>
          </a:prstGeom>
          <a:solidFill>
            <a:srgbClr val="FFCC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4500563" y="2852738"/>
            <a:ext cx="3959225" cy="504825"/>
          </a:xfrm>
          <a:prstGeom prst="rect">
            <a:avLst/>
          </a:prstGeom>
          <a:solidFill>
            <a:srgbClr val="FFCC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1258888" y="2924175"/>
            <a:ext cx="12811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оси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4643438" y="2924175"/>
            <a:ext cx="3673475" cy="396875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координатной плоскости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250825" y="4076700"/>
            <a:ext cx="1225550" cy="431800"/>
          </a:xfrm>
          <a:prstGeom prst="rect">
            <a:avLst/>
          </a:prstGeom>
          <a:solidFill>
            <a:srgbClr val="FFCC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250825" y="4076700"/>
            <a:ext cx="1152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(х,0,0)</a:t>
            </a:r>
          </a:p>
        </p:txBody>
      </p:sp>
      <p:sp>
        <p:nvSpPr>
          <p:cNvPr id="5139" name="Rectangle 19"/>
          <p:cNvSpPr>
            <a:spLocks noChangeArrowheads="1"/>
          </p:cNvSpPr>
          <p:nvPr/>
        </p:nvSpPr>
        <p:spPr bwMode="auto">
          <a:xfrm>
            <a:off x="1116013" y="5084763"/>
            <a:ext cx="1152525" cy="431800"/>
          </a:xfrm>
          <a:prstGeom prst="rect">
            <a:avLst/>
          </a:prstGeom>
          <a:solidFill>
            <a:srgbClr val="FFCC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1116013" y="5084763"/>
            <a:ext cx="12239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 </a:t>
            </a:r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(0,y,0)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42" name="Rectangle 22"/>
          <p:cNvSpPr>
            <a:spLocks noChangeArrowheads="1"/>
          </p:cNvSpPr>
          <p:nvPr/>
        </p:nvSpPr>
        <p:spPr bwMode="auto">
          <a:xfrm>
            <a:off x="1979613" y="4076700"/>
            <a:ext cx="1296987" cy="431800"/>
          </a:xfrm>
          <a:prstGeom prst="rect">
            <a:avLst/>
          </a:prstGeom>
          <a:solidFill>
            <a:srgbClr val="FFCC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2051050" y="4076700"/>
            <a:ext cx="1136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(0,0,z)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44" name="Line 24"/>
          <p:cNvSpPr>
            <a:spLocks noChangeShapeType="1"/>
          </p:cNvSpPr>
          <p:nvPr/>
        </p:nvSpPr>
        <p:spPr bwMode="auto">
          <a:xfrm>
            <a:off x="1692275" y="3284538"/>
            <a:ext cx="0" cy="1800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45" name="Line 25"/>
          <p:cNvSpPr>
            <a:spLocks noChangeShapeType="1"/>
          </p:cNvSpPr>
          <p:nvPr/>
        </p:nvSpPr>
        <p:spPr bwMode="auto">
          <a:xfrm flipH="1">
            <a:off x="900113" y="3284538"/>
            <a:ext cx="792162" cy="792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auto">
          <a:xfrm>
            <a:off x="1692275" y="3284538"/>
            <a:ext cx="863600" cy="792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4284663" y="4076700"/>
            <a:ext cx="1511300" cy="431800"/>
          </a:xfrm>
          <a:prstGeom prst="rect">
            <a:avLst/>
          </a:prstGeom>
          <a:solidFill>
            <a:srgbClr val="FFCC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49" name="Rectangle 29"/>
          <p:cNvSpPr>
            <a:spLocks noChangeArrowheads="1"/>
          </p:cNvSpPr>
          <p:nvPr/>
        </p:nvSpPr>
        <p:spPr bwMode="auto">
          <a:xfrm>
            <a:off x="7092950" y="4076700"/>
            <a:ext cx="1368425" cy="431800"/>
          </a:xfrm>
          <a:prstGeom prst="rect">
            <a:avLst/>
          </a:prstGeom>
          <a:solidFill>
            <a:srgbClr val="FFCC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4356100" y="4076700"/>
            <a:ext cx="1368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 </a:t>
            </a:r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(х,у,0)</a:t>
            </a:r>
          </a:p>
        </p:txBody>
      </p:sp>
      <p:sp>
        <p:nvSpPr>
          <p:cNvPr id="5152" name="Text Box 32"/>
          <p:cNvSpPr txBox="1">
            <a:spLocks noChangeArrowheads="1"/>
          </p:cNvSpPr>
          <p:nvPr/>
        </p:nvSpPr>
        <p:spPr bwMode="auto">
          <a:xfrm>
            <a:off x="7164388" y="4076700"/>
            <a:ext cx="1368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altLang="ru-RU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ru-RU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(0,у,</a:t>
            </a:r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z)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>
            <a:off x="6372225" y="3357563"/>
            <a:ext cx="0" cy="1584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 flipH="1">
            <a:off x="5003800" y="3357563"/>
            <a:ext cx="1368425" cy="7191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56" name="Line 36"/>
          <p:cNvSpPr>
            <a:spLocks noChangeShapeType="1"/>
          </p:cNvSpPr>
          <p:nvPr/>
        </p:nvSpPr>
        <p:spPr bwMode="auto">
          <a:xfrm>
            <a:off x="6372225" y="3357563"/>
            <a:ext cx="1295400" cy="7191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5435600" y="4941888"/>
            <a:ext cx="1871663" cy="574675"/>
          </a:xfrm>
          <a:prstGeom prst="rect">
            <a:avLst/>
          </a:prstGeom>
          <a:solidFill>
            <a:srgbClr val="FFCC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5724525" y="5013325"/>
            <a:ext cx="1368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zx </a:t>
            </a:r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(x,0,z)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62" name="Line 42"/>
          <p:cNvSpPr>
            <a:spLocks noChangeShapeType="1"/>
          </p:cNvSpPr>
          <p:nvPr/>
        </p:nvSpPr>
        <p:spPr bwMode="auto">
          <a:xfrm>
            <a:off x="4500563" y="1916113"/>
            <a:ext cx="1800225" cy="936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63" name="Line 43"/>
          <p:cNvSpPr>
            <a:spLocks noChangeShapeType="1"/>
          </p:cNvSpPr>
          <p:nvPr/>
        </p:nvSpPr>
        <p:spPr bwMode="auto">
          <a:xfrm flipH="1">
            <a:off x="2124075" y="1916113"/>
            <a:ext cx="2376488" cy="936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5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5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5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6" dur="80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7" dur="80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80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9" dur="80"/>
                                        <p:tgtEl>
                                          <p:spTgt spid="5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0" dur="80"/>
                                        <p:tgtEl>
                                          <p:spTgt spid="5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80"/>
                                        <p:tgtEl>
                                          <p:spTgt spid="5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1" dur="80"/>
                                        <p:tgtEl>
                                          <p:spTgt spid="5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2" dur="80"/>
                                        <p:tgtEl>
                                          <p:spTgt spid="5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80"/>
                                        <p:tgtEl>
                                          <p:spTgt spid="5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5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3" dur="80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4" dur="80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80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  <p:bldP spid="5128" grpId="0" animBg="1"/>
      <p:bldP spid="5129" grpId="0" animBg="1"/>
      <p:bldP spid="5132" grpId="0"/>
      <p:bldP spid="5133" grpId="0" animBg="1"/>
      <p:bldP spid="5134" grpId="0" animBg="1"/>
      <p:bldP spid="5135" grpId="0"/>
      <p:bldP spid="5139" grpId="0" animBg="1"/>
      <p:bldP spid="5140" grpId="0"/>
      <p:bldP spid="5142" grpId="0" animBg="1"/>
      <p:bldP spid="5147" grpId="0" animBg="1"/>
      <p:bldP spid="5149" grpId="0" animBg="1"/>
      <p:bldP spid="5160" grpId="0" animBg="1"/>
      <p:bldP spid="51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333399"/>
                </a:solidFill>
                <a:latin typeface="Monotype Corsiva" panose="03010101010201010101" pitchFamily="66" charset="0"/>
              </a:rPr>
              <a:t>КООРДИНАТЫ  ВЕКТОРА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 flipV="1">
            <a:off x="5456386" y="1544638"/>
            <a:ext cx="0" cy="2520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4592786" y="3633788"/>
            <a:ext cx="31686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H="1">
            <a:off x="3945086" y="3273425"/>
            <a:ext cx="1943100" cy="16557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924448" y="48768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7596336" y="37973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5523061" y="1443832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 dirty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ru-RU" altLang="ru-RU" b="1" dirty="0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5508773" y="365283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>
            <a:off x="5456386" y="3633788"/>
            <a:ext cx="720725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 flipV="1">
            <a:off x="5456386" y="2986088"/>
            <a:ext cx="0" cy="6477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 flipH="1">
            <a:off x="5024586" y="3633788"/>
            <a:ext cx="431800" cy="3603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6032648" y="3778250"/>
            <a:ext cx="2487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endParaRPr lang="ru-RU" altLang="ru-RU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83" name="Line 19"/>
          <p:cNvSpPr>
            <a:spLocks noChangeShapeType="1"/>
          </p:cNvSpPr>
          <p:nvPr/>
        </p:nvSpPr>
        <p:spPr bwMode="auto">
          <a:xfrm>
            <a:off x="6032648" y="3778250"/>
            <a:ext cx="215900" cy="0"/>
          </a:xfrm>
          <a:prstGeom prst="line">
            <a:avLst/>
          </a:prstGeom>
          <a:noFill/>
          <a:ln w="19050">
            <a:solidFill>
              <a:srgbClr val="33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5096023" y="4065588"/>
            <a:ext cx="247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5096023" y="269716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86" name="Line 22"/>
          <p:cNvSpPr>
            <a:spLocks noChangeShapeType="1"/>
          </p:cNvSpPr>
          <p:nvPr/>
        </p:nvSpPr>
        <p:spPr bwMode="auto">
          <a:xfrm>
            <a:off x="5096023" y="2768600"/>
            <a:ext cx="215900" cy="0"/>
          </a:xfrm>
          <a:prstGeom prst="line">
            <a:avLst/>
          </a:prstGeom>
          <a:noFill/>
          <a:ln w="19050">
            <a:solidFill>
              <a:srgbClr val="33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87" name="Line 23"/>
          <p:cNvSpPr>
            <a:spLocks noChangeShapeType="1"/>
          </p:cNvSpPr>
          <p:nvPr/>
        </p:nvSpPr>
        <p:spPr bwMode="auto">
          <a:xfrm>
            <a:off x="5096023" y="4065588"/>
            <a:ext cx="215900" cy="0"/>
          </a:xfrm>
          <a:prstGeom prst="line">
            <a:avLst/>
          </a:prstGeom>
          <a:noFill/>
          <a:ln w="19050">
            <a:solidFill>
              <a:srgbClr val="33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1476375" y="5516563"/>
            <a:ext cx="2663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= x </a:t>
            </a:r>
            <a:r>
              <a:rPr lang="en-US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y j +z k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89" name="Line 25"/>
          <p:cNvSpPr>
            <a:spLocks noChangeShapeType="1"/>
          </p:cNvSpPr>
          <p:nvPr/>
        </p:nvSpPr>
        <p:spPr bwMode="auto">
          <a:xfrm>
            <a:off x="1547813" y="55895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90" name="Line 26"/>
          <p:cNvSpPr>
            <a:spLocks noChangeShapeType="1"/>
          </p:cNvSpPr>
          <p:nvPr/>
        </p:nvSpPr>
        <p:spPr bwMode="auto">
          <a:xfrm>
            <a:off x="2257574" y="558958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93" name="Line 29"/>
          <p:cNvSpPr>
            <a:spLocks noChangeShapeType="1"/>
          </p:cNvSpPr>
          <p:nvPr/>
        </p:nvSpPr>
        <p:spPr bwMode="auto">
          <a:xfrm>
            <a:off x="2915816" y="558958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94" name="Line 30"/>
          <p:cNvSpPr>
            <a:spLocks noChangeShapeType="1"/>
          </p:cNvSpPr>
          <p:nvPr/>
        </p:nvSpPr>
        <p:spPr bwMode="auto">
          <a:xfrm>
            <a:off x="3491880" y="5589081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295" name="Object 31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2046583"/>
              </p:ext>
            </p:extLst>
          </p:nvPr>
        </p:nvGraphicFramePr>
        <p:xfrm>
          <a:off x="174774" y="3414714"/>
          <a:ext cx="2663825" cy="59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Уравнение" r:id="rId4" imgW="1130040" imgH="253800" progId="Equation.3">
                  <p:embed/>
                </p:oleObj>
              </mc:Choice>
              <mc:Fallback>
                <p:oleObj name="Уравнение" r:id="rId4" imgW="1130040" imgH="2538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774" y="3414714"/>
                        <a:ext cx="2663825" cy="598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00" name="Line 36"/>
          <p:cNvSpPr>
            <a:spLocks noChangeShapeType="1"/>
          </p:cNvSpPr>
          <p:nvPr/>
        </p:nvSpPr>
        <p:spPr bwMode="auto">
          <a:xfrm>
            <a:off x="4642817" y="5515769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01" name="AutoShape 37"/>
          <p:cNvSpPr>
            <a:spLocks noChangeArrowheads="1"/>
          </p:cNvSpPr>
          <p:nvPr/>
        </p:nvSpPr>
        <p:spPr bwMode="auto">
          <a:xfrm>
            <a:off x="5003180" y="5515769"/>
            <a:ext cx="1152525" cy="360363"/>
          </a:xfrm>
          <a:prstGeom prst="bracePair">
            <a:avLst>
              <a:gd name="adj" fmla="val 8333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x; y; z</a:t>
            </a: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02" name="Text Box 38"/>
          <p:cNvSpPr txBox="1">
            <a:spLocks noChangeArrowheads="1"/>
          </p:cNvSpPr>
          <p:nvPr/>
        </p:nvSpPr>
        <p:spPr bwMode="auto">
          <a:xfrm>
            <a:off x="4618977" y="5467350"/>
            <a:ext cx="360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03" name="Text Box 39"/>
          <p:cNvSpPr txBox="1">
            <a:spLocks noChangeArrowheads="1"/>
          </p:cNvSpPr>
          <p:nvPr/>
        </p:nvSpPr>
        <p:spPr bwMode="auto">
          <a:xfrm>
            <a:off x="247799" y="3486152"/>
            <a:ext cx="268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04" name="Text Box 40"/>
          <p:cNvSpPr txBox="1">
            <a:spLocks noChangeArrowheads="1"/>
          </p:cNvSpPr>
          <p:nvPr/>
        </p:nvSpPr>
        <p:spPr bwMode="auto">
          <a:xfrm>
            <a:off x="1111399" y="3486152"/>
            <a:ext cx="2696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05" name="Text Box 41"/>
          <p:cNvSpPr txBox="1">
            <a:spLocks noChangeArrowheads="1"/>
          </p:cNvSpPr>
          <p:nvPr/>
        </p:nvSpPr>
        <p:spPr bwMode="auto">
          <a:xfrm>
            <a:off x="1903562" y="3486152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06" name="Line 42"/>
          <p:cNvSpPr>
            <a:spLocks noChangeShapeType="1"/>
          </p:cNvSpPr>
          <p:nvPr/>
        </p:nvSpPr>
        <p:spPr bwMode="auto">
          <a:xfrm>
            <a:off x="264056" y="3557589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07" name="Line 43"/>
          <p:cNvSpPr>
            <a:spLocks noChangeShapeType="1"/>
          </p:cNvSpPr>
          <p:nvPr/>
        </p:nvSpPr>
        <p:spPr bwMode="auto">
          <a:xfrm>
            <a:off x="1137871" y="3557589"/>
            <a:ext cx="14090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08" name="Line 44"/>
          <p:cNvSpPr>
            <a:spLocks noChangeShapeType="1"/>
          </p:cNvSpPr>
          <p:nvPr/>
        </p:nvSpPr>
        <p:spPr bwMode="auto">
          <a:xfrm>
            <a:off x="2016988" y="3557589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1700213"/>
            <a:ext cx="101502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(1;0;0),</a:t>
            </a:r>
          </a:p>
          <a:p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j(0;1;0),</a:t>
            </a:r>
          </a:p>
          <a:p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k(0;0;1)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Line 22"/>
          <p:cNvSpPr>
            <a:spLocks noChangeShapeType="1"/>
          </p:cNvSpPr>
          <p:nvPr/>
        </p:nvSpPr>
        <p:spPr bwMode="auto">
          <a:xfrm>
            <a:off x="251520" y="1700213"/>
            <a:ext cx="2159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Line 22"/>
          <p:cNvSpPr>
            <a:spLocks noChangeShapeType="1"/>
          </p:cNvSpPr>
          <p:nvPr/>
        </p:nvSpPr>
        <p:spPr bwMode="auto">
          <a:xfrm>
            <a:off x="264056" y="2289175"/>
            <a:ext cx="2159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Line 22"/>
          <p:cNvSpPr>
            <a:spLocks noChangeShapeType="1"/>
          </p:cNvSpPr>
          <p:nvPr/>
        </p:nvSpPr>
        <p:spPr bwMode="auto">
          <a:xfrm>
            <a:off x="264056" y="2840464"/>
            <a:ext cx="2159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авая фигурная скобка 2"/>
          <p:cNvSpPr/>
          <p:nvPr/>
        </p:nvSpPr>
        <p:spPr bwMode="auto">
          <a:xfrm>
            <a:off x="1186391" y="1700212"/>
            <a:ext cx="445432" cy="1503363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34421" y="2254211"/>
            <a:ext cx="2171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Единичные векторы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1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1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1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  <p:bldP spid="11272" grpId="0"/>
      <p:bldP spid="11273" grpId="0"/>
      <p:bldP spid="11279" grpId="0"/>
      <p:bldP spid="11285" grpId="0"/>
      <p:bldP spid="11301" grpId="0" animBg="1"/>
      <p:bldP spid="11302" grpId="0"/>
      <p:bldP spid="11303" grpId="0"/>
      <p:bldP spid="11304" grpId="0"/>
      <p:bldP spid="11305" grpId="0"/>
      <p:bldP spid="3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55029"/>
            <a:ext cx="8568952" cy="1734106"/>
          </a:xfrm>
        </p:spPr>
        <p:txBody>
          <a:bodyPr/>
          <a:lstStyle/>
          <a:p>
            <a:pPr eaLnBrk="1" hangingPunct="1"/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координаты вектора а,</a:t>
            </a:r>
            <a:r>
              <a:rPr lang="en-US" alt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I,j,k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вектораА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А, </a:t>
            </a:r>
            <a:b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       </a:t>
            </a:r>
            <a:r>
              <a:rPr lang="en-US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OA</a:t>
            </a:r>
            <a:r>
              <a:rPr lang="en-US" alt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=2,  OA</a:t>
            </a:r>
            <a:r>
              <a:rPr lang="en-US" alt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=3,   OA</a:t>
            </a:r>
            <a:r>
              <a:rPr lang="en-US" alt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=5.</a:t>
            </a:r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75" name="AutoShape 39"/>
          <p:cNvSpPr>
            <a:spLocks noChangeArrowheads="1"/>
          </p:cNvSpPr>
          <p:nvPr/>
        </p:nvSpPr>
        <p:spPr bwMode="auto">
          <a:xfrm>
            <a:off x="1908175" y="2708275"/>
            <a:ext cx="2087563" cy="2376488"/>
          </a:xfrm>
          <a:prstGeom prst="cube">
            <a:avLst>
              <a:gd name="adj" fmla="val 25000"/>
            </a:avLst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Line 41"/>
          <p:cNvSpPr>
            <a:spLocks noChangeShapeType="1"/>
          </p:cNvSpPr>
          <p:nvPr/>
        </p:nvSpPr>
        <p:spPr bwMode="auto">
          <a:xfrm>
            <a:off x="2411413" y="4579938"/>
            <a:ext cx="28082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2" name="Line 42"/>
          <p:cNvSpPr>
            <a:spLocks noChangeShapeType="1"/>
          </p:cNvSpPr>
          <p:nvPr/>
        </p:nvSpPr>
        <p:spPr bwMode="auto">
          <a:xfrm flipH="1">
            <a:off x="1042988" y="4579938"/>
            <a:ext cx="1368425" cy="1368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79" name="Line 43"/>
          <p:cNvSpPr>
            <a:spLocks noChangeShapeType="1"/>
          </p:cNvSpPr>
          <p:nvPr/>
        </p:nvSpPr>
        <p:spPr bwMode="auto">
          <a:xfrm flipV="1">
            <a:off x="2411413" y="3213100"/>
            <a:ext cx="1079500" cy="1368425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80" name="Line 44"/>
          <p:cNvSpPr>
            <a:spLocks noChangeShapeType="1"/>
          </p:cNvSpPr>
          <p:nvPr/>
        </p:nvSpPr>
        <p:spPr bwMode="auto">
          <a:xfrm>
            <a:off x="2411413" y="2708275"/>
            <a:ext cx="1079500" cy="503238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5" name="Rectangle 45"/>
          <p:cNvSpPr>
            <a:spLocks noChangeArrowheads="1"/>
          </p:cNvSpPr>
          <p:nvPr/>
        </p:nvSpPr>
        <p:spPr bwMode="auto">
          <a:xfrm>
            <a:off x="1187450" y="573246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alt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6" name="Rectangle 46"/>
          <p:cNvSpPr>
            <a:spLocks noChangeArrowheads="1"/>
          </p:cNvSpPr>
          <p:nvPr/>
        </p:nvSpPr>
        <p:spPr bwMode="auto">
          <a:xfrm>
            <a:off x="4859338" y="457993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alt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7" name="Rectangle 47"/>
          <p:cNvSpPr>
            <a:spLocks noChangeArrowheads="1"/>
          </p:cNvSpPr>
          <p:nvPr/>
        </p:nvSpPr>
        <p:spPr bwMode="auto">
          <a:xfrm>
            <a:off x="2484438" y="170021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ru-RU" alt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8" name="Text Box 48"/>
          <p:cNvSpPr txBox="1">
            <a:spLocks noChangeArrowheads="1"/>
          </p:cNvSpPr>
          <p:nvPr/>
        </p:nvSpPr>
        <p:spPr bwMode="auto">
          <a:xfrm>
            <a:off x="2051050" y="4292600"/>
            <a:ext cx="504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ru-RU" alt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85" name="Text Box 49"/>
          <p:cNvSpPr txBox="1">
            <a:spLocks noChangeArrowheads="1"/>
          </p:cNvSpPr>
          <p:nvPr/>
        </p:nvSpPr>
        <p:spPr bwMode="auto">
          <a:xfrm>
            <a:off x="1835150" y="5011738"/>
            <a:ext cx="792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ru-RU" sz="1000" b="1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altLang="ru-RU" sz="1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3924300" y="4148138"/>
            <a:ext cx="4746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ru-RU" sz="10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altLang="ru-RU" sz="1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2339975" y="2347913"/>
            <a:ext cx="4746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ru-RU" sz="1000" b="1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altLang="ru-RU" sz="1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88" name="Rectangle 52"/>
          <p:cNvSpPr>
            <a:spLocks noChangeArrowheads="1"/>
          </p:cNvSpPr>
          <p:nvPr/>
        </p:nvSpPr>
        <p:spPr bwMode="auto">
          <a:xfrm>
            <a:off x="3490913" y="2995613"/>
            <a:ext cx="404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alt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33" name="Line 53"/>
          <p:cNvSpPr>
            <a:spLocks noChangeShapeType="1"/>
          </p:cNvSpPr>
          <p:nvPr/>
        </p:nvSpPr>
        <p:spPr bwMode="auto">
          <a:xfrm flipH="1">
            <a:off x="2124075" y="4579938"/>
            <a:ext cx="285750" cy="288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34" name="Line 54"/>
          <p:cNvSpPr>
            <a:spLocks noChangeShapeType="1"/>
          </p:cNvSpPr>
          <p:nvPr/>
        </p:nvSpPr>
        <p:spPr bwMode="auto">
          <a:xfrm>
            <a:off x="2411413" y="4579938"/>
            <a:ext cx="504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35" name="Line 55"/>
          <p:cNvSpPr>
            <a:spLocks noChangeShapeType="1"/>
          </p:cNvSpPr>
          <p:nvPr/>
        </p:nvSpPr>
        <p:spPr bwMode="auto">
          <a:xfrm flipV="1">
            <a:off x="2411413" y="1700213"/>
            <a:ext cx="0" cy="2879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36" name="Line 57"/>
          <p:cNvSpPr>
            <a:spLocks noChangeShapeType="1"/>
          </p:cNvSpPr>
          <p:nvPr/>
        </p:nvSpPr>
        <p:spPr bwMode="auto">
          <a:xfrm flipV="1">
            <a:off x="2411413" y="4076700"/>
            <a:ext cx="0" cy="5032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37" name="Text Box 58"/>
          <p:cNvSpPr txBox="1">
            <a:spLocks noChangeArrowheads="1"/>
          </p:cNvSpPr>
          <p:nvPr/>
        </p:nvSpPr>
        <p:spPr bwMode="auto">
          <a:xfrm>
            <a:off x="1958975" y="4600575"/>
            <a:ext cx="2487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38" name="Text Box 59"/>
          <p:cNvSpPr txBox="1">
            <a:spLocks noChangeArrowheads="1"/>
          </p:cNvSpPr>
          <p:nvPr/>
        </p:nvSpPr>
        <p:spPr bwMode="auto">
          <a:xfrm>
            <a:off x="2824163" y="4240213"/>
            <a:ext cx="2487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39" name="Text Box 60"/>
          <p:cNvSpPr txBox="1">
            <a:spLocks noChangeArrowheads="1"/>
          </p:cNvSpPr>
          <p:nvPr/>
        </p:nvSpPr>
        <p:spPr bwMode="auto">
          <a:xfrm>
            <a:off x="2124075" y="39322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40" name="Line 62"/>
          <p:cNvSpPr>
            <a:spLocks noChangeShapeType="1"/>
          </p:cNvSpPr>
          <p:nvPr/>
        </p:nvSpPr>
        <p:spPr bwMode="auto">
          <a:xfrm>
            <a:off x="2916238" y="4292600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41" name="Line 63"/>
          <p:cNvSpPr>
            <a:spLocks noChangeShapeType="1"/>
          </p:cNvSpPr>
          <p:nvPr/>
        </p:nvSpPr>
        <p:spPr bwMode="auto">
          <a:xfrm>
            <a:off x="2124075" y="400367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42" name="Line 64"/>
          <p:cNvSpPr>
            <a:spLocks noChangeShapeType="1"/>
          </p:cNvSpPr>
          <p:nvPr/>
        </p:nvSpPr>
        <p:spPr bwMode="auto">
          <a:xfrm>
            <a:off x="1979613" y="4651375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02" name="Text Box 66"/>
          <p:cNvSpPr txBox="1">
            <a:spLocks noChangeArrowheads="1"/>
          </p:cNvSpPr>
          <p:nvPr/>
        </p:nvSpPr>
        <p:spPr bwMode="auto">
          <a:xfrm>
            <a:off x="2771775" y="3500438"/>
            <a:ext cx="36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alt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03" name="Line 67"/>
          <p:cNvSpPr>
            <a:spLocks noChangeShapeType="1"/>
          </p:cNvSpPr>
          <p:nvPr/>
        </p:nvSpPr>
        <p:spPr bwMode="auto">
          <a:xfrm>
            <a:off x="2916238" y="357346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04" name="Text Box 68"/>
          <p:cNvSpPr txBox="1">
            <a:spLocks noChangeArrowheads="1"/>
          </p:cNvSpPr>
          <p:nvPr/>
        </p:nvSpPr>
        <p:spPr bwMode="auto">
          <a:xfrm>
            <a:off x="5011021" y="3879852"/>
            <a:ext cx="1065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alt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05" name="AutoShape 69"/>
          <p:cNvSpPr>
            <a:spLocks noChangeArrowheads="1"/>
          </p:cNvSpPr>
          <p:nvPr/>
        </p:nvSpPr>
        <p:spPr bwMode="auto">
          <a:xfrm>
            <a:off x="5355509" y="3890965"/>
            <a:ext cx="1295400" cy="503237"/>
          </a:xfrm>
          <a:prstGeom prst="bracePair">
            <a:avLst>
              <a:gd name="adj" fmla="val 8333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2; 3; 5</a:t>
            </a:r>
            <a:endParaRPr lang="ru-RU" alt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06" name="Line 70"/>
          <p:cNvSpPr>
            <a:spLocks noChangeShapeType="1"/>
          </p:cNvSpPr>
          <p:nvPr/>
        </p:nvSpPr>
        <p:spPr bwMode="auto">
          <a:xfrm>
            <a:off x="5068171" y="389096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08" name="Text Box 72"/>
          <p:cNvSpPr txBox="1">
            <a:spLocks noChangeArrowheads="1"/>
          </p:cNvSpPr>
          <p:nvPr/>
        </p:nvSpPr>
        <p:spPr bwMode="auto">
          <a:xfrm>
            <a:off x="6650909" y="3890965"/>
            <a:ext cx="923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, A</a:t>
            </a:r>
            <a:r>
              <a:rPr lang="en-US" altLang="ru-RU" sz="1000" b="1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altLang="ru-RU" sz="1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09" name="Line 73"/>
          <p:cNvSpPr>
            <a:spLocks noChangeShapeType="1"/>
          </p:cNvSpPr>
          <p:nvPr/>
        </p:nvSpPr>
        <p:spPr bwMode="auto">
          <a:xfrm>
            <a:off x="6868396" y="3962402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10" name="AutoShape 74"/>
          <p:cNvSpPr>
            <a:spLocks noChangeArrowheads="1"/>
          </p:cNvSpPr>
          <p:nvPr/>
        </p:nvSpPr>
        <p:spPr bwMode="auto">
          <a:xfrm>
            <a:off x="7443071" y="3890965"/>
            <a:ext cx="1152525" cy="431800"/>
          </a:xfrm>
          <a:prstGeom prst="bracePair">
            <a:avLst>
              <a:gd name="adj" fmla="val 8333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2; 3; 0</a:t>
            </a: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11" name="Text Box 75"/>
          <p:cNvSpPr txBox="1">
            <a:spLocks noChangeArrowheads="1"/>
          </p:cNvSpPr>
          <p:nvPr/>
        </p:nvSpPr>
        <p:spPr bwMode="auto">
          <a:xfrm>
            <a:off x="5056188" y="2727325"/>
            <a:ext cx="2682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ru-RU" alt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12" name="Line 76"/>
          <p:cNvSpPr>
            <a:spLocks noChangeShapeType="1"/>
          </p:cNvSpPr>
          <p:nvPr/>
        </p:nvSpPr>
        <p:spPr bwMode="auto">
          <a:xfrm>
            <a:off x="5076825" y="27813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13" name="AutoShape 77"/>
          <p:cNvSpPr>
            <a:spLocks noChangeArrowheads="1"/>
          </p:cNvSpPr>
          <p:nvPr/>
        </p:nvSpPr>
        <p:spPr bwMode="auto">
          <a:xfrm>
            <a:off x="5364163" y="2781300"/>
            <a:ext cx="1079500" cy="287338"/>
          </a:xfrm>
          <a:prstGeom prst="bracePair">
            <a:avLst>
              <a:gd name="adj" fmla="val 8333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1; 0; 0</a:t>
            </a:r>
            <a:endParaRPr lang="ru-RU" alt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14" name="Text Box 78"/>
          <p:cNvSpPr txBox="1">
            <a:spLocks noChangeArrowheads="1"/>
          </p:cNvSpPr>
          <p:nvPr/>
        </p:nvSpPr>
        <p:spPr bwMode="auto">
          <a:xfrm>
            <a:off x="6588125" y="2708275"/>
            <a:ext cx="1439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, j</a:t>
            </a:r>
            <a:endParaRPr lang="ru-RU" alt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16" name="Line 80"/>
          <p:cNvSpPr>
            <a:spLocks noChangeShapeType="1"/>
          </p:cNvSpPr>
          <p:nvPr/>
        </p:nvSpPr>
        <p:spPr bwMode="auto">
          <a:xfrm>
            <a:off x="6804025" y="27813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17" name="AutoShape 81"/>
          <p:cNvSpPr>
            <a:spLocks noChangeArrowheads="1"/>
          </p:cNvSpPr>
          <p:nvPr/>
        </p:nvSpPr>
        <p:spPr bwMode="auto">
          <a:xfrm>
            <a:off x="7019925" y="2781300"/>
            <a:ext cx="1008063" cy="287338"/>
          </a:xfrm>
          <a:prstGeom prst="bracePair">
            <a:avLst>
              <a:gd name="adj" fmla="val 8333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0; 1; 0</a:t>
            </a:r>
            <a:endParaRPr lang="ru-RU" alt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18" name="Text Box 82"/>
          <p:cNvSpPr txBox="1">
            <a:spLocks noChangeArrowheads="1"/>
          </p:cNvSpPr>
          <p:nvPr/>
        </p:nvSpPr>
        <p:spPr bwMode="auto">
          <a:xfrm>
            <a:off x="5056188" y="3159125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ru-RU" alt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19" name="Line 83"/>
          <p:cNvSpPr>
            <a:spLocks noChangeShapeType="1"/>
          </p:cNvSpPr>
          <p:nvPr/>
        </p:nvSpPr>
        <p:spPr bwMode="auto">
          <a:xfrm>
            <a:off x="5076825" y="32131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20" name="AutoShape 84"/>
          <p:cNvSpPr>
            <a:spLocks noChangeArrowheads="1"/>
          </p:cNvSpPr>
          <p:nvPr/>
        </p:nvSpPr>
        <p:spPr bwMode="auto">
          <a:xfrm>
            <a:off x="5444269" y="3243262"/>
            <a:ext cx="999394" cy="288925"/>
          </a:xfrm>
          <a:prstGeom prst="bracePair">
            <a:avLst>
              <a:gd name="adj" fmla="val 8333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0; 0; 1</a:t>
            </a: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21" name="Text Box 85"/>
          <p:cNvSpPr txBox="1">
            <a:spLocks noChangeArrowheads="1"/>
          </p:cNvSpPr>
          <p:nvPr/>
        </p:nvSpPr>
        <p:spPr bwMode="auto">
          <a:xfrm>
            <a:off x="6588125" y="3141663"/>
            <a:ext cx="4924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, 0</a:t>
            </a:r>
            <a:endParaRPr lang="ru-RU" alt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22" name="AutoShape 86"/>
          <p:cNvSpPr>
            <a:spLocks noChangeArrowheads="1"/>
          </p:cNvSpPr>
          <p:nvPr/>
        </p:nvSpPr>
        <p:spPr bwMode="auto">
          <a:xfrm>
            <a:off x="7225030" y="3245965"/>
            <a:ext cx="1091883" cy="247649"/>
          </a:xfrm>
          <a:prstGeom prst="bracePair">
            <a:avLst>
              <a:gd name="adj" fmla="val 8333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0; 0; 0</a:t>
            </a: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24" name="Line 88"/>
          <p:cNvSpPr>
            <a:spLocks noChangeShapeType="1"/>
          </p:cNvSpPr>
          <p:nvPr/>
        </p:nvSpPr>
        <p:spPr bwMode="auto">
          <a:xfrm>
            <a:off x="6804025" y="321310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4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4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4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4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4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4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4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4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4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4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4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4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4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4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14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4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75" grpId="0" animBg="1"/>
      <p:bldP spid="14385" grpId="0"/>
      <p:bldP spid="14386" grpId="0"/>
      <p:bldP spid="14387" grpId="0"/>
      <p:bldP spid="14388" grpId="0"/>
      <p:bldP spid="14402" grpId="0"/>
      <p:bldP spid="14404" grpId="0"/>
      <p:bldP spid="14405" grpId="0" animBg="1"/>
      <p:bldP spid="14410" grpId="0" animBg="1"/>
      <p:bldP spid="14411" grpId="0"/>
      <p:bldP spid="14413" grpId="0" animBg="1"/>
      <p:bldP spid="14414" grpId="0"/>
      <p:bldP spid="14417" grpId="0" animBg="1"/>
      <p:bldP spid="14418" grpId="0"/>
      <p:bldP spid="14420" grpId="0" animBg="1"/>
      <p:bldP spid="14421" grpId="0"/>
      <p:bldP spid="144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4230" y="815821"/>
            <a:ext cx="61926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a{x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;y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;z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},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b{x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;y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;z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2⁰.                  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 bwMode="auto">
          <a:xfrm>
            <a:off x="2978246" y="908720"/>
            <a:ext cx="144016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" name="Прямая со стрелкой 5"/>
          <p:cNvCxnSpPr/>
          <p:nvPr/>
        </p:nvCxnSpPr>
        <p:spPr bwMode="auto">
          <a:xfrm>
            <a:off x="4427984" y="836712"/>
            <a:ext cx="216024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295405" y="3057299"/>
            <a:ext cx="7649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   -  </a:t>
            </a:r>
            <a:endParaRPr lang="ru-RU" sz="2000" dirty="0"/>
          </a:p>
        </p:txBody>
      </p:sp>
      <p:cxnSp>
        <p:nvCxnSpPr>
          <p:cNvPr id="12" name="Прямая со стрелкой 11"/>
          <p:cNvCxnSpPr/>
          <p:nvPr/>
        </p:nvCxnSpPr>
        <p:spPr bwMode="auto">
          <a:xfrm>
            <a:off x="2373730" y="3113480"/>
            <a:ext cx="18707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965572" y="1995339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 bwMode="auto">
          <a:xfrm>
            <a:off x="3032346" y="1995339"/>
            <a:ext cx="156453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2325653" y="1995339"/>
            <a:ext cx="724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  +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 bwMode="auto">
          <a:xfrm>
            <a:off x="2397660" y="2025531"/>
            <a:ext cx="18707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Прямая со стрелкой 22"/>
          <p:cNvCxnSpPr/>
          <p:nvPr/>
        </p:nvCxnSpPr>
        <p:spPr bwMode="auto">
          <a:xfrm>
            <a:off x="3491880" y="2025531"/>
            <a:ext cx="144016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4" name="Рисунок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4142" y="1861989"/>
            <a:ext cx="512108" cy="640135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3227972" y="1902222"/>
            <a:ext cx="25619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=c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1+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32346" y="3012099"/>
            <a:ext cx="970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   =    </a:t>
            </a:r>
            <a:endParaRPr lang="ru-RU" sz="2000" dirty="0"/>
          </a:p>
        </p:txBody>
      </p:sp>
      <p:cxnSp>
        <p:nvCxnSpPr>
          <p:cNvPr id="28" name="Прямая со стрелкой 27"/>
          <p:cNvCxnSpPr/>
          <p:nvPr/>
        </p:nvCxnSpPr>
        <p:spPr bwMode="auto">
          <a:xfrm>
            <a:off x="3041314" y="3012099"/>
            <a:ext cx="18707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Прямоугольник 28"/>
          <p:cNvSpPr/>
          <p:nvPr/>
        </p:nvSpPr>
        <p:spPr>
          <a:xfrm>
            <a:off x="3574841" y="2852886"/>
            <a:ext cx="36296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1‒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y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1‒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z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1‒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9068" y="2817274"/>
            <a:ext cx="512108" cy="640135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4413142" y="1916175"/>
            <a:ext cx="14911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;y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1+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;z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1+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/>
          </a:p>
        </p:txBody>
      </p:sp>
      <p:cxnSp>
        <p:nvCxnSpPr>
          <p:cNvPr id="33" name="Прямая со стрелкой 32"/>
          <p:cNvCxnSpPr/>
          <p:nvPr/>
        </p:nvCxnSpPr>
        <p:spPr bwMode="auto">
          <a:xfrm>
            <a:off x="3779912" y="2964599"/>
            <a:ext cx="144016" cy="1015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1284229" y="3789041"/>
            <a:ext cx="3071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a{x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;y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;z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}ꞏ</a:t>
            </a:r>
            <a:r>
              <a:rPr lang="el-GR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dirty="0" smtClean="0"/>
              <a:t> </a:t>
            </a:r>
            <a:endParaRPr lang="ru-RU" dirty="0"/>
          </a:p>
        </p:txBody>
      </p:sp>
      <p:cxnSp>
        <p:nvCxnSpPr>
          <p:cNvPr id="38" name="Прямая со стрелкой 37"/>
          <p:cNvCxnSpPr/>
          <p:nvPr/>
        </p:nvCxnSpPr>
        <p:spPr bwMode="auto">
          <a:xfrm>
            <a:off x="2395199" y="3861048"/>
            <a:ext cx="144016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Прямая со стрелкой 38"/>
          <p:cNvCxnSpPr/>
          <p:nvPr/>
        </p:nvCxnSpPr>
        <p:spPr bwMode="auto">
          <a:xfrm>
            <a:off x="4262529" y="3848170"/>
            <a:ext cx="18707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1" name="Прямоугольник 40"/>
          <p:cNvSpPr/>
          <p:nvPr/>
        </p:nvSpPr>
        <p:spPr>
          <a:xfrm>
            <a:off x="4664006" y="3786422"/>
            <a:ext cx="3465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4262528" y="3715973"/>
            <a:ext cx="2699765" cy="527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{ 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  y</a:t>
            </a:r>
            <a:r>
              <a:rPr 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  z</a:t>
            </a:r>
            <a:r>
              <a:rPr 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5901198" y="3789041"/>
            <a:ext cx="3357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247572" y="3789041"/>
            <a:ext cx="3465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/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5493" y="3715972"/>
            <a:ext cx="512108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817475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  <p:bldP spid="31" grpId="0"/>
      <p:bldP spid="41" grpId="0"/>
      <p:bldP spid="42" grpId="0"/>
      <p:bldP spid="43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9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№501</a:t>
            </a:r>
          </a:p>
        </p:txBody>
      </p:sp>
      <p:graphicFrame>
        <p:nvGraphicFramePr>
          <p:cNvPr id="2050" name="Object 78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48009780"/>
              </p:ext>
            </p:extLst>
          </p:nvPr>
        </p:nvGraphicFramePr>
        <p:xfrm>
          <a:off x="2217440" y="322580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" name="Уравнение" r:id="rId3" imgW="228600" imgH="228600" progId="Equation.3">
                  <p:embed/>
                </p:oleObj>
              </mc:Choice>
              <mc:Fallback>
                <p:oleObj name="Уравнение" r:id="rId3" imgW="228600" imgH="228600" progId="Equation.3">
                  <p:embed/>
                  <p:pic>
                    <p:nvPicPr>
                      <p:cNvPr id="0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7440" y="322580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8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823455423"/>
              </p:ext>
            </p:extLst>
          </p:nvPr>
        </p:nvGraphicFramePr>
        <p:xfrm>
          <a:off x="6408440" y="322580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" name="Уравнение" r:id="rId5" imgW="228600" imgH="228600" progId="Equation.3">
                  <p:embed/>
                </p:oleObj>
              </mc:Choice>
              <mc:Fallback>
                <p:oleObj name="Уравнение" r:id="rId5" imgW="228600" imgH="228600" progId="Equation.3">
                  <p:embed/>
                  <p:pic>
                    <p:nvPicPr>
                      <p:cNvPr id="0" name="Object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8440" y="322580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8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106204741"/>
              </p:ext>
            </p:extLst>
          </p:nvPr>
        </p:nvGraphicFramePr>
        <p:xfrm>
          <a:off x="2217440" y="5565775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" name="Уравнение" r:id="rId7" imgW="228600" imgH="228600" progId="Equation.3">
                  <p:embed/>
                </p:oleObj>
              </mc:Choice>
              <mc:Fallback>
                <p:oleObj name="Уравнение" r:id="rId7" imgW="228600" imgH="228600" progId="Equation.3">
                  <p:embed/>
                  <p:pic>
                    <p:nvPicPr>
                      <p:cNvPr id="0" name="Object 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7440" y="5565775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4"/>
          <p:cNvSpPr>
            <a:spLocks noChangeArrowheads="1"/>
          </p:cNvSpPr>
          <p:nvPr/>
        </p:nvSpPr>
        <p:spPr bwMode="auto">
          <a:xfrm>
            <a:off x="468313" y="1628775"/>
            <a:ext cx="8229600" cy="4525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ru-RU" altLang="ru-RU" sz="3200" b="1">
                <a:solidFill>
                  <a:srgbClr val="333399"/>
                </a:solidFill>
              </a:rPr>
              <a:t>М(х,</a:t>
            </a:r>
            <a:r>
              <a:rPr lang="en-US" altLang="ru-RU" sz="3200" b="1">
                <a:solidFill>
                  <a:srgbClr val="333399"/>
                </a:solidFill>
              </a:rPr>
              <a:t> </a:t>
            </a:r>
            <a:r>
              <a:rPr lang="ru-RU" altLang="ru-RU" sz="3200" b="1">
                <a:solidFill>
                  <a:srgbClr val="333399"/>
                </a:solidFill>
              </a:rPr>
              <a:t>у,</a:t>
            </a:r>
            <a:r>
              <a:rPr lang="en-US" altLang="ru-RU" sz="3200" b="1">
                <a:solidFill>
                  <a:srgbClr val="333399"/>
                </a:solidFill>
              </a:rPr>
              <a:t> </a:t>
            </a:r>
            <a:r>
              <a:rPr lang="en-US" altLang="ru-RU" sz="2400" b="1">
                <a:solidFill>
                  <a:srgbClr val="333399"/>
                </a:solidFill>
              </a:rPr>
              <a:t>Z</a:t>
            </a:r>
            <a:r>
              <a:rPr lang="ru-RU" altLang="ru-RU" sz="3200" b="1">
                <a:solidFill>
                  <a:srgbClr val="333399"/>
                </a:solidFill>
              </a:rPr>
              <a:t>)</a:t>
            </a:r>
          </a:p>
        </p:txBody>
      </p:sp>
      <p:sp>
        <p:nvSpPr>
          <p:cNvPr id="2057" name="AutoShape 5" descr="Розовая тисненая бумага"/>
          <p:cNvSpPr>
            <a:spLocks noChangeArrowheads="1"/>
          </p:cNvSpPr>
          <p:nvPr/>
        </p:nvSpPr>
        <p:spPr bwMode="auto">
          <a:xfrm>
            <a:off x="3131840" y="3429000"/>
            <a:ext cx="2087563" cy="2376488"/>
          </a:xfrm>
          <a:prstGeom prst="cube">
            <a:avLst>
              <a:gd name="adj" fmla="val 25000"/>
            </a:avLst>
          </a:prstGeom>
          <a:blipFill dpi="0" rotWithShape="1">
            <a:blip r:embed="rId8"/>
            <a:srcRect/>
            <a:tile tx="0" ty="0" sx="100000" sy="100000" flip="none" algn="tl"/>
          </a:blipFill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8" name="Line 6"/>
          <p:cNvSpPr>
            <a:spLocks noChangeShapeType="1"/>
          </p:cNvSpPr>
          <p:nvPr/>
        </p:nvSpPr>
        <p:spPr bwMode="auto">
          <a:xfrm flipV="1">
            <a:off x="3779838" y="1773238"/>
            <a:ext cx="0" cy="2879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9" name="Line 7"/>
          <p:cNvSpPr>
            <a:spLocks noChangeShapeType="1"/>
          </p:cNvSpPr>
          <p:nvPr/>
        </p:nvSpPr>
        <p:spPr bwMode="auto">
          <a:xfrm>
            <a:off x="3635078" y="5300663"/>
            <a:ext cx="28082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0" name="Line 8"/>
          <p:cNvSpPr>
            <a:spLocks noChangeShapeType="1"/>
          </p:cNvSpPr>
          <p:nvPr/>
        </p:nvSpPr>
        <p:spPr bwMode="auto">
          <a:xfrm flipH="1">
            <a:off x="2266653" y="5300663"/>
            <a:ext cx="1368425" cy="1368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1" name="Text Box 9"/>
          <p:cNvSpPr txBox="1">
            <a:spLocks noChangeArrowheads="1"/>
          </p:cNvSpPr>
          <p:nvPr/>
        </p:nvSpPr>
        <p:spPr bwMode="auto">
          <a:xfrm>
            <a:off x="2698453" y="5445125"/>
            <a:ext cx="4908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062" name="Text Box 10"/>
          <p:cNvSpPr txBox="1">
            <a:spLocks noChangeArrowheads="1"/>
          </p:cNvSpPr>
          <p:nvPr/>
        </p:nvSpPr>
        <p:spPr bwMode="auto">
          <a:xfrm>
            <a:off x="4695528" y="3854450"/>
            <a:ext cx="4267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2063" name="Text Box 11"/>
          <p:cNvSpPr txBox="1">
            <a:spLocks noChangeArrowheads="1"/>
          </p:cNvSpPr>
          <p:nvPr/>
        </p:nvSpPr>
        <p:spPr bwMode="auto">
          <a:xfrm>
            <a:off x="5219403" y="4940300"/>
            <a:ext cx="4667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064" name="Text Box 12"/>
          <p:cNvSpPr txBox="1">
            <a:spLocks noChangeArrowheads="1"/>
          </p:cNvSpPr>
          <p:nvPr/>
        </p:nvSpPr>
        <p:spPr bwMode="auto">
          <a:xfrm>
            <a:off x="3635078" y="3068638"/>
            <a:ext cx="4651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065" name="Text Box 13"/>
          <p:cNvSpPr txBox="1">
            <a:spLocks noChangeArrowheads="1"/>
          </p:cNvSpPr>
          <p:nvPr/>
        </p:nvSpPr>
        <p:spPr bwMode="auto">
          <a:xfrm>
            <a:off x="3563640" y="49403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2066" name="Text Box 14"/>
          <p:cNvSpPr txBox="1">
            <a:spLocks noChangeArrowheads="1"/>
          </p:cNvSpPr>
          <p:nvPr/>
        </p:nvSpPr>
        <p:spPr bwMode="auto">
          <a:xfrm>
            <a:off x="3832225" y="15763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</a:rPr>
              <a:t>z</a:t>
            </a:r>
            <a:endParaRPr lang="ru-RU" altLang="ru-RU" b="1">
              <a:solidFill>
                <a:srgbClr val="333399"/>
              </a:solidFill>
            </a:endParaRPr>
          </a:p>
        </p:txBody>
      </p:sp>
      <p:sp>
        <p:nvSpPr>
          <p:cNvPr id="2067" name="Text Box 15"/>
          <p:cNvSpPr txBox="1">
            <a:spLocks noChangeArrowheads="1"/>
          </p:cNvSpPr>
          <p:nvPr/>
        </p:nvSpPr>
        <p:spPr bwMode="auto">
          <a:xfrm>
            <a:off x="2339678" y="64531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8" name="Text Box 16"/>
          <p:cNvSpPr txBox="1">
            <a:spLocks noChangeArrowheads="1"/>
          </p:cNvSpPr>
          <p:nvPr/>
        </p:nvSpPr>
        <p:spPr bwMode="auto">
          <a:xfrm>
            <a:off x="6156028" y="522922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9" name="Text Box 17"/>
          <p:cNvSpPr txBox="1">
            <a:spLocks noChangeArrowheads="1"/>
          </p:cNvSpPr>
          <p:nvPr/>
        </p:nvSpPr>
        <p:spPr bwMode="auto">
          <a:xfrm>
            <a:off x="4571703" y="3789363"/>
            <a:ext cx="263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2070" name="Text Box 18"/>
          <p:cNvSpPr txBox="1">
            <a:spLocks noChangeArrowheads="1"/>
          </p:cNvSpPr>
          <p:nvPr/>
        </p:nvSpPr>
        <p:spPr bwMode="auto">
          <a:xfrm>
            <a:off x="2987378" y="5589588"/>
            <a:ext cx="263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2071" name="Text Box 19"/>
          <p:cNvSpPr txBox="1">
            <a:spLocks noChangeArrowheads="1"/>
          </p:cNvSpPr>
          <p:nvPr/>
        </p:nvSpPr>
        <p:spPr bwMode="auto">
          <a:xfrm>
            <a:off x="5074940" y="5084763"/>
            <a:ext cx="5032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2072" name="Text Box 20"/>
          <p:cNvSpPr txBox="1">
            <a:spLocks noChangeArrowheads="1"/>
          </p:cNvSpPr>
          <p:nvPr/>
        </p:nvSpPr>
        <p:spPr bwMode="auto">
          <a:xfrm>
            <a:off x="3490615" y="3213100"/>
            <a:ext cx="263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2073" name="Rectangle 21"/>
          <p:cNvSpPr>
            <a:spLocks noChangeArrowheads="1"/>
          </p:cNvSpPr>
          <p:nvPr/>
        </p:nvSpPr>
        <p:spPr bwMode="auto">
          <a:xfrm>
            <a:off x="468313" y="1628775"/>
            <a:ext cx="8229600" cy="4525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ru-RU" altLang="ru-RU" sz="3200" b="1">
                <a:solidFill>
                  <a:srgbClr val="333399"/>
                </a:solidFill>
              </a:rPr>
              <a:t>М(х,</a:t>
            </a:r>
            <a:r>
              <a:rPr lang="en-US" altLang="ru-RU" sz="3200" b="1">
                <a:solidFill>
                  <a:srgbClr val="333399"/>
                </a:solidFill>
              </a:rPr>
              <a:t> </a:t>
            </a:r>
            <a:r>
              <a:rPr lang="ru-RU" altLang="ru-RU" sz="3200" b="1">
                <a:solidFill>
                  <a:srgbClr val="333399"/>
                </a:solidFill>
              </a:rPr>
              <a:t>у,</a:t>
            </a:r>
            <a:r>
              <a:rPr lang="en-US" altLang="ru-RU" sz="3200" b="1">
                <a:solidFill>
                  <a:srgbClr val="333399"/>
                </a:solidFill>
              </a:rPr>
              <a:t> </a:t>
            </a:r>
            <a:r>
              <a:rPr lang="en-US" altLang="ru-RU" sz="2400" b="1">
                <a:solidFill>
                  <a:srgbClr val="333399"/>
                </a:solidFill>
              </a:rPr>
              <a:t>Z</a:t>
            </a:r>
            <a:r>
              <a:rPr lang="ru-RU" altLang="ru-RU" sz="3200" b="1">
                <a:solidFill>
                  <a:srgbClr val="333399"/>
                </a:solidFill>
              </a:rPr>
              <a:t>)</a:t>
            </a:r>
          </a:p>
        </p:txBody>
      </p:sp>
      <p:sp>
        <p:nvSpPr>
          <p:cNvPr id="2074" name="AutoShape 22" descr="Розовая тисненая бумага"/>
          <p:cNvSpPr>
            <a:spLocks noChangeArrowheads="1"/>
          </p:cNvSpPr>
          <p:nvPr/>
        </p:nvSpPr>
        <p:spPr bwMode="auto">
          <a:xfrm>
            <a:off x="3131840" y="3429000"/>
            <a:ext cx="2087563" cy="2376488"/>
          </a:xfrm>
          <a:prstGeom prst="cube">
            <a:avLst>
              <a:gd name="adj" fmla="val 25000"/>
            </a:avLst>
          </a:prstGeom>
          <a:blipFill dpi="0" rotWithShape="1">
            <a:blip r:embed="rId8"/>
            <a:srcRect/>
            <a:tile tx="0" ty="0" sx="100000" sy="100000" flip="none" algn="tl"/>
          </a:blipFill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5" name="Line 23"/>
          <p:cNvSpPr>
            <a:spLocks noChangeShapeType="1"/>
          </p:cNvSpPr>
          <p:nvPr/>
        </p:nvSpPr>
        <p:spPr bwMode="auto">
          <a:xfrm flipV="1">
            <a:off x="3779838" y="1773238"/>
            <a:ext cx="0" cy="2879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6" name="Line 24"/>
          <p:cNvSpPr>
            <a:spLocks noChangeShapeType="1"/>
          </p:cNvSpPr>
          <p:nvPr/>
        </p:nvSpPr>
        <p:spPr bwMode="auto">
          <a:xfrm>
            <a:off x="3635078" y="5300663"/>
            <a:ext cx="28082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7" name="Line 25"/>
          <p:cNvSpPr>
            <a:spLocks noChangeShapeType="1"/>
          </p:cNvSpPr>
          <p:nvPr/>
        </p:nvSpPr>
        <p:spPr bwMode="auto">
          <a:xfrm flipH="1">
            <a:off x="2266653" y="5300663"/>
            <a:ext cx="1368425" cy="1368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8" name="Text Box 26"/>
          <p:cNvSpPr txBox="1">
            <a:spLocks noChangeArrowheads="1"/>
          </p:cNvSpPr>
          <p:nvPr/>
        </p:nvSpPr>
        <p:spPr bwMode="auto">
          <a:xfrm>
            <a:off x="2698453" y="5445125"/>
            <a:ext cx="4908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079" name="Text Box 27"/>
          <p:cNvSpPr txBox="1">
            <a:spLocks noChangeArrowheads="1"/>
          </p:cNvSpPr>
          <p:nvPr/>
        </p:nvSpPr>
        <p:spPr bwMode="auto">
          <a:xfrm>
            <a:off x="4695528" y="3854450"/>
            <a:ext cx="4267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2080" name="Text Box 28"/>
          <p:cNvSpPr txBox="1">
            <a:spLocks noChangeArrowheads="1"/>
          </p:cNvSpPr>
          <p:nvPr/>
        </p:nvSpPr>
        <p:spPr bwMode="auto">
          <a:xfrm>
            <a:off x="5219403" y="4940300"/>
            <a:ext cx="4667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081" name="Text Box 29"/>
          <p:cNvSpPr txBox="1">
            <a:spLocks noChangeArrowheads="1"/>
          </p:cNvSpPr>
          <p:nvPr/>
        </p:nvSpPr>
        <p:spPr bwMode="auto">
          <a:xfrm>
            <a:off x="3635078" y="3068638"/>
            <a:ext cx="4651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082" name="Text Box 30"/>
          <p:cNvSpPr txBox="1">
            <a:spLocks noChangeArrowheads="1"/>
          </p:cNvSpPr>
          <p:nvPr/>
        </p:nvSpPr>
        <p:spPr bwMode="auto">
          <a:xfrm>
            <a:off x="3563640" y="49403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2083" name="Text Box 31"/>
          <p:cNvSpPr txBox="1">
            <a:spLocks noChangeArrowheads="1"/>
          </p:cNvSpPr>
          <p:nvPr/>
        </p:nvSpPr>
        <p:spPr bwMode="auto">
          <a:xfrm>
            <a:off x="3832225" y="15763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</a:rPr>
              <a:t>z</a:t>
            </a:r>
            <a:endParaRPr lang="ru-RU" altLang="ru-RU" b="1">
              <a:solidFill>
                <a:srgbClr val="333399"/>
              </a:solidFill>
            </a:endParaRPr>
          </a:p>
        </p:txBody>
      </p:sp>
      <p:sp>
        <p:nvSpPr>
          <p:cNvPr id="2084" name="Text Box 32"/>
          <p:cNvSpPr txBox="1">
            <a:spLocks noChangeArrowheads="1"/>
          </p:cNvSpPr>
          <p:nvPr/>
        </p:nvSpPr>
        <p:spPr bwMode="auto">
          <a:xfrm>
            <a:off x="2339678" y="64531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5" name="Text Box 33"/>
          <p:cNvSpPr txBox="1">
            <a:spLocks noChangeArrowheads="1"/>
          </p:cNvSpPr>
          <p:nvPr/>
        </p:nvSpPr>
        <p:spPr bwMode="auto">
          <a:xfrm>
            <a:off x="6156028" y="522922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6" name="Text Box 34"/>
          <p:cNvSpPr txBox="1">
            <a:spLocks noChangeArrowheads="1"/>
          </p:cNvSpPr>
          <p:nvPr/>
        </p:nvSpPr>
        <p:spPr bwMode="auto">
          <a:xfrm>
            <a:off x="4571703" y="3789363"/>
            <a:ext cx="263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2087" name="Text Box 35"/>
          <p:cNvSpPr txBox="1">
            <a:spLocks noChangeArrowheads="1"/>
          </p:cNvSpPr>
          <p:nvPr/>
        </p:nvSpPr>
        <p:spPr bwMode="auto">
          <a:xfrm>
            <a:off x="2987378" y="5589588"/>
            <a:ext cx="263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2088" name="Text Box 36"/>
          <p:cNvSpPr txBox="1">
            <a:spLocks noChangeArrowheads="1"/>
          </p:cNvSpPr>
          <p:nvPr/>
        </p:nvSpPr>
        <p:spPr bwMode="auto">
          <a:xfrm>
            <a:off x="5074940" y="5084763"/>
            <a:ext cx="5032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2089" name="Text Box 37"/>
          <p:cNvSpPr txBox="1">
            <a:spLocks noChangeArrowheads="1"/>
          </p:cNvSpPr>
          <p:nvPr/>
        </p:nvSpPr>
        <p:spPr bwMode="auto">
          <a:xfrm>
            <a:off x="3490615" y="3213100"/>
            <a:ext cx="263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2090" name="Rectangle 38"/>
          <p:cNvSpPr>
            <a:spLocks noChangeArrowheads="1"/>
          </p:cNvSpPr>
          <p:nvPr/>
        </p:nvSpPr>
        <p:spPr bwMode="auto">
          <a:xfrm>
            <a:off x="468313" y="1628775"/>
            <a:ext cx="8229600" cy="4525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ru-RU" altLang="ru-RU" sz="3200" b="1">
                <a:solidFill>
                  <a:srgbClr val="333399"/>
                </a:solidFill>
              </a:rPr>
              <a:t>М(х,</a:t>
            </a:r>
            <a:r>
              <a:rPr lang="en-US" altLang="ru-RU" sz="3200" b="1">
                <a:solidFill>
                  <a:srgbClr val="333399"/>
                </a:solidFill>
              </a:rPr>
              <a:t> </a:t>
            </a:r>
            <a:r>
              <a:rPr lang="ru-RU" altLang="ru-RU" sz="3200" b="1">
                <a:solidFill>
                  <a:srgbClr val="333399"/>
                </a:solidFill>
              </a:rPr>
              <a:t>у,</a:t>
            </a:r>
            <a:r>
              <a:rPr lang="en-US" altLang="ru-RU" sz="3200" b="1">
                <a:solidFill>
                  <a:srgbClr val="333399"/>
                </a:solidFill>
              </a:rPr>
              <a:t> </a:t>
            </a:r>
            <a:r>
              <a:rPr lang="en-US" altLang="ru-RU" sz="2400" b="1">
                <a:solidFill>
                  <a:srgbClr val="333399"/>
                </a:solidFill>
              </a:rPr>
              <a:t>Z</a:t>
            </a:r>
            <a:r>
              <a:rPr lang="ru-RU" altLang="ru-RU" sz="3200" b="1">
                <a:solidFill>
                  <a:srgbClr val="333399"/>
                </a:solidFill>
              </a:rPr>
              <a:t>)</a:t>
            </a:r>
          </a:p>
        </p:txBody>
      </p:sp>
      <p:sp>
        <p:nvSpPr>
          <p:cNvPr id="2091" name="AutoShape 39" descr="Розовая тисненая бумага"/>
          <p:cNvSpPr>
            <a:spLocks noChangeArrowheads="1"/>
          </p:cNvSpPr>
          <p:nvPr/>
        </p:nvSpPr>
        <p:spPr bwMode="auto">
          <a:xfrm>
            <a:off x="3131840" y="3429000"/>
            <a:ext cx="2087563" cy="2376488"/>
          </a:xfrm>
          <a:prstGeom prst="cube">
            <a:avLst>
              <a:gd name="adj" fmla="val 25000"/>
            </a:avLst>
          </a:prstGeom>
          <a:blipFill dpi="0" rotWithShape="1">
            <a:blip r:embed="rId8"/>
            <a:srcRect/>
            <a:tile tx="0" ty="0" sx="100000" sy="100000" flip="none" algn="tl"/>
          </a:blipFill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2" name="Line 40"/>
          <p:cNvSpPr>
            <a:spLocks noChangeShapeType="1"/>
          </p:cNvSpPr>
          <p:nvPr/>
        </p:nvSpPr>
        <p:spPr bwMode="auto">
          <a:xfrm flipV="1">
            <a:off x="3779838" y="1773238"/>
            <a:ext cx="0" cy="2879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3" name="Line 41"/>
          <p:cNvSpPr>
            <a:spLocks noChangeShapeType="1"/>
          </p:cNvSpPr>
          <p:nvPr/>
        </p:nvSpPr>
        <p:spPr bwMode="auto">
          <a:xfrm>
            <a:off x="3635078" y="5300663"/>
            <a:ext cx="28082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4" name="Line 42"/>
          <p:cNvSpPr>
            <a:spLocks noChangeShapeType="1"/>
          </p:cNvSpPr>
          <p:nvPr/>
        </p:nvSpPr>
        <p:spPr bwMode="auto">
          <a:xfrm flipH="1">
            <a:off x="2266653" y="5300663"/>
            <a:ext cx="1368425" cy="1368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5" name="Text Box 43"/>
          <p:cNvSpPr txBox="1">
            <a:spLocks noChangeArrowheads="1"/>
          </p:cNvSpPr>
          <p:nvPr/>
        </p:nvSpPr>
        <p:spPr bwMode="auto">
          <a:xfrm>
            <a:off x="2698453" y="5445125"/>
            <a:ext cx="4908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096" name="Text Box 44"/>
          <p:cNvSpPr txBox="1">
            <a:spLocks noChangeArrowheads="1"/>
          </p:cNvSpPr>
          <p:nvPr/>
        </p:nvSpPr>
        <p:spPr bwMode="auto">
          <a:xfrm>
            <a:off x="4695528" y="3854450"/>
            <a:ext cx="4267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2097" name="Text Box 45"/>
          <p:cNvSpPr txBox="1">
            <a:spLocks noChangeArrowheads="1"/>
          </p:cNvSpPr>
          <p:nvPr/>
        </p:nvSpPr>
        <p:spPr bwMode="auto">
          <a:xfrm>
            <a:off x="5219403" y="4940300"/>
            <a:ext cx="4667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098" name="Text Box 46"/>
          <p:cNvSpPr txBox="1">
            <a:spLocks noChangeArrowheads="1"/>
          </p:cNvSpPr>
          <p:nvPr/>
        </p:nvSpPr>
        <p:spPr bwMode="auto">
          <a:xfrm>
            <a:off x="3635078" y="3068638"/>
            <a:ext cx="4651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099" name="Text Box 47"/>
          <p:cNvSpPr txBox="1">
            <a:spLocks noChangeArrowheads="1"/>
          </p:cNvSpPr>
          <p:nvPr/>
        </p:nvSpPr>
        <p:spPr bwMode="auto">
          <a:xfrm>
            <a:off x="3563640" y="49403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2100" name="Text Box 48"/>
          <p:cNvSpPr txBox="1">
            <a:spLocks noChangeArrowheads="1"/>
          </p:cNvSpPr>
          <p:nvPr/>
        </p:nvSpPr>
        <p:spPr bwMode="auto">
          <a:xfrm>
            <a:off x="3832225" y="15763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</a:rPr>
              <a:t>z</a:t>
            </a:r>
            <a:endParaRPr lang="ru-RU" altLang="ru-RU" b="1">
              <a:solidFill>
                <a:srgbClr val="333399"/>
              </a:solidFill>
            </a:endParaRPr>
          </a:p>
        </p:txBody>
      </p:sp>
      <p:sp>
        <p:nvSpPr>
          <p:cNvPr id="2101" name="Text Box 49"/>
          <p:cNvSpPr txBox="1">
            <a:spLocks noChangeArrowheads="1"/>
          </p:cNvSpPr>
          <p:nvPr/>
        </p:nvSpPr>
        <p:spPr bwMode="auto">
          <a:xfrm>
            <a:off x="2339678" y="64531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02" name="Text Box 50"/>
          <p:cNvSpPr txBox="1">
            <a:spLocks noChangeArrowheads="1"/>
          </p:cNvSpPr>
          <p:nvPr/>
        </p:nvSpPr>
        <p:spPr bwMode="auto">
          <a:xfrm>
            <a:off x="6156028" y="522922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03" name="Text Box 51"/>
          <p:cNvSpPr txBox="1">
            <a:spLocks noChangeArrowheads="1"/>
          </p:cNvSpPr>
          <p:nvPr/>
        </p:nvSpPr>
        <p:spPr bwMode="auto">
          <a:xfrm>
            <a:off x="4571703" y="3789363"/>
            <a:ext cx="263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2104" name="Text Box 52"/>
          <p:cNvSpPr txBox="1">
            <a:spLocks noChangeArrowheads="1"/>
          </p:cNvSpPr>
          <p:nvPr/>
        </p:nvSpPr>
        <p:spPr bwMode="auto">
          <a:xfrm>
            <a:off x="2987378" y="5589588"/>
            <a:ext cx="263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2105" name="Text Box 53"/>
          <p:cNvSpPr txBox="1">
            <a:spLocks noChangeArrowheads="1"/>
          </p:cNvSpPr>
          <p:nvPr/>
        </p:nvSpPr>
        <p:spPr bwMode="auto">
          <a:xfrm>
            <a:off x="5074940" y="5084763"/>
            <a:ext cx="5032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2106" name="Text Box 54"/>
          <p:cNvSpPr txBox="1">
            <a:spLocks noChangeArrowheads="1"/>
          </p:cNvSpPr>
          <p:nvPr/>
        </p:nvSpPr>
        <p:spPr bwMode="auto">
          <a:xfrm>
            <a:off x="3490615" y="3213100"/>
            <a:ext cx="263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2107" name="Rectangle 55"/>
          <p:cNvSpPr>
            <a:spLocks noChangeArrowheads="1"/>
          </p:cNvSpPr>
          <p:nvPr/>
        </p:nvSpPr>
        <p:spPr bwMode="auto">
          <a:xfrm>
            <a:off x="539750" y="980729"/>
            <a:ext cx="8229600" cy="4958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В(-2, 5,  	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расстояние от точки </a:t>
            </a:r>
            <a:r>
              <a:rPr lang="en-US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осей координат. </a:t>
            </a:r>
            <a:endParaRPr lang="ru-RU" alt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</a:pPr>
            <a:endParaRPr lang="ru-RU" altLang="ru-RU" sz="3200" dirty="0"/>
          </a:p>
        </p:txBody>
      </p:sp>
      <p:sp>
        <p:nvSpPr>
          <p:cNvPr id="15416" name="AutoShape 56" descr="Белый мрамор"/>
          <p:cNvSpPr>
            <a:spLocks noChangeArrowheads="1"/>
          </p:cNvSpPr>
          <p:nvPr/>
        </p:nvSpPr>
        <p:spPr bwMode="auto">
          <a:xfrm>
            <a:off x="3131840" y="3429000"/>
            <a:ext cx="2087563" cy="2376488"/>
          </a:xfrm>
          <a:prstGeom prst="cube">
            <a:avLst>
              <a:gd name="adj" fmla="val 25000"/>
            </a:avLst>
          </a:prstGeom>
          <a:noFill/>
          <a:ln w="1905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09" name="Line 57"/>
          <p:cNvSpPr>
            <a:spLocks noChangeShapeType="1"/>
          </p:cNvSpPr>
          <p:nvPr/>
        </p:nvSpPr>
        <p:spPr bwMode="auto">
          <a:xfrm flipV="1">
            <a:off x="3131840" y="2852738"/>
            <a:ext cx="0" cy="2879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0" name="Line 58"/>
          <p:cNvSpPr>
            <a:spLocks noChangeShapeType="1"/>
          </p:cNvSpPr>
          <p:nvPr/>
        </p:nvSpPr>
        <p:spPr bwMode="auto">
          <a:xfrm>
            <a:off x="3131840" y="5805488"/>
            <a:ext cx="28082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1" name="Line 59"/>
          <p:cNvSpPr>
            <a:spLocks noChangeShapeType="1"/>
          </p:cNvSpPr>
          <p:nvPr/>
        </p:nvSpPr>
        <p:spPr bwMode="auto">
          <a:xfrm flipH="1">
            <a:off x="2266653" y="5822950"/>
            <a:ext cx="863599" cy="8461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20" name="Text Box 60"/>
          <p:cNvSpPr txBox="1">
            <a:spLocks noChangeArrowheads="1"/>
          </p:cNvSpPr>
          <p:nvPr/>
        </p:nvSpPr>
        <p:spPr bwMode="auto">
          <a:xfrm>
            <a:off x="3203278" y="4940300"/>
            <a:ext cx="4203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5422" name="Text Box 62"/>
          <p:cNvSpPr txBox="1">
            <a:spLocks noChangeArrowheads="1"/>
          </p:cNvSpPr>
          <p:nvPr/>
        </p:nvSpPr>
        <p:spPr bwMode="auto">
          <a:xfrm>
            <a:off x="4498678" y="5805488"/>
            <a:ext cx="4026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5423" name="Text Box 63"/>
          <p:cNvSpPr txBox="1">
            <a:spLocks noChangeArrowheads="1"/>
          </p:cNvSpPr>
          <p:nvPr/>
        </p:nvSpPr>
        <p:spPr bwMode="auto">
          <a:xfrm>
            <a:off x="2627015" y="3644900"/>
            <a:ext cx="4651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altLang="ru-RU" sz="1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115" name="Text Box 64"/>
          <p:cNvSpPr txBox="1">
            <a:spLocks noChangeArrowheads="1"/>
          </p:cNvSpPr>
          <p:nvPr/>
        </p:nvSpPr>
        <p:spPr bwMode="auto">
          <a:xfrm>
            <a:off x="2698453" y="5229225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2116" name="Text Box 65"/>
          <p:cNvSpPr txBox="1">
            <a:spLocks noChangeArrowheads="1"/>
          </p:cNvSpPr>
          <p:nvPr/>
        </p:nvSpPr>
        <p:spPr bwMode="auto">
          <a:xfrm>
            <a:off x="2771478" y="27082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7" name="Text Box 67"/>
          <p:cNvSpPr txBox="1">
            <a:spLocks noChangeArrowheads="1"/>
          </p:cNvSpPr>
          <p:nvPr/>
        </p:nvSpPr>
        <p:spPr bwMode="auto">
          <a:xfrm>
            <a:off x="5651203" y="587692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altLang="ru-RU" b="1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8" name="Text Box 68"/>
          <p:cNvSpPr txBox="1">
            <a:spLocks noChangeArrowheads="1"/>
          </p:cNvSpPr>
          <p:nvPr/>
        </p:nvSpPr>
        <p:spPr bwMode="auto">
          <a:xfrm>
            <a:off x="5074940" y="3213100"/>
            <a:ext cx="263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2119" name="Text Box 69"/>
          <p:cNvSpPr txBox="1">
            <a:spLocks noChangeArrowheads="1"/>
          </p:cNvSpPr>
          <p:nvPr/>
        </p:nvSpPr>
        <p:spPr bwMode="auto">
          <a:xfrm>
            <a:off x="3490615" y="5084763"/>
            <a:ext cx="263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2120" name="Text Box 70"/>
          <p:cNvSpPr txBox="1">
            <a:spLocks noChangeArrowheads="1"/>
          </p:cNvSpPr>
          <p:nvPr/>
        </p:nvSpPr>
        <p:spPr bwMode="auto">
          <a:xfrm>
            <a:off x="4571703" y="5589588"/>
            <a:ext cx="5032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2121" name="Text Box 71"/>
          <p:cNvSpPr txBox="1">
            <a:spLocks noChangeArrowheads="1"/>
          </p:cNvSpPr>
          <p:nvPr/>
        </p:nvSpPr>
        <p:spPr bwMode="auto">
          <a:xfrm>
            <a:off x="2987378" y="3716338"/>
            <a:ext cx="263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</a:p>
        </p:txBody>
      </p:sp>
      <p:sp>
        <p:nvSpPr>
          <p:cNvPr id="15432" name="Line 72"/>
          <p:cNvSpPr>
            <a:spLocks noChangeShapeType="1"/>
          </p:cNvSpPr>
          <p:nvPr/>
        </p:nvSpPr>
        <p:spPr bwMode="auto">
          <a:xfrm flipH="1">
            <a:off x="3635078" y="5300663"/>
            <a:ext cx="1584325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33" name="Line 73"/>
          <p:cNvSpPr>
            <a:spLocks noChangeShapeType="1"/>
          </p:cNvSpPr>
          <p:nvPr/>
        </p:nvSpPr>
        <p:spPr bwMode="auto">
          <a:xfrm>
            <a:off x="3635078" y="3429000"/>
            <a:ext cx="0" cy="1871663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34" name="Text Box 74"/>
          <p:cNvSpPr txBox="1">
            <a:spLocks noChangeArrowheads="1"/>
          </p:cNvSpPr>
          <p:nvPr/>
        </p:nvSpPr>
        <p:spPr bwMode="auto">
          <a:xfrm>
            <a:off x="5271790" y="3160713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5435" name="Line 75"/>
          <p:cNvSpPr>
            <a:spLocks noChangeShapeType="1"/>
          </p:cNvSpPr>
          <p:nvPr/>
        </p:nvSpPr>
        <p:spPr bwMode="auto">
          <a:xfrm flipH="1">
            <a:off x="4714578" y="3429000"/>
            <a:ext cx="504825" cy="2376488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36" name="Line 76"/>
          <p:cNvSpPr>
            <a:spLocks noChangeShapeType="1"/>
          </p:cNvSpPr>
          <p:nvPr/>
        </p:nvSpPr>
        <p:spPr bwMode="auto">
          <a:xfrm flipH="1">
            <a:off x="3131840" y="3429000"/>
            <a:ext cx="2087563" cy="503238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37" name="Line 77"/>
          <p:cNvSpPr>
            <a:spLocks noChangeShapeType="1"/>
          </p:cNvSpPr>
          <p:nvPr/>
        </p:nvSpPr>
        <p:spPr bwMode="auto">
          <a:xfrm flipH="1">
            <a:off x="3635078" y="3429000"/>
            <a:ext cx="1584325" cy="1871663"/>
          </a:xfrm>
          <a:prstGeom prst="line">
            <a:avLst/>
          </a:prstGeom>
          <a:noFill/>
          <a:ln w="19050">
            <a:solidFill>
              <a:srgbClr val="FF33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41" name="Text Box 81"/>
          <p:cNvSpPr txBox="1">
            <a:spLocks noChangeArrowheads="1"/>
          </p:cNvSpPr>
          <p:nvPr/>
        </p:nvSpPr>
        <p:spPr bwMode="auto">
          <a:xfrm>
            <a:off x="5055890" y="539273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5442" name="Text Box 82"/>
          <p:cNvSpPr txBox="1">
            <a:spLocks noChangeArrowheads="1"/>
          </p:cNvSpPr>
          <p:nvPr/>
        </p:nvSpPr>
        <p:spPr bwMode="auto">
          <a:xfrm>
            <a:off x="5198765" y="42402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graphicFrame>
        <p:nvGraphicFramePr>
          <p:cNvPr id="2053" name="Object 88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51093139"/>
              </p:ext>
            </p:extLst>
          </p:nvPr>
        </p:nvGraphicFramePr>
        <p:xfrm>
          <a:off x="1877777" y="1063625"/>
          <a:ext cx="50323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" name="Уравнение" r:id="rId9" imgW="228600" imgH="228600" progId="Equation.3">
                  <p:embed/>
                </p:oleObj>
              </mc:Choice>
              <mc:Fallback>
                <p:oleObj name="Уравнение" r:id="rId9" imgW="228600" imgH="228600" progId="Equation.3">
                  <p:embed/>
                  <p:pic>
                    <p:nvPicPr>
                      <p:cNvPr id="0" name="Object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7777" y="1063625"/>
                        <a:ext cx="503238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450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3102723"/>
              </p:ext>
            </p:extLst>
          </p:nvPr>
        </p:nvGraphicFramePr>
        <p:xfrm>
          <a:off x="3706515" y="5805488"/>
          <a:ext cx="360363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" name="Уравнение" r:id="rId11" imgW="228600" imgH="228600" progId="Equation.3">
                  <p:embed/>
                </p:oleObj>
              </mc:Choice>
              <mc:Fallback>
                <p:oleObj name="Уравнение" r:id="rId11" imgW="228600" imgH="228600" progId="Equation.3">
                  <p:embed/>
                  <p:pic>
                    <p:nvPicPr>
                      <p:cNvPr id="0" name="Object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6515" y="5805488"/>
                        <a:ext cx="360363" cy="36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Прямая соединительная линия 2"/>
          <p:cNvCxnSpPr>
            <a:stCxn id="2111" idx="0"/>
          </p:cNvCxnSpPr>
          <p:nvPr/>
        </p:nvCxnSpPr>
        <p:spPr bwMode="auto">
          <a:xfrm flipV="1">
            <a:off x="3130252" y="4868788"/>
            <a:ext cx="969963" cy="95416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5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5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5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5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16" grpId="0" animBg="1"/>
      <p:bldP spid="15420" grpId="0"/>
      <p:bldP spid="15422" grpId="0"/>
      <p:bldP spid="15423" grpId="0"/>
      <p:bldP spid="15434" grpId="0"/>
      <p:bldP spid="15441" grpId="0"/>
      <p:bldP spid="154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smtClean="0">
                <a:latin typeface="Monotype Corsiva" panose="03010101010201010101" pitchFamily="66" charset="0"/>
              </a:rPr>
              <a:t>Самостоятельная работа</a:t>
            </a:r>
          </a:p>
        </p:txBody>
      </p:sp>
      <p:sp>
        <p:nvSpPr>
          <p:cNvPr id="30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628775"/>
            <a:ext cx="8351837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4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1.Записать разложение векторов по координатным векторам </a:t>
            </a:r>
            <a:r>
              <a:rPr lang="en-US" altLang="ru-RU" sz="2400" b="1" dirty="0" err="1" smtClean="0">
                <a:solidFill>
                  <a:srgbClr val="FF3300"/>
                </a:solidFill>
                <a:latin typeface="Monotype Corsiva" panose="03010101010201010101" pitchFamily="66" charset="0"/>
              </a:rPr>
              <a:t>i</a:t>
            </a:r>
            <a:r>
              <a:rPr lang="en-US" altLang="ru-RU" sz="24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, j, k: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ru-RU" sz="2400" b="1" dirty="0" smtClean="0">
                <a:latin typeface="Monotype Corsiva" panose="03010101010201010101" pitchFamily="66" charset="0"/>
              </a:rPr>
              <a:t>         I </a:t>
            </a:r>
            <a:r>
              <a:rPr lang="ru-RU" altLang="ru-RU" sz="2400" b="1" dirty="0" smtClean="0">
                <a:latin typeface="Monotype Corsiva" panose="03010101010201010101" pitchFamily="66" charset="0"/>
              </a:rPr>
              <a:t>в-т                                  		 </a:t>
            </a:r>
            <a:r>
              <a:rPr lang="ru-RU" altLang="ru-RU" sz="2400" dirty="0" smtClean="0"/>
              <a:t>	</a:t>
            </a:r>
            <a:r>
              <a:rPr lang="en-US" altLang="ru-RU" sz="2400" b="1" dirty="0" smtClean="0">
                <a:latin typeface="Monotype Corsiva" panose="03010101010201010101" pitchFamily="66" charset="0"/>
              </a:rPr>
              <a:t>II</a:t>
            </a:r>
            <a:r>
              <a:rPr lang="ru-RU" altLang="ru-RU" sz="2400" b="1" dirty="0" smtClean="0">
                <a:latin typeface="Monotype Corsiva" panose="03010101010201010101" pitchFamily="66" charset="0"/>
              </a:rPr>
              <a:t> в-т</a:t>
            </a:r>
            <a:r>
              <a:rPr lang="ru-RU" altLang="ru-RU" sz="2400" dirty="0" smtClean="0"/>
              <a:t> </a:t>
            </a:r>
            <a:endParaRPr lang="en-US" altLang="ru-RU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ru-RU" sz="2400" dirty="0" smtClean="0"/>
              <a:t>)</a:t>
            </a:r>
            <a:r>
              <a:rPr lang="ru-RU" altLang="ru-RU" sz="2400" dirty="0" smtClean="0"/>
              <a:t>	 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 		                                  а		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                                   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ru-RU" sz="2400" dirty="0" smtClean="0"/>
              <a:t>)</a:t>
            </a:r>
            <a:r>
              <a:rPr lang="ru-RU" altLang="ru-RU" sz="2400" dirty="0" smtClean="0"/>
              <a:t> </a:t>
            </a:r>
            <a:r>
              <a:rPr lang="ru-RU" altLang="ru-RU" sz="24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Найти координаты векторов: -а</a:t>
            </a:r>
            <a:r>
              <a:rPr lang="en-US" altLang="ru-RU" sz="24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; </a:t>
            </a:r>
            <a:r>
              <a:rPr lang="ru-RU" altLang="ru-RU" sz="24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       </a:t>
            </a:r>
            <a:r>
              <a:rPr lang="en-US" altLang="ru-RU" sz="2400" b="1" dirty="0" err="1" smtClean="0">
                <a:solidFill>
                  <a:srgbClr val="FF3300"/>
                </a:solidFill>
                <a:latin typeface="Monotype Corsiva" panose="03010101010201010101" pitchFamily="66" charset="0"/>
              </a:rPr>
              <a:t>a+b</a:t>
            </a:r>
            <a:r>
              <a:rPr lang="en-US" altLang="ru-RU" sz="24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; </a:t>
            </a:r>
            <a:r>
              <a:rPr lang="ru-RU" altLang="ru-RU" sz="24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      </a:t>
            </a:r>
            <a:r>
              <a:rPr lang="en-US" altLang="ru-RU" sz="24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b-a; </a:t>
            </a:r>
            <a:r>
              <a:rPr lang="ru-RU" altLang="ru-RU" sz="24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     2а</a:t>
            </a:r>
            <a:r>
              <a:rPr lang="en-US" altLang="ru-RU" sz="24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 </a:t>
            </a:r>
            <a:r>
              <a:rPr lang="ru-RU" altLang="ru-RU" sz="24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– 3 </a:t>
            </a:r>
            <a:r>
              <a:rPr lang="en-US" altLang="ru-RU" sz="24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b.</a:t>
            </a:r>
            <a:r>
              <a:rPr lang="ru-RU" altLang="ru-RU" sz="24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    </a:t>
            </a:r>
            <a:r>
              <a:rPr lang="en-US" altLang="ru-RU" sz="24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	</a:t>
            </a:r>
            <a:endParaRPr lang="ru-RU" altLang="ru-RU" sz="2400" b="1" dirty="0" smtClean="0">
              <a:solidFill>
                <a:srgbClr val="FF3300"/>
              </a:solidFill>
              <a:latin typeface="Monotype Corsiva" panose="03010101010201010101" pitchFamily="66" charset="0"/>
            </a:endParaRP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ru-RU" sz="24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2.</a:t>
            </a:r>
            <a:r>
              <a:rPr lang="ru-RU" altLang="ru-RU" sz="24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 Найти сумму расстояний от точки</a:t>
            </a:r>
            <a:r>
              <a:rPr lang="en-US" altLang="ru-RU" sz="24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  </a:t>
            </a:r>
            <a:endParaRPr lang="ru-RU" altLang="ru-RU" sz="2400" b="1" dirty="0" smtClean="0">
              <a:solidFill>
                <a:srgbClr val="FF3300"/>
              </a:solidFill>
              <a:latin typeface="Monotype Corsiva" panose="03010101010201010101" pitchFamily="66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b="1" dirty="0" smtClean="0">
                <a:latin typeface="Monotype Corsiva" panose="03010101010201010101" pitchFamily="66" charset="0"/>
              </a:rPr>
              <a:t>А(2;-5;1) до оси Ох и до</a:t>
            </a:r>
            <a:r>
              <a:rPr lang="en-US" altLang="ru-RU" sz="2400" b="1" dirty="0" smtClean="0">
                <a:latin typeface="Monotype Corsiva" panose="03010101010201010101" pitchFamily="66" charset="0"/>
              </a:rPr>
              <a:t>               </a:t>
            </a:r>
            <a:r>
              <a:rPr lang="ru-RU" altLang="ru-RU" sz="2400" b="1" dirty="0" smtClean="0">
                <a:latin typeface="Monotype Corsiva" panose="03010101010201010101" pitchFamily="66" charset="0"/>
              </a:rPr>
              <a:t>		</a:t>
            </a:r>
            <a:r>
              <a:rPr lang="en-US" altLang="ru-RU" sz="2400" b="1" dirty="0" smtClean="0">
                <a:latin typeface="Monotype Corsiva" panose="03010101010201010101" pitchFamily="66" charset="0"/>
              </a:rPr>
              <a:t>A(-7;3;-1) </a:t>
            </a:r>
            <a:r>
              <a:rPr lang="ru-RU" altLang="ru-RU" sz="2400" b="1" dirty="0" smtClean="0">
                <a:latin typeface="Monotype Corsiva" panose="03010101010201010101" pitchFamily="66" charset="0"/>
              </a:rPr>
              <a:t>до оси </a:t>
            </a:r>
            <a:r>
              <a:rPr lang="ru-RU" altLang="ru-RU" sz="2400" b="1" dirty="0" err="1" smtClean="0">
                <a:latin typeface="Monotype Corsiva" panose="03010101010201010101" pitchFamily="66" charset="0"/>
              </a:rPr>
              <a:t>Оу</a:t>
            </a:r>
            <a:r>
              <a:rPr lang="ru-RU" altLang="ru-RU" sz="2400" b="1" dirty="0" smtClean="0">
                <a:latin typeface="Monotype Corsiva" panose="03010101010201010101" pitchFamily="66" charset="0"/>
              </a:rPr>
              <a:t> и до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b="1" dirty="0" smtClean="0">
                <a:latin typeface="Monotype Corsiva" panose="03010101010201010101" pitchFamily="66" charset="0"/>
              </a:rPr>
              <a:t> плоскости</a:t>
            </a:r>
            <a:r>
              <a:rPr lang="en-US" altLang="ru-RU" sz="2400" b="1" dirty="0" smtClean="0">
                <a:latin typeface="Monotype Corsiva" panose="03010101010201010101" pitchFamily="66" charset="0"/>
              </a:rPr>
              <a:t> </a:t>
            </a:r>
            <a:r>
              <a:rPr lang="ru-RU" altLang="ru-RU" sz="2400" b="1" dirty="0" smtClean="0">
                <a:latin typeface="Monotype Corsiva" panose="03010101010201010101" pitchFamily="66" charset="0"/>
              </a:rPr>
              <a:t>Ох</a:t>
            </a:r>
            <a:r>
              <a:rPr lang="en-US" altLang="ru-RU" sz="2400" b="1" dirty="0" smtClean="0">
                <a:latin typeface="Monotype Corsiva" panose="03010101010201010101" pitchFamily="66" charset="0"/>
              </a:rPr>
              <a:t>z .</a:t>
            </a:r>
            <a:r>
              <a:rPr lang="ru-RU" altLang="ru-RU" sz="2400" b="1" dirty="0" smtClean="0">
                <a:latin typeface="Monotype Corsiva" panose="03010101010201010101" pitchFamily="66" charset="0"/>
              </a:rPr>
              <a:t>			 плоскости Оху.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400" b="1" dirty="0" smtClean="0">
              <a:latin typeface="Monotype Corsiva" panose="03010101010201010101" pitchFamily="66" charset="0"/>
            </a:endParaRPr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4153085573"/>
              </p:ext>
            </p:extLst>
          </p:nvPr>
        </p:nvGraphicFramePr>
        <p:xfrm>
          <a:off x="1763714" y="2458564"/>
          <a:ext cx="1126372" cy="462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" name="Уравнение" r:id="rId3" imgW="520560" imgH="215640" progId="Equation.3">
                  <p:embed/>
                </p:oleObj>
              </mc:Choice>
              <mc:Fallback>
                <p:oleObj name="Уравнение" r:id="rId3" imgW="52056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4" y="2458564"/>
                        <a:ext cx="1126372" cy="4624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851778484"/>
              </p:ext>
            </p:extLst>
          </p:nvPr>
        </p:nvGraphicFramePr>
        <p:xfrm>
          <a:off x="6032467" y="2241770"/>
          <a:ext cx="1358428" cy="67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4" name="Уравнение" r:id="rId5" imgW="406080" imgH="203040" progId="Equation.3">
                  <p:embed/>
                </p:oleObj>
              </mc:Choice>
              <mc:Fallback>
                <p:oleObj name="Уравнение" r:id="rId5" imgW="406080" imgH="203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467" y="2241770"/>
                        <a:ext cx="1358428" cy="6792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1547813" y="24209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5795962" y="2418499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307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3112049"/>
              </p:ext>
            </p:extLst>
          </p:nvPr>
        </p:nvGraphicFramePr>
        <p:xfrm>
          <a:off x="1665329" y="3026553"/>
          <a:ext cx="1224756" cy="7135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5" name="Уравнение" r:id="rId7" imgW="406080" imgH="203040" progId="Equation.3">
                  <p:embed/>
                </p:oleObj>
              </mc:Choice>
              <mc:Fallback>
                <p:oleObj name="Уравнение" r:id="rId7" imgW="406080" imgH="2030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5329" y="3026553"/>
                        <a:ext cx="1224756" cy="7135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2" name="Line 11"/>
          <p:cNvSpPr>
            <a:spLocks noChangeShapeType="1"/>
          </p:cNvSpPr>
          <p:nvPr/>
        </p:nvSpPr>
        <p:spPr bwMode="auto">
          <a:xfrm>
            <a:off x="1404144" y="3212976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3077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4965377"/>
              </p:ext>
            </p:extLst>
          </p:nvPr>
        </p:nvGraphicFramePr>
        <p:xfrm>
          <a:off x="6152034" y="3047595"/>
          <a:ext cx="1228725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6" name="Уравнение" r:id="rId9" imgW="457200" imgH="203040" progId="Equation.3">
                  <p:embed/>
                </p:oleObj>
              </mc:Choice>
              <mc:Fallback>
                <p:oleObj name="Уравнение" r:id="rId9" imgW="457200" imgH="2030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2034" y="3047595"/>
                        <a:ext cx="1228725" cy="671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3" name="Line 13"/>
          <p:cNvSpPr>
            <a:spLocks noChangeShapeType="1"/>
          </p:cNvSpPr>
          <p:nvPr/>
        </p:nvSpPr>
        <p:spPr bwMode="auto">
          <a:xfrm>
            <a:off x="5795962" y="3212976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4" name="Line 14"/>
          <p:cNvSpPr>
            <a:spLocks noChangeShapeType="1"/>
          </p:cNvSpPr>
          <p:nvPr/>
        </p:nvSpPr>
        <p:spPr bwMode="auto">
          <a:xfrm>
            <a:off x="8316913" y="1628775"/>
            <a:ext cx="14446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5" name="Line 15"/>
          <p:cNvSpPr>
            <a:spLocks noChangeShapeType="1"/>
          </p:cNvSpPr>
          <p:nvPr/>
        </p:nvSpPr>
        <p:spPr bwMode="auto">
          <a:xfrm>
            <a:off x="8532813" y="1628775"/>
            <a:ext cx="2159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6" name="Line 16"/>
          <p:cNvSpPr>
            <a:spLocks noChangeShapeType="1"/>
          </p:cNvSpPr>
          <p:nvPr/>
        </p:nvSpPr>
        <p:spPr bwMode="auto">
          <a:xfrm>
            <a:off x="8101013" y="1628775"/>
            <a:ext cx="142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7" name="Line 17"/>
          <p:cNvSpPr>
            <a:spLocks noChangeShapeType="1"/>
          </p:cNvSpPr>
          <p:nvPr/>
        </p:nvSpPr>
        <p:spPr bwMode="auto">
          <a:xfrm>
            <a:off x="5220072" y="4078886"/>
            <a:ext cx="142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8" name="Line 18"/>
          <p:cNvSpPr>
            <a:spLocks noChangeShapeType="1"/>
          </p:cNvSpPr>
          <p:nvPr/>
        </p:nvSpPr>
        <p:spPr bwMode="auto">
          <a:xfrm>
            <a:off x="5580112" y="4029221"/>
            <a:ext cx="144463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9" name="Line 20"/>
          <p:cNvSpPr>
            <a:spLocks noChangeShapeType="1"/>
          </p:cNvSpPr>
          <p:nvPr/>
        </p:nvSpPr>
        <p:spPr bwMode="auto">
          <a:xfrm>
            <a:off x="6156325" y="4040106"/>
            <a:ext cx="14446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90" name="Line 21"/>
          <p:cNvSpPr>
            <a:spLocks noChangeShapeType="1"/>
          </p:cNvSpPr>
          <p:nvPr/>
        </p:nvSpPr>
        <p:spPr bwMode="auto">
          <a:xfrm>
            <a:off x="6515893" y="4111543"/>
            <a:ext cx="144463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91" name="Line 22"/>
          <p:cNvSpPr>
            <a:spLocks noChangeShapeType="1"/>
          </p:cNvSpPr>
          <p:nvPr/>
        </p:nvSpPr>
        <p:spPr bwMode="auto">
          <a:xfrm>
            <a:off x="7236296" y="4111543"/>
            <a:ext cx="144463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92" name="Line 23"/>
          <p:cNvSpPr>
            <a:spLocks noChangeShapeType="1"/>
          </p:cNvSpPr>
          <p:nvPr/>
        </p:nvSpPr>
        <p:spPr bwMode="auto">
          <a:xfrm>
            <a:off x="7816850" y="4074577"/>
            <a:ext cx="142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94" name="Line 25"/>
          <p:cNvSpPr>
            <a:spLocks noChangeShapeType="1"/>
          </p:cNvSpPr>
          <p:nvPr/>
        </p:nvSpPr>
        <p:spPr bwMode="auto">
          <a:xfrm>
            <a:off x="4427984" y="4077072"/>
            <a:ext cx="2159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1140</TotalTime>
  <Words>393</Words>
  <Application>Microsoft Office PowerPoint</Application>
  <PresentationFormat>Экран (4:3)</PresentationFormat>
  <Paragraphs>207</Paragraphs>
  <Slides>9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Monotype Corsiva</vt:lpstr>
      <vt:lpstr>Times New Roman</vt:lpstr>
      <vt:lpstr>Оформление по умолчанию</vt:lpstr>
      <vt:lpstr>Уравнение</vt:lpstr>
      <vt:lpstr>ПРЯМОУГОЛЬНАЯ СИСТЕМА КООРДИНАТ В ПРОСТРАНСТВЕ.</vt:lpstr>
      <vt:lpstr>Презентация PowerPoint</vt:lpstr>
      <vt:lpstr>Определение координат точки</vt:lpstr>
      <vt:lpstr>Презентация PowerPoint</vt:lpstr>
      <vt:lpstr>КООРДИНАТЫ  ВЕКТОРА</vt:lpstr>
      <vt:lpstr>Найти координаты вектора а,I,j,k и вектораА3А,  если        OA1=2,  OA2=3,   OA3=5. </vt:lpstr>
      <vt:lpstr>Презентация PowerPoint</vt:lpstr>
      <vt:lpstr>№501</vt:lpstr>
      <vt:lpstr>Самостоятельная работа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Светлана Амурхановна</cp:lastModifiedBy>
  <cp:revision>60</cp:revision>
  <dcterms:created xsi:type="dcterms:W3CDTF">2008-08-01T15:18:55Z</dcterms:created>
  <dcterms:modified xsi:type="dcterms:W3CDTF">2019-08-18T13:10:45Z</dcterms:modified>
</cp:coreProperties>
</file>