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64" r:id="rId5"/>
    <p:sldId id="276" r:id="rId6"/>
    <p:sldId id="277" r:id="rId7"/>
    <p:sldId id="278" r:id="rId8"/>
    <p:sldId id="283" r:id="rId9"/>
    <p:sldId id="282" r:id="rId10"/>
    <p:sldId id="281" r:id="rId11"/>
    <p:sldId id="279" r:id="rId12"/>
    <p:sldId id="266" r:id="rId13"/>
    <p:sldId id="268" r:id="rId14"/>
    <p:sldId id="284" r:id="rId15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73" d="100"/>
          <a:sy n="73" d="100"/>
        </p:scale>
        <p:origin x="618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12.05.2019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2084" y="188640"/>
            <a:ext cx="8902725" cy="3672408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-RU" b="1" dirty="0" smtClean="0"/>
              <a:t>Математика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Алгоритм письменного умножения на однозначное число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90156" y="4149080"/>
            <a:ext cx="7008574" cy="2376264"/>
          </a:xfrm>
        </p:spPr>
        <p:txBody>
          <a:bodyPr rtlCol="0"/>
          <a:lstStyle/>
          <a:p>
            <a:pPr algn="ctr" rtl="0"/>
            <a:r>
              <a:rPr lang="ru-RU" dirty="0" smtClean="0"/>
              <a:t>3 </a:t>
            </a:r>
            <a:r>
              <a:rPr lang="ru-RU" dirty="0" smtClean="0"/>
              <a:t>класс</a:t>
            </a:r>
          </a:p>
          <a:p>
            <a:pPr algn="ctr" rtl="0"/>
            <a:endParaRPr lang="ru-RU" dirty="0" smtClean="0"/>
          </a:p>
          <a:p>
            <a:pPr algn="ctr" rtl="0"/>
            <a:r>
              <a:rPr lang="ru-RU" dirty="0" smtClean="0"/>
              <a:t>Учитель начальных классов</a:t>
            </a:r>
          </a:p>
          <a:p>
            <a:pPr algn="ctr" rtl="0"/>
            <a:r>
              <a:rPr lang="ru-RU" dirty="0" smtClean="0"/>
              <a:t>Рябухина Т.М.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9756" y="116632"/>
            <a:ext cx="11881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Зачем контролировать пошагово правильность применения </a:t>
            </a:r>
            <a:r>
              <a:rPr lang="ru-RU" sz="4000" dirty="0" smtClean="0"/>
              <a:t>алгоритма?</a:t>
            </a:r>
          </a:p>
          <a:p>
            <a:pPr algn="ctr"/>
            <a:endParaRPr lang="ru-RU" sz="4000" dirty="0"/>
          </a:p>
        </p:txBody>
      </p:sp>
      <p:pic>
        <p:nvPicPr>
          <p:cNvPr id="10" name="Рисунок 9" descr="https://resh.edu.ru/uploads/lesson_extract/6236/20190212102452/OEBPS/objects/c_math_3_65_1/9492c511-44f7-4245-b3eb-cae2909966b8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99"/>
          <a:stretch/>
        </p:blipFill>
        <p:spPr bwMode="auto">
          <a:xfrm>
            <a:off x="333772" y="1412776"/>
            <a:ext cx="11521280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694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772" y="1268760"/>
            <a:ext cx="11665296" cy="3168352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Источники: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1. </a:t>
            </a:r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resh.edu.ru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2. Яндекс. Учебник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3. </a:t>
            </a:r>
            <a:r>
              <a:rPr lang="en-US" sz="2800" dirty="0"/>
              <a:t>https://yandex.ru/images</a:t>
            </a:r>
            <a:r>
              <a:rPr lang="en-US" sz="2800" dirty="0" smtClean="0"/>
              <a:t>/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0845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Вопросы к уроку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261764" y="1701800"/>
            <a:ext cx="11665296" cy="4470400"/>
          </a:xfrm>
        </p:spPr>
        <p:txBody>
          <a:bodyPr rtlCol="0"/>
          <a:lstStyle/>
          <a:p>
            <a:pPr rtl="0"/>
            <a:r>
              <a:rPr lang="ru-RU" dirty="0" smtClean="0"/>
              <a:t>Как выполнить письменное умножение трёхзначного числа  на однозначное число в пределах 1000?</a:t>
            </a:r>
          </a:p>
          <a:p>
            <a:r>
              <a:rPr lang="ru-RU" dirty="0" smtClean="0"/>
              <a:t>Почему удобнее записывать </a:t>
            </a:r>
            <a:r>
              <a:rPr lang="ru-RU" dirty="0"/>
              <a:t>решение </a:t>
            </a:r>
            <a:r>
              <a:rPr lang="ru-RU" dirty="0" smtClean="0"/>
              <a:t>умножения </a:t>
            </a:r>
            <a:r>
              <a:rPr lang="ru-RU" dirty="0"/>
              <a:t>трёхзначного числа  на однозначное </a:t>
            </a:r>
            <a:r>
              <a:rPr lang="ru-RU" dirty="0" smtClean="0"/>
              <a:t>число в столбик?</a:t>
            </a:r>
          </a:p>
          <a:p>
            <a:r>
              <a:rPr lang="ru-RU" dirty="0"/>
              <a:t>Как применять алгоритм письменного умножения на однозначное число многозначных чисел</a:t>
            </a:r>
            <a:r>
              <a:rPr lang="ru-RU" dirty="0" smtClean="0"/>
              <a:t>?</a:t>
            </a:r>
          </a:p>
          <a:p>
            <a:pPr rtl="0"/>
            <a:r>
              <a:rPr lang="ru-RU" dirty="0" smtClean="0"/>
              <a:t>Зачем контролировать пошагово правильность применения алгоритма при письменных вычисления?</a:t>
            </a:r>
          </a:p>
        </p:txBody>
      </p:sp>
    </p:spTree>
    <p:extLst>
      <p:ext uri="{BB962C8B-B14F-4D97-AF65-F5344CB8AC3E}">
        <p14:creationId xmlns:p14="http://schemas.microsoft.com/office/powerpoint/2010/main" val="7111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417" y="476672"/>
            <a:ext cx="10157354" cy="1512168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Как выполнить письменное умножение трёхзначного числа  на однозначное число в пределах 1000?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7309" y="2420888"/>
            <a:ext cx="10157354" cy="375131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Рассмотрим пример 234 ∙ 2</a:t>
            </a:r>
          </a:p>
          <a:p>
            <a:r>
              <a:rPr lang="ru-RU" dirty="0"/>
              <a:t>Воспользуемся распределительным свойством умножения.</a:t>
            </a:r>
          </a:p>
          <a:p>
            <a:r>
              <a:rPr lang="ru-RU" dirty="0"/>
              <a:t>Представим первый множитель в виде суммы разрядных слагаемых.</a:t>
            </a:r>
          </a:p>
          <a:p>
            <a:r>
              <a:rPr lang="ru-RU" dirty="0"/>
              <a:t>Каждое слагаемое умножим на второй множитель и все произведения сложим.</a:t>
            </a:r>
          </a:p>
          <a:p>
            <a:r>
              <a:rPr lang="ru-RU" dirty="0"/>
              <a:t>234 ∙ 2 = (200 + 30 + 4) ∙ 2 = 200 ∙ 2 + 30 ∙ 2 + 4 ∙ 2 = 400 + 60 + 8 = 468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91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768624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Почему удобнее записывать </a:t>
            </a:r>
            <a:r>
              <a:rPr lang="ru-RU" dirty="0" smtClean="0"/>
              <a:t>умножение </a:t>
            </a:r>
            <a:r>
              <a:rPr lang="ru-RU" dirty="0"/>
              <a:t>трёхзначного числа  на однозначное число в столбик?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0" y="2060848"/>
            <a:ext cx="11927060" cy="4111352"/>
          </a:xfrm>
        </p:spPr>
        <p:txBody>
          <a:bodyPr rtlCol="0"/>
          <a:lstStyle/>
          <a:p>
            <a:r>
              <a:rPr lang="ru-RU" dirty="0" smtClean="0"/>
              <a:t>438 </a:t>
            </a:r>
            <a:r>
              <a:rPr lang="ru-RU" dirty="0"/>
              <a:t>∙ 2 = </a:t>
            </a:r>
            <a:r>
              <a:rPr lang="ru-RU" dirty="0" smtClean="0"/>
              <a:t>(400 </a:t>
            </a:r>
            <a:r>
              <a:rPr lang="ru-RU" dirty="0"/>
              <a:t>+ 30 + </a:t>
            </a:r>
            <a:r>
              <a:rPr lang="ru-RU" dirty="0" smtClean="0"/>
              <a:t>8) </a:t>
            </a:r>
            <a:r>
              <a:rPr lang="ru-RU" dirty="0"/>
              <a:t>∙ 2 = </a:t>
            </a:r>
            <a:r>
              <a:rPr lang="ru-RU" dirty="0" smtClean="0"/>
              <a:t>400 </a:t>
            </a:r>
            <a:r>
              <a:rPr lang="ru-RU" dirty="0"/>
              <a:t>∙ 2 + 30 ∙ 2 + </a:t>
            </a:r>
            <a:r>
              <a:rPr lang="ru-RU" dirty="0" smtClean="0"/>
              <a:t>8 </a:t>
            </a:r>
            <a:r>
              <a:rPr lang="ru-RU" dirty="0"/>
              <a:t>∙ 2 = </a:t>
            </a:r>
            <a:r>
              <a:rPr lang="ru-RU" dirty="0" smtClean="0"/>
              <a:t>800 </a:t>
            </a:r>
            <a:r>
              <a:rPr lang="ru-RU" dirty="0"/>
              <a:t>+ </a:t>
            </a:r>
            <a:r>
              <a:rPr lang="ru-RU" dirty="0" smtClean="0"/>
              <a:t>60 </a:t>
            </a:r>
            <a:r>
              <a:rPr lang="ru-RU" dirty="0"/>
              <a:t>+ </a:t>
            </a:r>
            <a:r>
              <a:rPr lang="ru-RU" dirty="0" smtClean="0"/>
              <a:t>16 </a:t>
            </a:r>
            <a:r>
              <a:rPr lang="ru-RU" dirty="0"/>
              <a:t>= </a:t>
            </a:r>
            <a:r>
              <a:rPr lang="ru-RU" dirty="0" smtClean="0"/>
              <a:t>876</a:t>
            </a:r>
            <a:endParaRPr lang="ru-RU" dirty="0"/>
          </a:p>
          <a:p>
            <a:pPr rtl="0"/>
            <a:endParaRPr lang="ru-RU" dirty="0"/>
          </a:p>
        </p:txBody>
      </p:sp>
      <p:pic>
        <p:nvPicPr>
          <p:cNvPr id="7" name="Рисунок 6" descr="https://resh.edu.ru/uploads/lesson_extract/3916/20190205133230/OEBPS/objects/c_math_3_64_1/2b7083b0-9ec3-4877-8479-c1be9592487c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5"/>
          <a:stretch/>
        </p:blipFill>
        <p:spPr bwMode="auto">
          <a:xfrm>
            <a:off x="3358109" y="2924944"/>
            <a:ext cx="525658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6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resh.edu.ru/uploads/lesson_extract/3916/20190205133230/OEBPS/objects/c_math_3_64_1/37a71c92-9daa-466f-846a-8f780d8d946b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7788" r="4275" b="3950"/>
          <a:stretch/>
        </p:blipFill>
        <p:spPr bwMode="auto">
          <a:xfrm>
            <a:off x="1" y="76200"/>
            <a:ext cx="12188824" cy="678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627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832520"/>
          </a:xfrm>
        </p:spPr>
        <p:txBody>
          <a:bodyPr/>
          <a:lstStyle/>
          <a:p>
            <a:r>
              <a:rPr lang="ru-RU" dirty="0" smtClean="0"/>
              <a:t>Докажите правильность выбора</a:t>
            </a:r>
            <a:endParaRPr lang="ru-RU" dirty="0"/>
          </a:p>
        </p:txBody>
      </p:sp>
      <p:pic>
        <p:nvPicPr>
          <p:cNvPr id="4" name="Объект 3" descr="https://resh.edu.ru/uploads/lesson_extract/3916/20190205133230/OEBPS/objects/c_math_3_64_1/5818b791-ae60-42c7-9e51-22df6ec96f1d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48" y="764704"/>
            <a:ext cx="12071077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52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"/>
            <a:ext cx="12188825" cy="2704728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Три героя Носова: Незнайка, Пончик и </a:t>
            </a:r>
            <a:r>
              <a:rPr lang="ru-RU" sz="3600" dirty="0" err="1"/>
              <a:t>Пилюлькин</a:t>
            </a:r>
            <a:r>
              <a:rPr lang="ru-RU" sz="3600" dirty="0"/>
              <a:t> решали один и тот же пример, но у них получились совершенно разные ответы. Давай разберемся, почему и кто же из них решил пример правильно.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Объект 3" descr="https://resh.edu.ru/uploads/lesson_extract/3916/20190205133230/OEBPS/objects/c_math_3_64_1/61de6fb1-5920-418e-b5ea-396c9ff6cd8d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8" y="2276872"/>
            <a:ext cx="11449272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573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739" y="0"/>
            <a:ext cx="10157354" cy="162880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Как применять алгоритм письменного умножения на однозначное число многозначных чисел?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4" y="1628800"/>
            <a:ext cx="11017224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04408" y="764704"/>
            <a:ext cx="8424936" cy="9807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Алгоритм умножения многозначного числа на однозначное число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3" t="28909" r="4014" b="18505"/>
          <a:stretch/>
        </p:blipFill>
        <p:spPr>
          <a:xfrm>
            <a:off x="262140" y="1556792"/>
            <a:ext cx="810947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301D382-32B0-43EE-932C-28906AF37617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4873beb7-5857-4685-be1f-d57550cc96cc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247</Words>
  <Application>Microsoft Office PowerPoint</Application>
  <PresentationFormat>Произвольный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Книги в формате 16 x 9</vt:lpstr>
      <vt:lpstr>Математика   Алгоритм письменного умножения на однозначное число </vt:lpstr>
      <vt:lpstr>Вопросы к уроку</vt:lpstr>
      <vt:lpstr>Как выполнить письменное умножение трёхзначного числа  на однозначное число в пределах 1000?</vt:lpstr>
      <vt:lpstr>Почему удобнее записывать умножение трёхзначного числа  на однозначное число в столбик?</vt:lpstr>
      <vt:lpstr>Презентация PowerPoint</vt:lpstr>
      <vt:lpstr>Докажите правильность выбора</vt:lpstr>
      <vt:lpstr>Три героя Носова: Незнайка, Пончик и Пилюлькин решали один и тот же пример, но у них получились совершенно разные ответы. Давай разберемся, почему и кто же из них решил пример правильно. </vt:lpstr>
      <vt:lpstr>Как применять алгоритм письменного умножения на однозначное число многозначных чисел?</vt:lpstr>
      <vt:lpstr>Презентация PowerPoint</vt:lpstr>
      <vt:lpstr>Презентация PowerPoint</vt:lpstr>
      <vt:lpstr>Источники:  1. https://resh.edu.ru  2. Яндекс. Учебник  3. https://yandex.ru/images/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2019-04-07T08:44:15Z</dcterms:created>
  <dcterms:modified xsi:type="dcterms:W3CDTF">2019-05-12T11:33:53Z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