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8" r:id="rId2"/>
    <p:sldId id="265" r:id="rId3"/>
    <p:sldId id="272" r:id="rId4"/>
    <p:sldId id="266" r:id="rId5"/>
    <p:sldId id="258" r:id="rId6"/>
    <p:sldId id="259" r:id="rId7"/>
    <p:sldId id="260" r:id="rId8"/>
    <p:sldId id="261" r:id="rId9"/>
    <p:sldId id="263" r:id="rId10"/>
    <p:sldId id="262" r:id="rId11"/>
    <p:sldId id="273" r:id="rId12"/>
    <p:sldId id="270" r:id="rId13"/>
    <p:sldId id="271" r:id="rId14"/>
    <p:sldId id="264" r:id="rId15"/>
    <p:sldId id="267" r:id="rId16"/>
    <p:sldId id="274" r:id="rId17"/>
    <p:sldId id="268" r:id="rId18"/>
    <p:sldId id="269" r:id="rId19"/>
    <p:sldId id="277" r:id="rId20"/>
    <p:sldId id="275" r:id="rId21"/>
    <p:sldId id="276" r:id="rId22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248" y="7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81" y="6400800"/>
            <a:ext cx="99034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1540" y="758952"/>
            <a:ext cx="817245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3791" y="4455621"/>
            <a:ext cx="817245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1483B-CB8F-429E-A62D-1E8428667F31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31834-26C7-4765-B7E7-DC65648601D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81223" y="4343400"/>
            <a:ext cx="80238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3266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1483B-CB8F-429E-A62D-1E8428667F31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31834-26C7-4765-B7E7-DC65648601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989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81" y="6400800"/>
            <a:ext cx="99034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414780"/>
            <a:ext cx="2135981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414779"/>
            <a:ext cx="6284119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1483B-CB8F-429E-A62D-1E8428667F31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31834-26C7-4765-B7E7-DC65648601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831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1483B-CB8F-429E-A62D-1E8428667F31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31834-26C7-4765-B7E7-DC65648601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471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81" y="6400800"/>
            <a:ext cx="99034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540" y="758952"/>
            <a:ext cx="817245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0" y="4453128"/>
            <a:ext cx="817245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1483B-CB8F-429E-A62D-1E8428667F31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31834-26C7-4765-B7E7-DC65648601D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81223" y="4343400"/>
            <a:ext cx="80238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8111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91540" y="286605"/>
            <a:ext cx="817245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540" y="1845734"/>
            <a:ext cx="401193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2060" y="1845737"/>
            <a:ext cx="401193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1483B-CB8F-429E-A62D-1E8428667F31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31834-26C7-4765-B7E7-DC65648601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944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91540" y="286605"/>
            <a:ext cx="817245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0" y="1846052"/>
            <a:ext cx="401193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1540" y="2582334"/>
            <a:ext cx="401193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52060" y="1846052"/>
            <a:ext cx="401193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52060" y="2582334"/>
            <a:ext cx="401193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1483B-CB8F-429E-A62D-1E8428667F31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31834-26C7-4765-B7E7-DC65648601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791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1483B-CB8F-429E-A62D-1E8428667F31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31834-26C7-4765-B7E7-DC65648601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749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81" y="6400800"/>
            <a:ext cx="99034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3" y="633431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1483B-CB8F-429E-A62D-1E8428667F31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31834-26C7-4765-B7E7-DC65648601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96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" y="0"/>
            <a:ext cx="32912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282557" y="0"/>
            <a:ext cx="520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594359"/>
            <a:ext cx="2600325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48591" y="731520"/>
            <a:ext cx="5426842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1475" y="2926080"/>
            <a:ext cx="2600325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8229" y="6459787"/>
            <a:ext cx="2127540" cy="365125"/>
          </a:xfrm>
        </p:spPr>
        <p:txBody>
          <a:bodyPr/>
          <a:lstStyle>
            <a:lvl1pPr algn="l">
              <a:defRPr/>
            </a:lvl1pPr>
          </a:lstStyle>
          <a:p>
            <a:fld id="{3EF1483B-CB8F-429E-A62D-1E8428667F31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900487" y="6459787"/>
            <a:ext cx="3776663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A631834-26C7-4765-B7E7-DC65648601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877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903421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3" y="491507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540" y="5074920"/>
            <a:ext cx="822198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" y="0"/>
            <a:ext cx="9905988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1539" y="5907024"/>
            <a:ext cx="822198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1483B-CB8F-429E-A62D-1E8428667F31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31834-26C7-4765-B7E7-DC65648601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70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9906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6"/>
            <a:ext cx="9906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540" y="286605"/>
            <a:ext cx="817245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39" y="1845734"/>
            <a:ext cx="817245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1542" y="6459787"/>
            <a:ext cx="2008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EF1483B-CB8F-429E-A62D-1E8428667F31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95026" y="6459787"/>
            <a:ext cx="39185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44123" y="6459787"/>
            <a:ext cx="10660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A631834-26C7-4765-B7E7-DC65648601D5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969745" y="1737845"/>
            <a:ext cx="809815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8326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Романское искусство </a:t>
            </a:r>
            <a:br>
              <a:rPr lang="ru-RU" dirty="0" smtClean="0"/>
            </a:br>
            <a:r>
              <a:rPr lang="ru-RU" dirty="0" smtClean="0"/>
              <a:t>эпохи Средневековья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9495" y="1844824"/>
            <a:ext cx="5860925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495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9052" y="0"/>
            <a:ext cx="3728748" cy="764704"/>
          </a:xfrm>
        </p:spPr>
        <p:txBody>
          <a:bodyPr/>
          <a:lstStyle/>
          <a:p>
            <a:pPr algn="ctr"/>
            <a:r>
              <a:rPr lang="ru-RU" dirty="0" smtClean="0"/>
              <a:t>Скульптура 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3" y="116632"/>
            <a:ext cx="284797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3404" y="908721"/>
            <a:ext cx="4334132" cy="5328591"/>
          </a:xfrm>
        </p:spPr>
        <p:txBody>
          <a:bodyPr>
            <a:normAutofit lnSpcReduction="10000"/>
          </a:bodyPr>
          <a:lstStyle/>
          <a:p>
            <a:r>
              <a:rPr lang="ru-RU" dirty="0" err="1" smtClean="0"/>
              <a:t>Неотъемлимой</a:t>
            </a:r>
            <a:r>
              <a:rPr lang="ru-RU" dirty="0" smtClean="0"/>
              <a:t> частью церковного здания была скульптура, которая как и архитектура воспитывала в людях покорность церкви и богу. В основном, это были </a:t>
            </a:r>
            <a:r>
              <a:rPr lang="ru-RU" b="1" dirty="0" smtClean="0"/>
              <a:t>рельефы </a:t>
            </a:r>
            <a:r>
              <a:rPr lang="ru-RU" dirty="0" smtClean="0"/>
              <a:t> </a:t>
            </a:r>
            <a:r>
              <a:rPr lang="ru-RU" dirty="0"/>
              <a:t>(</a:t>
            </a:r>
            <a:r>
              <a:rPr lang="ru-RU" dirty="0" smtClean="0"/>
              <a:t>скульптурная композиция на плоскости) с изображениями библейских сюжетов из жизни святых.</a:t>
            </a:r>
          </a:p>
          <a:p>
            <a:r>
              <a:rPr lang="ru-RU" dirty="0" smtClean="0"/>
              <a:t>Более </a:t>
            </a:r>
            <a:r>
              <a:rPr lang="ru-RU" dirty="0"/>
              <a:t>всего украшали скульптурами входы в церковь (порталы), а также передние стороны (фасады) и капители колонн. Хотя в основном изображались в скульптуре чудесные, поучительные или устрашающие события из священного писания, среди них попадаются и чисто бытовые сцены, иногда даже немного смешные. Скульптурные изображения были иногда несколько неуклюжи, но всегда очень выразительны. </a:t>
            </a:r>
            <a:endParaRPr lang="ru-RU" dirty="0" smtClean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4221090"/>
            <a:ext cx="4958051" cy="2232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1320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8984" y="286605"/>
            <a:ext cx="4255006" cy="1450757"/>
          </a:xfrm>
        </p:spPr>
        <p:txBody>
          <a:bodyPr/>
          <a:lstStyle/>
          <a:p>
            <a:pPr algn="ctr"/>
            <a:r>
              <a:rPr lang="ru-RU" dirty="0" smtClean="0"/>
              <a:t>Скульптура 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496" y="367712"/>
            <a:ext cx="4104456" cy="5626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Романские мастера часто изображали людей с немощными, иссушенными страданиями телами и некрасивыми, изможденными лицами. Обычно романские фигуры строго вертикальны, вытянуты, неподвижны.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091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3598" y="274638"/>
            <a:ext cx="3834202" cy="1143000"/>
          </a:xfrm>
        </p:spPr>
        <p:txBody>
          <a:bodyPr/>
          <a:lstStyle/>
          <a:p>
            <a:pPr algn="ctr"/>
            <a:r>
              <a:rPr lang="ru-RU" dirty="0" smtClean="0"/>
              <a:t>Скульптура 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116632"/>
            <a:ext cx="4673087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33598" y="1600200"/>
            <a:ext cx="4471930" cy="4637112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Особенностью </a:t>
            </a:r>
            <a:r>
              <a:rPr lang="ru-RU" dirty="0"/>
              <a:t>романского изобразительного искусства стали орнаментальные изображения диковинных, полуфантастических существ. На капителях и у подножиях колонн, на окнах, рельефах дверей и стен запечатлены химеры (несуществующие животные), кентавры, ящеры и полуптицы. Дьявольские силы языческого происхождения со множеством голов, с рогами, копытами и хвостами, огромные львы, терзающие беспомощных ягнят, встречают прихожан уже у входа в храм. Бронзовые чудовища цепко держат в пасти ручки массивных дверей</a:t>
            </a:r>
            <a:r>
              <a:rPr lang="ru-RU" dirty="0" smtClean="0"/>
              <a:t>. </a:t>
            </a:r>
            <a:r>
              <a:rPr lang="ru-RU" dirty="0"/>
              <a:t>Эти </a:t>
            </a:r>
            <a:r>
              <a:rPr lang="ru-RU" dirty="0" smtClean="0"/>
              <a:t>чудовища средневековому человеку напоминали </a:t>
            </a:r>
            <a:r>
              <a:rPr lang="ru-RU" dirty="0"/>
              <a:t>о грядущем возмездии за совершенные грехи.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576" y="3501008"/>
            <a:ext cx="3213286" cy="317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17755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5560" y="274638"/>
            <a:ext cx="369224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Настенная живопись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34580" y="1600200"/>
            <a:ext cx="4070948" cy="4925144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Фресковые </a:t>
            </a:r>
            <a:r>
              <a:rPr lang="ru-RU" dirty="0"/>
              <a:t>росписи романского периода почти не сохранились. А причиной тому была используемая живописная техника. Водяные краски тонким слоем наносились на мокрую или сухую штукатурку. Хрупкие слои водяных красок легко подвергались разрушению, особенно с наружной стороны стен. Главные росписи были сосредоточены в алтарной части собора. В центре росписи </a:t>
            </a:r>
            <a:r>
              <a:rPr lang="ru-RU" dirty="0" smtClean="0"/>
              <a:t>помещали </a:t>
            </a:r>
            <a:r>
              <a:rPr lang="ru-RU" dirty="0"/>
              <a:t>Христа во славе, а рядом с ним – символические изображения четырех евангелистов с их символами: Матфей-ангел,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Марк-лев, Лука-телец, Иоанн-орел. Образ Христа изображался величав и суров, он и властелин, и судья, и защитник и </a:t>
            </a:r>
            <a:r>
              <a:rPr lang="ru-RU" dirty="0" err="1"/>
              <a:t>Вседержатель</a:t>
            </a:r>
            <a:r>
              <a:rPr lang="ru-RU" dirty="0"/>
              <a:t>, внушающий страх грешникам.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26" y="332656"/>
            <a:ext cx="4927835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1706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7844" y="274638"/>
            <a:ext cx="431995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Средневековый замок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8" y="188640"/>
            <a:ext cx="4043317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52060" y="1845737"/>
            <a:ext cx="4509452" cy="4023359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Итак, ведущим </a:t>
            </a:r>
            <a:r>
              <a:rPr lang="ru-RU" dirty="0"/>
              <a:t>видом искусства Средневековья была архитектура: самыми грандиозными постройками того времени являются </a:t>
            </a:r>
            <a:r>
              <a:rPr lang="ru-RU" dirty="0" smtClean="0"/>
              <a:t> монастыри, соборы и замки.</a:t>
            </a:r>
          </a:p>
          <a:p>
            <a:r>
              <a:rPr lang="ru-RU" dirty="0"/>
              <a:t>Романский замок — это массивная каменная крепость, расположенная на неприступном возвышенном месте. Прочность и надежность замка-крепости зависела от толщины стен и башен, в которых пробивались крохотные окна-бойницы. Проемы в стенах оформлялись полукруглыми арками, простые очертания которых гармонировали с однообразными гладкими стенами и высокими башнями замка.</a:t>
            </a:r>
          </a:p>
        </p:txBody>
      </p:sp>
    </p:spTree>
    <p:extLst>
      <p:ext uri="{BB962C8B-B14F-4D97-AF65-F5344CB8AC3E}">
        <p14:creationId xmlns:p14="http://schemas.microsoft.com/office/powerpoint/2010/main" val="11465634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Средневековый замок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24" y="2085979"/>
            <a:ext cx="4968256" cy="3328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89104" y="1600201"/>
            <a:ext cx="3816424" cy="452596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Замок-крепость </a:t>
            </a:r>
            <a:r>
              <a:rPr lang="ru-RU" dirty="0"/>
              <a:t>возводится на возвышенности. Так он символизировал власть феодала. А еще это удобно было для наблюдения и обороны.</a:t>
            </a:r>
          </a:p>
          <a:p>
            <a:r>
              <a:rPr lang="ru-RU" dirty="0"/>
              <a:t>Давайте же переберемся через глубокий ров по навесному мосту и войдем в замок. </a:t>
            </a:r>
          </a:p>
        </p:txBody>
      </p:sp>
    </p:spTree>
    <p:extLst>
      <p:ext uri="{BB962C8B-B14F-4D97-AF65-F5344CB8AC3E}">
        <p14:creationId xmlns:p14="http://schemas.microsoft.com/office/powerpoint/2010/main" val="586255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Устройство средневекового замка</a:t>
            </a: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1" t="8891" r="4968" b="4678"/>
          <a:stretch/>
        </p:blipFill>
        <p:spPr bwMode="auto">
          <a:xfrm>
            <a:off x="200472" y="1772816"/>
            <a:ext cx="5331820" cy="3827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32292" y="1600201"/>
            <a:ext cx="4173236" cy="4525963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 smtClean="0"/>
              <a:t>центре – главная башня – донжон— дом-башня прямоугольной или многогранной формы. На первом этаже донжона располагались хозяйственные помещения, на втором — парадные комнаты, на третьем — жилые комнаты владельцев замка, на четвертом — жилище охраны и слуг. Внизу обычно находились подземелье и тюрьма, на крыше — сторожевая площадка</a:t>
            </a:r>
          </a:p>
          <a:p>
            <a:r>
              <a:rPr lang="ru-RU" dirty="0" smtClean="0"/>
              <a:t>Замки феодалов были не очень удобными жилищами. В них было сыро, холодно, гуляли сквозняки. Первые замки не имели стекол, водопровода. Помещения освещались факелами из веток дерева или пучков тростника.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12503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8544" y="332656"/>
            <a:ext cx="43204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Средневековый замок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10" y="1700808"/>
            <a:ext cx="5169353" cy="3548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83062" y="332657"/>
            <a:ext cx="4222465" cy="5793507"/>
          </a:xfrm>
        </p:spPr>
        <p:txBody>
          <a:bodyPr>
            <a:normAutofit/>
          </a:bodyPr>
          <a:lstStyle/>
          <a:p>
            <a:r>
              <a:rPr lang="ru-RU" dirty="0" smtClean="0"/>
              <a:t>Замок </a:t>
            </a:r>
            <a:r>
              <a:rPr lang="ru-RU" dirty="0"/>
              <a:t>был окружен высокими каменными (зубчатыми) стенами, с башнями, рвом, заполненным водой. Подъемный мост был единственной связующей нитью с внешним миром. Вход защищали подъемные металлические решетки – </a:t>
            </a:r>
            <a:r>
              <a:rPr lang="ru-RU" dirty="0" err="1"/>
              <a:t>герасы</a:t>
            </a:r>
            <a:endParaRPr lang="ru-RU" dirty="0"/>
          </a:p>
          <a:p>
            <a:r>
              <a:rPr lang="ru-RU" dirty="0"/>
              <a:t>Большое значение при обороне замка играли крепостные башни, вначале квадратные в плане, а затем круглые, что способствовало лучшему радиусу обстрела. Позже на крепостных стенах появились башни с бойницами и </a:t>
            </a:r>
            <a:r>
              <a:rPr lang="ru-RU" dirty="0" err="1"/>
              <a:t>машикули</a:t>
            </a:r>
            <a:r>
              <a:rPr lang="ru-RU" dirty="0"/>
              <a:t> – выступающие над стенами башни галереи с люками в полу.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12468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6560" y="274638"/>
            <a:ext cx="431696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Средневековый замок</a:t>
            </a:r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188641"/>
            <a:ext cx="4756048" cy="338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16560" y="1845737"/>
            <a:ext cx="4316960" cy="4023359"/>
          </a:xfrm>
        </p:spPr>
        <p:txBody>
          <a:bodyPr>
            <a:normAutofit/>
          </a:bodyPr>
          <a:lstStyle/>
          <a:p>
            <a:r>
              <a:rPr lang="ru-RU" dirty="0"/>
              <a:t>Итак, рыцарский замок, пожалуй, одно из интереснейших творений западноевропейских средневековых зодчих. Одновременно дом и склад оружия, снаряжения и провианта, конюшня и казарма – замок, прежде всего, был непреступной крепостью. Естественно, для него выбиралось место, укрепленное самой природой: скала или холм, откуда он, прочно, врастая в землю основаниями мощных стен и упираясь в небо шпилями дозорных башен, грозил врагам рядами </a:t>
            </a:r>
            <a:r>
              <a:rPr lang="ru-RU" dirty="0" smtClean="0"/>
              <a:t>бойниц.</a:t>
            </a:r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3789040"/>
            <a:ext cx="4108564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39294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540" y="286605"/>
            <a:ext cx="8172450" cy="69412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Подведение итогов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А </a:t>
            </a:r>
            <a:r>
              <a:rPr lang="ru-RU" dirty="0"/>
              <a:t>теперь, давайте опять вернемся к нашему проблемному вопросу. Великий скульптор, </a:t>
            </a:r>
            <a:r>
              <a:rPr lang="ru-RU" dirty="0" smtClean="0"/>
              <a:t>Огюст </a:t>
            </a:r>
            <a:r>
              <a:rPr lang="ru-RU" dirty="0"/>
              <a:t>Роден назвал романскую эпоху « тяжелым молчанием». Почему?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85048" y="1600201"/>
            <a:ext cx="3682752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Что </a:t>
            </a:r>
            <a:r>
              <a:rPr lang="ru-RU" dirty="0" smtClean="0"/>
              <a:t>вы нового узнали об искусстве </a:t>
            </a:r>
            <a:r>
              <a:rPr lang="ru-RU" dirty="0"/>
              <a:t>С</a:t>
            </a:r>
            <a:r>
              <a:rPr lang="ru-RU" dirty="0" smtClean="0"/>
              <a:t>редневековья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5979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Великий </a:t>
            </a:r>
            <a:r>
              <a:rPr lang="ru-RU" sz="2800" dirty="0" smtClean="0"/>
              <a:t>французский скульптор</a:t>
            </a:r>
            <a:r>
              <a:rPr lang="ru-RU" sz="2800" dirty="0"/>
              <a:t>, </a:t>
            </a:r>
            <a:r>
              <a:rPr lang="ru-RU" sz="2800" dirty="0" smtClean="0"/>
              <a:t>Огюст </a:t>
            </a:r>
            <a:r>
              <a:rPr lang="ru-RU" sz="2800" dirty="0"/>
              <a:t>Роден назвал романскую эпоху </a:t>
            </a:r>
            <a:r>
              <a:rPr lang="ru-RU" sz="2800" b="1" dirty="0"/>
              <a:t>« тяжелым </a:t>
            </a:r>
            <a:r>
              <a:rPr lang="ru-RU" sz="2800" b="1" dirty="0" smtClean="0"/>
              <a:t>молчанием»</a:t>
            </a:r>
          </a:p>
          <a:p>
            <a:r>
              <a:rPr lang="ru-RU" sz="2800" i="1" dirty="0" smtClean="0"/>
              <a:t>Почему он дал такое определение романской эпохе? Мы в конце урока попробуем ответить на этот вопрос.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16490482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1540" y="286605"/>
            <a:ext cx="8172450" cy="982155"/>
          </a:xfrm>
        </p:spPr>
        <p:txBody>
          <a:bodyPr/>
          <a:lstStyle/>
          <a:p>
            <a:pPr algn="ctr"/>
            <a:r>
              <a:rPr lang="ru-RU" dirty="0" smtClean="0"/>
              <a:t>Задание 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3" t="28316" r="13171" b="13522"/>
          <a:stretch/>
        </p:blipFill>
        <p:spPr bwMode="auto">
          <a:xfrm>
            <a:off x="391764" y="1446197"/>
            <a:ext cx="9133237" cy="4211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56591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540" y="286605"/>
            <a:ext cx="8172450" cy="1126171"/>
          </a:xfrm>
        </p:spPr>
        <p:txBody>
          <a:bodyPr/>
          <a:lstStyle/>
          <a:p>
            <a:pPr algn="ctr"/>
            <a:r>
              <a:rPr lang="ru-RU" dirty="0"/>
              <a:t>В</a:t>
            </a:r>
            <a:r>
              <a:rPr lang="ru-RU" dirty="0" smtClean="0"/>
              <a:t>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8584" y="1600200"/>
            <a:ext cx="7859216" cy="499715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 Какой </a:t>
            </a:r>
            <a:r>
              <a:rPr lang="ru-RU" dirty="0" smtClean="0"/>
              <a:t>вид искусства был ведущим, главным в эпоху </a:t>
            </a:r>
            <a:r>
              <a:rPr lang="ru-RU" dirty="0" smtClean="0"/>
              <a:t>Средневековья</a:t>
            </a:r>
            <a:r>
              <a:rPr lang="ru-RU" dirty="0" smtClean="0"/>
              <a:t>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 Назовите </a:t>
            </a:r>
            <a:r>
              <a:rPr lang="ru-RU" dirty="0" smtClean="0"/>
              <a:t>главный признак романского стиля в архитектуре?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 Все </a:t>
            </a:r>
            <a:r>
              <a:rPr lang="ru-RU" dirty="0" smtClean="0"/>
              <a:t>церкви и храмы романского периода строились в виде вытянутого здания, разделенного на три и более нефов. Как называется этот вид построек, который был заимствован у Римлян?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 Чем </a:t>
            </a:r>
            <a:r>
              <a:rPr lang="ru-RU" dirty="0" smtClean="0"/>
              <a:t>украшались стены соборов и церквей романского периода?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 Самыми </a:t>
            </a:r>
            <a:r>
              <a:rPr lang="ru-RU" dirty="0" smtClean="0"/>
              <a:t>грандиозными архитектурными постройками того периода были……… Что в основном строилось в городах?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 Почему </a:t>
            </a:r>
            <a:r>
              <a:rPr lang="ru-RU" dirty="0" smtClean="0"/>
              <a:t>романские постройки имеют вид крепостей?</a:t>
            </a:r>
          </a:p>
          <a:p>
            <a:pPr>
              <a:buFont typeface="Arial" panose="020B0604020202020204" pitchFamily="34" charset="0"/>
              <a:buChar char="•"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0718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808984" y="274638"/>
            <a:ext cx="425881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Зарождение романского стиля</a:t>
            </a:r>
            <a:endParaRPr lang="ru-RU" dirty="0"/>
          </a:p>
        </p:txBody>
      </p:sp>
      <p:pic>
        <p:nvPicPr>
          <p:cNvPr id="10245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8" y="76276"/>
            <a:ext cx="4038600" cy="4000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313040" y="1845737"/>
            <a:ext cx="4248471" cy="4247559"/>
          </a:xfrm>
        </p:spPr>
        <p:txBody>
          <a:bodyPr>
            <a:normAutofit/>
          </a:bodyPr>
          <a:lstStyle/>
          <a:p>
            <a:r>
              <a:rPr lang="ru-RU" dirty="0"/>
              <a:t>В 11-12 веках утвердился первый общеевропейский стиль – романский (от лат. </a:t>
            </a:r>
            <a:r>
              <a:rPr lang="ru-RU" dirty="0" err="1"/>
              <a:t>romanus</a:t>
            </a:r>
            <a:r>
              <a:rPr lang="ru-RU" dirty="0"/>
              <a:t>). Он был назван так потому, что, во-первых, возник на территории бывшей Римской империи, и, во-вторых, именно </a:t>
            </a:r>
            <a:r>
              <a:rPr lang="ru-RU" dirty="0" smtClean="0"/>
              <a:t>римские строительные традиции были заложены в основу романской архитектуры. У Римлян были заимствованы полукруглые </a:t>
            </a:r>
            <a:r>
              <a:rPr lang="ru-RU" dirty="0"/>
              <a:t>арки, цилиндрические и крестовые </a:t>
            </a:r>
            <a:r>
              <a:rPr lang="ru-RU" dirty="0" smtClean="0"/>
              <a:t>своды, которые и стали основой романской архитектуры.</a:t>
            </a:r>
            <a:endParaRPr lang="ru-RU" dirty="0"/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42878" r="52045" b="21098"/>
          <a:stretch/>
        </p:blipFill>
        <p:spPr bwMode="auto">
          <a:xfrm>
            <a:off x="704529" y="4864434"/>
            <a:ext cx="2313709" cy="164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018238" y="4869161"/>
            <a:ext cx="2294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Цилиндрический свод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136576" y="4365104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Полукруглая арка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0373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6704" y="274638"/>
            <a:ext cx="4584288" cy="41805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«Мой дом – моя крепость»</a:t>
            </a:r>
            <a:endParaRPr lang="ru-RU" sz="2400" b="1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060" y="3570709"/>
            <a:ext cx="40386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029200" y="332657"/>
            <a:ext cx="4604320" cy="5793507"/>
          </a:xfrm>
        </p:spPr>
        <p:txBody>
          <a:bodyPr>
            <a:normAutofit/>
          </a:bodyPr>
          <a:lstStyle/>
          <a:p>
            <a:r>
              <a:rPr lang="ru-RU" dirty="0" smtClean="0"/>
              <a:t>Романский стиль особенно был </a:t>
            </a:r>
            <a:r>
              <a:rPr lang="ru-RU" dirty="0"/>
              <a:t>распространен в искусстве Германии и Франции. </a:t>
            </a:r>
            <a:r>
              <a:rPr lang="ru-RU" dirty="0" smtClean="0"/>
              <a:t>Это было время феодальной раздробленности и постоянных междоусобных войн. Поэтому романские постройки имеют вид крепостей:  массивные стены, узкие окна, высокие башни. Девиз </a:t>
            </a:r>
            <a:r>
              <a:rPr lang="ru-RU" dirty="0"/>
              <a:t>романского стиля, «Мой дом — моя крепость», в равной мере определял архитектурные особенности </a:t>
            </a:r>
            <a:r>
              <a:rPr lang="ru-RU" dirty="0" smtClean="0"/>
              <a:t>построек. </a:t>
            </a:r>
            <a:endParaRPr lang="ru-RU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04" y="872569"/>
            <a:ext cx="4550186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049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3040" y="274638"/>
            <a:ext cx="432048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260648"/>
            <a:ext cx="4598295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85048" y="1845737"/>
            <a:ext cx="4320480" cy="4319567"/>
          </a:xfrm>
        </p:spPr>
        <p:txBody>
          <a:bodyPr>
            <a:normAutofit/>
          </a:bodyPr>
          <a:lstStyle/>
          <a:p>
            <a:r>
              <a:rPr lang="ru-RU" dirty="0"/>
              <a:t>И все же в западной Европе была одна богатая и влиятельная сила — христианская церковь во главе с папой римским. Поэтому самыми большими и красивыми сооружениями романской эпохи были церкви и монастыри.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9" y="3068960"/>
            <a:ext cx="4328209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2302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3040" y="274638"/>
            <a:ext cx="424847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Средневековый город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332656"/>
            <a:ext cx="4587341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13040" y="1845737"/>
            <a:ext cx="4464496" cy="4332677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этот период постепенно </a:t>
            </a:r>
            <a:r>
              <a:rPr lang="ru-RU" dirty="0"/>
              <a:t>развивались ремесла, торговля, и в 11 — 12 веках все большую роль начинают играть города. Они обносились мощными крепостными стенами, укреплялись рвом, у мостов и городских ворот стояла стража, улицы на ночь перегораживались цепями на огромных замках. </a:t>
            </a:r>
            <a:endParaRPr lang="ru-RU" dirty="0" smtClean="0"/>
          </a:p>
          <a:p>
            <a:r>
              <a:rPr lang="ru-RU" dirty="0"/>
              <a:t> Центром города был СОБОР, вся планировка улиц тяготела к нему. Собор был архитектурным и пространственным центром города, все жизненно важное для жителей города происходило на СОБОРНОЙ ПЛОЩАДИ, колониальный звон соборных колоколов рассказывал о пожаре или море, о нападении врагов или ином событии</a:t>
            </a:r>
            <a:r>
              <a:rPr lang="ru-RU" dirty="0" smtClean="0"/>
              <a:t>.</a:t>
            </a:r>
          </a:p>
          <a:p>
            <a:r>
              <a:rPr lang="ru-RU" dirty="0"/>
              <a:t>Собор служил и местом захоронения состоятельных граждан, у которых в храмах располагались родовые усыпальницы</a:t>
            </a:r>
            <a:r>
              <a:rPr lang="ru-RU" dirty="0" smtClean="0"/>
              <a:t>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3" y="2492897"/>
            <a:ext cx="4568823" cy="368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2061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97016" y="116632"/>
            <a:ext cx="4464496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Храмовая архитектура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260649"/>
            <a:ext cx="4038600" cy="270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29064" y="1412776"/>
            <a:ext cx="4248472" cy="544522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Строители </a:t>
            </a:r>
            <a:r>
              <a:rPr lang="ru-RU" dirty="0"/>
              <a:t>того времени создали совершенно самобытный архитектурный стиль. Главным признаком романского стиля является к р у г л а я </a:t>
            </a:r>
            <a:r>
              <a:rPr lang="ru-RU" dirty="0" smtClean="0"/>
              <a:t> а </a:t>
            </a:r>
            <a:r>
              <a:rPr lang="ru-RU" dirty="0"/>
              <a:t>р к а, которая встречается повсеместно — над оконными и дверными проемами и во многих других частях постройки. </a:t>
            </a:r>
            <a:endParaRPr lang="ru-RU" dirty="0" smtClean="0"/>
          </a:p>
          <a:p>
            <a:r>
              <a:rPr lang="ru-RU" dirty="0" smtClean="0"/>
              <a:t>Церкви и соборы </a:t>
            </a:r>
            <a:r>
              <a:rPr lang="ru-RU" dirty="0"/>
              <a:t>строили в форме базилики. Б а з и л и к а — это продолговатое здание, состоящее из трех или более вытянутых помещений — н е ф о в. Причем средний неф выше остальных и </a:t>
            </a:r>
            <a:r>
              <a:rPr lang="ru-RU" dirty="0" smtClean="0"/>
              <a:t>имеет отдельную </a:t>
            </a:r>
            <a:r>
              <a:rPr lang="ru-RU" dirty="0"/>
              <a:t>крышу</a:t>
            </a:r>
            <a:r>
              <a:rPr lang="ru-RU" dirty="0" smtClean="0"/>
              <a:t>.</a:t>
            </a:r>
          </a:p>
          <a:p>
            <a:r>
              <a:rPr lang="ru-RU" dirty="0"/>
              <a:t>Каждый неф завершается полукруглым выступом - АПСИДОЙ. В апсидах располагается АЛТАРЬ - место для богослужения.</a:t>
            </a:r>
            <a:br>
              <a:rPr lang="ru-RU" dirty="0"/>
            </a:br>
            <a:r>
              <a:rPr lang="ru-RU" dirty="0"/>
              <a:t>Ближе к алтарю продольные залы пересекались поперечным нефом, так что в плане храмы представляют собой латинский крест</a:t>
            </a:r>
            <a:r>
              <a:rPr lang="ru-RU" dirty="0" smtClean="0"/>
              <a:t>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1" t="43636" r="49552" b="7836"/>
          <a:stretch/>
        </p:blipFill>
        <p:spPr bwMode="auto">
          <a:xfrm>
            <a:off x="48967" y="3120151"/>
            <a:ext cx="550414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175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41148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2" y="122228"/>
            <a:ext cx="4038600" cy="3071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9200" y="260649"/>
            <a:ext cx="4604320" cy="5865515"/>
          </a:xfrm>
        </p:spPr>
        <p:txBody>
          <a:bodyPr>
            <a:normAutofit/>
          </a:bodyPr>
          <a:lstStyle/>
          <a:p>
            <a:r>
              <a:rPr lang="ru-RU" dirty="0"/>
              <a:t>Одним из достижений романской архитектуры было соединение церковного здания с башнями. Башен было несколько, они служили как украшением, так и убежищем от многочисленных врагов. Форма башен была иногда круглой, иногда 4-х — 6-и — угольной с чуть заостренной верхушкой. </a:t>
            </a:r>
            <a:endParaRPr lang="ru-RU" dirty="0" smtClean="0"/>
          </a:p>
          <a:p>
            <a:r>
              <a:rPr lang="ru-RU" dirty="0" smtClean="0"/>
              <a:t>Нефы </a:t>
            </a:r>
            <a:r>
              <a:rPr lang="ru-RU" dirty="0"/>
              <a:t>были перекрыты тяжелыми сводами, и чтобы удержать такую массу камня, колонны, на которые они опирались, были очень крепкими, толстыми. </a:t>
            </a:r>
            <a:r>
              <a:rPr lang="ru-RU" dirty="0" smtClean="0"/>
              <a:t>Поэтому </a:t>
            </a:r>
            <a:r>
              <a:rPr lang="ru-RU" dirty="0"/>
              <a:t>романские церкви — массивные, с толстыми каменными стенами, выглядели грозной, тяжеловесной, каменной глыбой. Наружные стены романских церквей украшали галереи из небольших арок и столбиков.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53" y="2878655"/>
            <a:ext cx="3613699" cy="383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997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540" y="286605"/>
            <a:ext cx="8172450" cy="1054163"/>
          </a:xfrm>
        </p:spPr>
        <p:txBody>
          <a:bodyPr/>
          <a:lstStyle/>
          <a:p>
            <a:pPr algn="ctr"/>
            <a:r>
              <a:rPr lang="ru-RU" dirty="0" smtClean="0"/>
              <a:t>Витражное искусство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В окна храмов вставляли разноцветные витражи, украшающие внутренне сумрачное помещение.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015" y="1772817"/>
            <a:ext cx="4401489" cy="4320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0086576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422</TotalTime>
  <Words>1071</Words>
  <Application>Microsoft Office PowerPoint</Application>
  <PresentationFormat>Лист A4 (210x297 мм)</PresentationFormat>
  <Paragraphs>65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Ретро</vt:lpstr>
      <vt:lpstr>Романское искусство  эпохи Средневековья</vt:lpstr>
      <vt:lpstr>Вопрос </vt:lpstr>
      <vt:lpstr>Зарождение романского стиля</vt:lpstr>
      <vt:lpstr>«Мой дом – моя крепость»</vt:lpstr>
      <vt:lpstr>Презентация PowerPoint</vt:lpstr>
      <vt:lpstr>Средневековый город</vt:lpstr>
      <vt:lpstr>Храмовая архитектура</vt:lpstr>
      <vt:lpstr>Презентация PowerPoint</vt:lpstr>
      <vt:lpstr>Витражное искусство</vt:lpstr>
      <vt:lpstr>Скульптура </vt:lpstr>
      <vt:lpstr>Скульптура </vt:lpstr>
      <vt:lpstr>Скульптура </vt:lpstr>
      <vt:lpstr>Настенная живопись</vt:lpstr>
      <vt:lpstr>Средневековый замок</vt:lpstr>
      <vt:lpstr>Средневековый замок</vt:lpstr>
      <vt:lpstr>Устройство средневекового замка</vt:lpstr>
      <vt:lpstr>Средневековый замок</vt:lpstr>
      <vt:lpstr>Средневековый замок</vt:lpstr>
      <vt:lpstr>Подведение итогов</vt:lpstr>
      <vt:lpstr>Задание </vt:lpstr>
      <vt:lpstr>Вопросы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Романское искусство</dc:title>
  <dc:creator>ирина закиева</dc:creator>
  <cp:lastModifiedBy>User1</cp:lastModifiedBy>
  <cp:revision>54</cp:revision>
  <dcterms:created xsi:type="dcterms:W3CDTF">2019-04-07T07:19:41Z</dcterms:created>
  <dcterms:modified xsi:type="dcterms:W3CDTF">2019-05-02T09:13:29Z</dcterms:modified>
</cp:coreProperties>
</file>