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  <p:sldMasterId id="2147483725" r:id="rId2"/>
  </p:sldMasterIdLst>
  <p:notesMasterIdLst>
    <p:notesMasterId r:id="rId23"/>
  </p:notesMasterIdLst>
  <p:sldIdLst>
    <p:sldId id="256" r:id="rId3"/>
    <p:sldId id="267" r:id="rId4"/>
    <p:sldId id="284" r:id="rId5"/>
    <p:sldId id="286" r:id="rId6"/>
    <p:sldId id="283" r:id="rId7"/>
    <p:sldId id="277" r:id="rId8"/>
    <p:sldId id="289" r:id="rId9"/>
    <p:sldId id="288" r:id="rId10"/>
    <p:sldId id="287" r:id="rId11"/>
    <p:sldId id="285" r:id="rId12"/>
    <p:sldId id="268" r:id="rId13"/>
    <p:sldId id="265" r:id="rId14"/>
    <p:sldId id="269" r:id="rId15"/>
    <p:sldId id="294" r:id="rId16"/>
    <p:sldId id="261" r:id="rId17"/>
    <p:sldId id="264" r:id="rId18"/>
    <p:sldId id="290" r:id="rId19"/>
    <p:sldId id="292" r:id="rId20"/>
    <p:sldId id="291" r:id="rId21"/>
    <p:sldId id="281" r:id="rId22"/>
  </p:sldIdLst>
  <p:sldSz cx="9144000" cy="6858000" type="screen4x3"/>
  <p:notesSz cx="6797675" cy="9926638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22838BEF-8BB2-4498-84A7-C5851F593DF1}" styleName="Средний стиль 4 -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7708" autoAdjust="0"/>
    <p:restoredTop sz="94077" autoAdjust="0"/>
  </p:normalViewPr>
  <p:slideViewPr>
    <p:cSldViewPr>
      <p:cViewPr>
        <p:scale>
          <a:sx n="73" d="100"/>
          <a:sy n="73" d="100"/>
        </p:scale>
        <p:origin x="-150" y="-7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348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heme" Target="theme/theme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D4BF0B02-E7D3-4F95-878F-046032A38637}" type="datetimeFigureOut">
              <a:rPr lang="ru-RU"/>
              <a:pPr>
                <a:defRPr/>
              </a:pPr>
              <a:t>05.04.2018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450" y="4714875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192FE432-A559-4A83-AB4E-3833E66961D3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41975849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7890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7651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A2AA0AF-2EAC-4B85-8214-39A6F51AD798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15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44D18A-7952-4574-B087-3EC36327B42A}" type="datetimeFigureOut">
              <a:rPr lang="ru-RU"/>
              <a:pPr>
                <a:defRPr/>
              </a:pPr>
              <a:t>05.04.2018</a:t>
            </a:fld>
            <a:endParaRPr lang="ru-RU" dirty="0"/>
          </a:p>
        </p:txBody>
      </p:sp>
      <p:sp>
        <p:nvSpPr>
          <p:cNvPr id="5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71AFA0-C392-436B-A9EA-7EFCFF4090F1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Образец подзаголовка</a:t>
            </a:r>
            <a:endParaRPr lang="ru-RU"/>
          </a:p>
        </p:txBody>
      </p:sp>
      <p:sp>
        <p:nvSpPr>
          <p:cNvPr id="4" name="Дата 3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79E1AB-EABD-46FB-BF6E-75068A0D753A}" type="datetimeFigureOut">
              <a:rPr lang="ru-RU"/>
              <a:pPr>
                <a:defRPr/>
              </a:pPr>
              <a:t>05.04.2018</a:t>
            </a:fld>
            <a:endParaRPr lang="ru-RU" dirty="0"/>
          </a:p>
        </p:txBody>
      </p:sp>
      <p:sp>
        <p:nvSpPr>
          <p:cNvPr id="5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77DE4C-091F-41E7-BC0F-9A5FB640FF30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4" name="Дата 3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3513CC-E34E-4300-9B86-4956ADF9673C}" type="datetimeFigureOut">
              <a:rPr lang="ru-RU"/>
              <a:pPr>
                <a:defRPr/>
              </a:pPr>
              <a:t>05.04.2018</a:t>
            </a:fld>
            <a:endParaRPr lang="ru-RU" dirty="0"/>
          </a:p>
        </p:txBody>
      </p:sp>
      <p:sp>
        <p:nvSpPr>
          <p:cNvPr id="5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F44218-10A7-4AE7-A7DF-5A4266E98C9A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Образец текста</a:t>
            </a:r>
          </a:p>
        </p:txBody>
      </p:sp>
      <p:sp>
        <p:nvSpPr>
          <p:cNvPr id="4" name="Дата 3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37537A-5EAC-4B6B-BE3A-4551AEB189F8}" type="datetimeFigureOut">
              <a:rPr lang="ru-RU"/>
              <a:pPr>
                <a:defRPr/>
              </a:pPr>
              <a:t>05.04.2018</a:t>
            </a:fld>
            <a:endParaRPr lang="ru-RU" dirty="0"/>
          </a:p>
        </p:txBody>
      </p:sp>
      <p:sp>
        <p:nvSpPr>
          <p:cNvPr id="5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530E6C-B1C7-46A6-ADF8-DE526A242B68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9725"/>
            <a:ext cx="3543300" cy="48466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52900" y="1609725"/>
            <a:ext cx="3543300" cy="48466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5" name="Дата 3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C10FFC-B006-4293-A228-2AE856B4A220}" type="datetimeFigureOut">
              <a:rPr lang="ru-RU"/>
              <a:pPr>
                <a:defRPr/>
              </a:pPr>
              <a:t>05.04.2018</a:t>
            </a:fld>
            <a:endParaRPr lang="ru-RU" dirty="0"/>
          </a:p>
        </p:txBody>
      </p:sp>
      <p:sp>
        <p:nvSpPr>
          <p:cNvPr id="6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C8F0BF-015A-4F02-907A-4E122809060D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7" name="Дата 3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96ED4E-58BF-456A-A66B-62CE59BADF62}" type="datetimeFigureOut">
              <a:rPr lang="ru-RU"/>
              <a:pPr>
                <a:defRPr/>
              </a:pPr>
              <a:t>05.04.2018</a:t>
            </a:fld>
            <a:endParaRPr lang="ru-RU" dirty="0"/>
          </a:p>
        </p:txBody>
      </p:sp>
      <p:sp>
        <p:nvSpPr>
          <p:cNvPr id="8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2CC05C-A0B6-4CC7-9D4F-D3ADF157CA77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Дата 3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129EEF-3D6B-4A4B-B9E5-BCF2B40645E4}" type="datetimeFigureOut">
              <a:rPr lang="ru-RU"/>
              <a:pPr>
                <a:defRPr/>
              </a:pPr>
              <a:t>05.04.2018</a:t>
            </a:fld>
            <a:endParaRPr lang="ru-RU" dirty="0"/>
          </a:p>
        </p:txBody>
      </p:sp>
      <p:sp>
        <p:nvSpPr>
          <p:cNvPr id="4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E779FC-1D8D-4A91-B42D-E6E145A6CE7A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86A0FE-1C46-4AA9-98A2-D0B881787D2C}" type="datetimeFigureOut">
              <a:rPr lang="ru-RU"/>
              <a:pPr>
                <a:defRPr/>
              </a:pPr>
              <a:t>05.04.2018</a:t>
            </a:fld>
            <a:endParaRPr lang="ru-RU" dirty="0"/>
          </a:p>
        </p:txBody>
      </p:sp>
      <p:sp>
        <p:nvSpPr>
          <p:cNvPr id="3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E0F273-BF72-4FBF-867B-2558E988E9BB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Образец текста</a:t>
            </a:r>
          </a:p>
        </p:txBody>
      </p:sp>
      <p:sp>
        <p:nvSpPr>
          <p:cNvPr id="5" name="Дата 3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A423A1-5269-4B17-83BC-39606D3DB6BB}" type="datetimeFigureOut">
              <a:rPr lang="ru-RU"/>
              <a:pPr>
                <a:defRPr/>
              </a:pPr>
              <a:t>05.04.2018</a:t>
            </a:fld>
            <a:endParaRPr lang="ru-RU" dirty="0"/>
          </a:p>
        </p:txBody>
      </p:sp>
      <p:sp>
        <p:nvSpPr>
          <p:cNvPr id="6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B63F86-9912-4835-8843-B7A016CD4EC2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Образец текста</a:t>
            </a:r>
          </a:p>
        </p:txBody>
      </p:sp>
      <p:sp>
        <p:nvSpPr>
          <p:cNvPr id="5" name="Дата 3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D66478-FE58-4565-AFB9-C2206B9856F9}" type="datetimeFigureOut">
              <a:rPr lang="ru-RU"/>
              <a:pPr>
                <a:defRPr/>
              </a:pPr>
              <a:t>05.04.2018</a:t>
            </a:fld>
            <a:endParaRPr lang="ru-RU" dirty="0"/>
          </a:p>
        </p:txBody>
      </p:sp>
      <p:sp>
        <p:nvSpPr>
          <p:cNvPr id="6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E709C2-4B10-41D0-9C80-947BB5A9350E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4" name="Дата 3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4A53E3-1837-4985-95F0-A50F0DE4656D}" type="datetimeFigureOut">
              <a:rPr lang="ru-RU"/>
              <a:pPr>
                <a:defRPr/>
              </a:pPr>
              <a:t>05.04.2018</a:t>
            </a:fld>
            <a:endParaRPr lang="ru-RU" dirty="0"/>
          </a:p>
        </p:txBody>
      </p:sp>
      <p:sp>
        <p:nvSpPr>
          <p:cNvPr id="5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0D86C5-2E9A-4D20-8FCD-617EBC9B42DB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anchor="t"/>
          <a:lstStyle>
            <a:lvl1pPr algn="r">
              <a:buNone/>
              <a:defRPr sz="4200" b="1" cap="all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400" y="6556375"/>
            <a:ext cx="2001838" cy="227013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fld id="{DDC6B443-60CB-459F-9FDB-6A4F520DD5B1}" type="datetimeFigureOut">
              <a:rPr lang="ru-RU"/>
              <a:pPr>
                <a:defRPr/>
              </a:pPr>
              <a:t>05.04.2018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138" y="6556375"/>
            <a:ext cx="2895600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4175" y="6554788"/>
            <a:ext cx="587375" cy="228600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A05279D7-4CF3-43EB-864E-449EBEF2C737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5886450" y="320675"/>
            <a:ext cx="1809750" cy="6135688"/>
          </a:xfrm>
        </p:spPr>
        <p:txBody>
          <a:bodyPr vert="eaVert"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20675"/>
            <a:ext cx="5276850" cy="6135688"/>
          </a:xfrm>
        </p:spPr>
        <p:txBody>
          <a:bodyPr vert="eaVert"/>
          <a:lstStyle/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4" name="Дата 3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16653B-D52F-41AB-915A-95D652F45BD3}" type="datetimeFigureOut">
              <a:rPr lang="ru-RU"/>
              <a:pPr>
                <a:defRPr/>
              </a:pPr>
              <a:t>05.04.2018</a:t>
            </a:fld>
            <a:endParaRPr lang="ru-RU" dirty="0"/>
          </a:p>
        </p:txBody>
      </p:sp>
      <p:sp>
        <p:nvSpPr>
          <p:cNvPr id="5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DC6152-51BD-4D30-A6A3-61E0D553F852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F2271B-4A62-468D-B5A3-2F7D5758CCAC}" type="datetimeFigureOut">
              <a:rPr lang="ru-RU"/>
              <a:pPr>
                <a:defRPr/>
              </a:pPr>
              <a:t>05.04.2018</a:t>
            </a:fld>
            <a:endParaRPr lang="ru-RU" dirty="0"/>
          </a:p>
        </p:txBody>
      </p:sp>
      <p:sp>
        <p:nvSpPr>
          <p:cNvPr id="6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7C286E-1C87-4FCC-8390-3A326A279051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96D7EA-DA44-46D5-9D69-A28A0B2015A2}" type="datetimeFigureOut">
              <a:rPr lang="ru-RU"/>
              <a:pPr>
                <a:defRPr/>
              </a:pPr>
              <a:t>05.04.2018</a:t>
            </a:fld>
            <a:endParaRPr lang="ru-RU" dirty="0"/>
          </a:p>
        </p:txBody>
      </p:sp>
      <p:sp>
        <p:nvSpPr>
          <p:cNvPr id="8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01C43D-031C-4AF1-9D5E-33C3F827039C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F3EF13-EEC7-4128-B3B2-194AE18A7B8A}" type="datetimeFigureOut">
              <a:rPr lang="ru-RU"/>
              <a:pPr>
                <a:defRPr/>
              </a:pPr>
              <a:t>05.04.2018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552C5A-2269-41F1-B06E-17293F4340F1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0E856C-D022-44E2-998E-4F336A17ACA7}" type="datetimeFigureOut">
              <a:rPr lang="ru-RU"/>
              <a:pPr>
                <a:defRPr/>
              </a:pPr>
              <a:t>05.04.2018</a:t>
            </a:fld>
            <a:endParaRPr lang="ru-RU" dirty="0"/>
          </a:p>
        </p:txBody>
      </p:sp>
      <p:sp>
        <p:nvSpPr>
          <p:cNvPr id="3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30E6F1-F179-428A-B29C-776620ED5CE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lIns="45720" tIns="0" rIns="0" bIns="0" spcCol="0" rtlCol="0" fromWordArt="0" forceAA="0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D7CC14-39A3-4377-A10A-68D274DF4EDE}" type="datetimeFigureOut">
              <a:rPr lang="ru-RU"/>
              <a:pPr>
                <a:defRPr/>
              </a:pPr>
              <a:t>05.04.2018</a:t>
            </a:fld>
            <a:endParaRPr lang="ru-RU" dirty="0"/>
          </a:p>
        </p:txBody>
      </p:sp>
      <p:sp>
        <p:nvSpPr>
          <p:cNvPr id="6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6E4891-EB04-4C00-B8A5-E23F48F9166E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7"/>
          <p:cNvSpPr/>
          <p:nvPr/>
        </p:nvSpPr>
        <p:spPr>
          <a:xfrm rot="21240000">
            <a:off x="598488" y="1004888"/>
            <a:ext cx="4319587" cy="4311650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ик 8"/>
          <p:cNvSpPr/>
          <p:nvPr/>
        </p:nvSpPr>
        <p:spPr>
          <a:xfrm rot="21420000">
            <a:off x="596900" y="998538"/>
            <a:ext cx="4319588" cy="4313237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lIns="82296" tIns="0" rIns="0" bIns="0" spcCol="0" rtlCol="0" fromWordArt="0" forceAA="0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7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58EE7EBD-75DB-4873-B32F-5BF8C6560849}" type="datetimeFigureOut">
              <a:rPr lang="ru-RU"/>
              <a:pPr>
                <a:defRPr/>
              </a:pPr>
              <a:t>05.04.2018</a:t>
            </a:fld>
            <a:endParaRPr lang="ru-RU" dirty="0"/>
          </a:p>
        </p:txBody>
      </p:sp>
      <p:sp>
        <p:nvSpPr>
          <p:cNvPr id="8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05D30BAD-2D82-4031-A02F-4DFCC41765B4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712C70-39E2-452D-82EA-EC8A6B4515DF}" type="datetimeFigureOut">
              <a:rPr lang="ru-RU"/>
              <a:pPr>
                <a:defRPr/>
              </a:pPr>
              <a:t>05.04.2018</a:t>
            </a:fld>
            <a:endParaRPr lang="ru-RU" dirty="0"/>
          </a:p>
        </p:txBody>
      </p:sp>
      <p:sp>
        <p:nvSpPr>
          <p:cNvPr id="5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0F2939-ABC5-46B0-81B6-3ED74D68191B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jpe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6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11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4.xml"/><Relationship Id="rId10" Type="http://schemas.openxmlformats.org/officeDocument/2006/relationships/slideLayout" Target="../slideLayouts/slideLayout19.xml"/><Relationship Id="rId4" Type="http://schemas.openxmlformats.org/officeDocument/2006/relationships/slideLayout" Target="../slideLayouts/slideLayout13.xml"/><Relationship Id="rId9" Type="http://schemas.openxmlformats.org/officeDocument/2006/relationships/slideLayout" Target="../slideLayouts/slideLayout18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1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675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30" name="Текст 30"/>
          <p:cNvSpPr>
            <a:spLocks noGrp="1"/>
          </p:cNvSpPr>
          <p:nvPr>
            <p:ph type="body" idx="1"/>
          </p:nvPr>
        </p:nvSpPr>
        <p:spPr bwMode="auto">
          <a:xfrm>
            <a:off x="457200" y="1609725"/>
            <a:ext cx="7239000" cy="4846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6563" y="6557963"/>
            <a:ext cx="2001837" cy="227012"/>
          </a:xfrm>
          <a:prstGeom prst="rect">
            <a:avLst/>
          </a:prstGeom>
        </p:spPr>
        <p:txBody>
          <a:bodyPr vert="horz" t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2"/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F01FA5F9-C11D-4B69-BE17-8ACCA768124C}" type="datetimeFigureOut">
              <a:rPr lang="ru-RU"/>
              <a:pPr>
                <a:defRPr/>
              </a:pPr>
              <a:t>05.04.2018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63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2"/>
                </a:solidFill>
                <a:latin typeface="+mn-lt"/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575" y="6556375"/>
            <a:ext cx="588963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100">
                <a:solidFill>
                  <a:schemeClr val="tx2"/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762157F9-A2D8-4524-84A1-C77724A5CA7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4" r:id="rId1"/>
    <p:sldLayoutId id="2147483746" r:id="rId2"/>
    <p:sldLayoutId id="2147483733" r:id="rId3"/>
    <p:sldLayoutId id="2147483732" r:id="rId4"/>
    <p:sldLayoutId id="2147483731" r:id="rId5"/>
    <p:sldLayoutId id="2147483730" r:id="rId6"/>
    <p:sldLayoutId id="2147483729" r:id="rId7"/>
    <p:sldLayoutId id="2147483747" r:id="rId8"/>
    <p:sldLayoutId id="2147483728" r:id="rId9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800" b="1" kern="1200" cap="all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9pPr>
      <a:extLst/>
    </p:titleStyle>
    <p:bodyStyle>
      <a:lvl1pPr marL="273050" indent="-273050" algn="l" rtl="0" eaLnBrk="0" fontAlgn="base" hangingPunct="0">
        <a:spcBef>
          <a:spcPts val="600"/>
        </a:spcBef>
        <a:spcAft>
          <a:spcPct val="0"/>
        </a:spcAft>
        <a:buClr>
          <a:schemeClr val="tx2"/>
        </a:buClr>
        <a:buSzPct val="73000"/>
        <a:buFont typeface="Wingdings 2" pitchFamily="18" charset="2"/>
        <a:buChar char="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20700" indent="-228600" algn="l" rtl="0" eaLnBrk="0" fontAlgn="base" hangingPunct="0">
        <a:spcBef>
          <a:spcPts val="500"/>
        </a:spcBef>
        <a:spcAft>
          <a:spcPct val="0"/>
        </a:spcAft>
        <a:buClr>
          <a:srgbClr val="F9B639"/>
        </a:buClr>
        <a:buSzPct val="80000"/>
        <a:buFont typeface="Wingdings 2" pitchFamily="18" charset="2"/>
        <a:buChar char=""/>
        <a:defRPr sz="2300" kern="1200">
          <a:solidFill>
            <a:srgbClr val="6C6C6C"/>
          </a:solidFill>
          <a:latin typeface="+mn-lt"/>
          <a:ea typeface="+mn-ea"/>
          <a:cs typeface="+mn-cs"/>
        </a:defRPr>
      </a:lvl2pPr>
      <a:lvl3pPr marL="758825" indent="-228600" algn="l" rtl="0" eaLnBrk="0" fontAlgn="base" hangingPunct="0">
        <a:spcBef>
          <a:spcPts val="400"/>
        </a:spcBef>
        <a:spcAft>
          <a:spcPct val="0"/>
        </a:spcAft>
        <a:buClr>
          <a:srgbClr val="F9B639"/>
        </a:buClr>
        <a:buSzPct val="60000"/>
        <a:buFont typeface="Wingdings" pitchFamily="2" charset="2"/>
        <a:buChar char="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4888" indent="-228600" algn="l" rtl="0" eaLnBrk="0" fontAlgn="base" hangingPunct="0">
        <a:spcBef>
          <a:spcPct val="20000"/>
        </a:spcBef>
        <a:spcAft>
          <a:spcPct val="0"/>
        </a:spcAft>
        <a:buClr>
          <a:srgbClr val="F9B639"/>
        </a:buClr>
        <a:buSzPct val="80000"/>
        <a:buFont typeface="Wingdings 2" pitchFamily="18" charset="2"/>
        <a:buChar char=""/>
        <a:defRPr sz="2000" kern="1200">
          <a:solidFill>
            <a:srgbClr val="6C6C6C"/>
          </a:solidFill>
          <a:latin typeface="+mn-lt"/>
          <a:ea typeface="+mn-ea"/>
          <a:cs typeface="+mn-cs"/>
        </a:defRPr>
      </a:lvl4pPr>
      <a:lvl5pPr marL="1279525" indent="-228600" algn="l" rtl="0" eaLnBrk="0" fontAlgn="base" hangingPunct="0">
        <a:spcBef>
          <a:spcPts val="400"/>
        </a:spcBef>
        <a:spcAft>
          <a:spcPct val="0"/>
        </a:spcAft>
        <a:buClr>
          <a:srgbClr val="F9B639"/>
        </a:buClr>
        <a:buSzPct val="70000"/>
        <a:buFont typeface="Wingdings" pitchFamily="2" charset="2"/>
        <a:buChar char="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14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1270" name="Заголовок 2"/>
          <p:cNvSpPr>
            <a:spLocks noGrp="1"/>
          </p:cNvSpPr>
          <p:nvPr>
            <p:ph type="title"/>
          </p:nvPr>
        </p:nvSpPr>
        <p:spPr bwMode="auto">
          <a:xfrm>
            <a:off x="457200" y="320675"/>
            <a:ext cx="7239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45720" tIns="0" rIns="4572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1271" name="Текст 30"/>
          <p:cNvSpPr>
            <a:spLocks noGrp="1"/>
          </p:cNvSpPr>
          <p:nvPr>
            <p:ph type="body" idx="1"/>
          </p:nvPr>
        </p:nvSpPr>
        <p:spPr bwMode="auto">
          <a:xfrm>
            <a:off x="457200" y="1609725"/>
            <a:ext cx="7239000" cy="4846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1" name="Дата 30"/>
          <p:cNvSpPr>
            <a:spLocks noGrp="1"/>
          </p:cNvSpPr>
          <p:nvPr>
            <p:ph type="dt" sz="half" idx="2"/>
          </p:nvPr>
        </p:nvSpPr>
        <p:spPr>
          <a:xfrm>
            <a:off x="5870575" y="6557963"/>
            <a:ext cx="2003425" cy="227012"/>
          </a:xfrm>
          <a:prstGeom prst="rect">
            <a:avLst/>
          </a:prstGeom>
        </p:spPr>
        <p:txBody>
          <a:bodyPr vert="horz" tIns="0" bIns="0" anchor="b"/>
          <a:lstStyle>
            <a:lvl1pPr fontAlgn="auto">
              <a:spcBef>
                <a:spcPts val="0"/>
              </a:spcBef>
              <a:spcAft>
                <a:spcPts val="0"/>
              </a:spcAft>
              <a:defRPr lang="en-US" sz="1000">
                <a:solidFill>
                  <a:srgbClr val="FFFFFF"/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F627F642-02F9-42A1-97A4-4C9F45660346}" type="datetimeFigureOut">
              <a:rPr lang="ru-RU"/>
              <a:pPr>
                <a:defRPr/>
              </a:pPr>
              <a:t>05.04.2018</a:t>
            </a:fld>
            <a:endParaRPr lang="ru-RU" dirty="0"/>
          </a:p>
        </p:txBody>
      </p:sp>
      <p:sp>
        <p:nvSpPr>
          <p:cNvPr id="12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2819400" y="6557963"/>
            <a:ext cx="2927350" cy="228600"/>
          </a:xfrm>
          <a:prstGeom prst="rect">
            <a:avLst/>
          </a:prstGeom>
        </p:spPr>
        <p:txBody>
          <a:bodyPr vert="horz" tIns="0" bIns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lang="en-US" sz="1000">
                <a:solidFill>
                  <a:srgbClr val="FFFFFF"/>
                </a:solidFill>
                <a:latin typeface="+mn-lt"/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3" name="Номер слайда 28"/>
          <p:cNvSpPr>
            <a:spLocks noGrp="1"/>
          </p:cNvSpPr>
          <p:nvPr>
            <p:ph type="sldNum" sz="quarter" idx="4"/>
          </p:nvPr>
        </p:nvSpPr>
        <p:spPr>
          <a:xfrm>
            <a:off x="7880350" y="6556375"/>
            <a:ext cx="588963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lang="en-US" sz="1100">
                <a:solidFill>
                  <a:srgbClr val="FFFFFF"/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F7433FD8-3E28-4EB1-9568-20B3C486A95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4" r:id="rId2"/>
    <p:sldLayoutId id="2147483743" r:id="rId3"/>
    <p:sldLayoutId id="2147483742" r:id="rId4"/>
    <p:sldLayoutId id="2147483741" r:id="rId5"/>
    <p:sldLayoutId id="2147483740" r:id="rId6"/>
    <p:sldLayoutId id="2147483739" r:id="rId7"/>
    <p:sldLayoutId id="2147483738" r:id="rId8"/>
    <p:sldLayoutId id="2147483737" r:id="rId9"/>
    <p:sldLayoutId id="2147483736" r:id="rId10"/>
    <p:sldLayoutId id="2147483735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9pPr>
    </p:titleStyle>
    <p:bodyStyle>
      <a:lvl1pPr marL="273050" indent="-273050" algn="l" rtl="0" eaLnBrk="0" fontAlgn="base" hangingPunct="0">
        <a:spcBef>
          <a:spcPts val="600"/>
        </a:spcBef>
        <a:spcAft>
          <a:spcPct val="0"/>
        </a:spcAft>
        <a:buClr>
          <a:schemeClr val="tx2"/>
        </a:buClr>
        <a:buSzPct val="73000"/>
        <a:buFont typeface="Wingdings 2" pitchFamily="18" charset="2"/>
        <a:buChar char=""/>
        <a:defRPr sz="2600">
          <a:solidFill>
            <a:schemeClr val="tx1"/>
          </a:solidFill>
          <a:latin typeface="+mn-lt"/>
          <a:ea typeface="+mn-ea"/>
          <a:cs typeface="+mn-cs"/>
        </a:defRPr>
      </a:lvl1pPr>
      <a:lvl2pPr marL="520700" indent="-228600" algn="l" rtl="0" eaLnBrk="0" fontAlgn="base" hangingPunct="0">
        <a:spcBef>
          <a:spcPts val="500"/>
        </a:spcBef>
        <a:spcAft>
          <a:spcPct val="0"/>
        </a:spcAft>
        <a:buClr>
          <a:srgbClr val="F9B639"/>
        </a:buClr>
        <a:buSzPct val="80000"/>
        <a:buFont typeface="Wingdings 2" pitchFamily="18" charset="2"/>
        <a:buChar char=""/>
        <a:defRPr sz="2300">
          <a:solidFill>
            <a:srgbClr val="6C6C6C"/>
          </a:solidFill>
          <a:latin typeface="+mn-lt"/>
        </a:defRPr>
      </a:lvl2pPr>
      <a:lvl3pPr marL="758825" indent="-228600" algn="l" rtl="0" eaLnBrk="0" fontAlgn="base" hangingPunct="0">
        <a:spcBef>
          <a:spcPts val="400"/>
        </a:spcBef>
        <a:spcAft>
          <a:spcPct val="0"/>
        </a:spcAft>
        <a:buClr>
          <a:srgbClr val="F9B639"/>
        </a:buClr>
        <a:buSzPct val="60000"/>
        <a:buFont typeface="Wingdings" pitchFamily="2" charset="2"/>
        <a:buChar char=""/>
        <a:defRPr sz="2000">
          <a:solidFill>
            <a:schemeClr val="tx1"/>
          </a:solidFill>
          <a:latin typeface="+mn-lt"/>
        </a:defRPr>
      </a:lvl3pPr>
      <a:lvl4pPr marL="1004888" indent="-228600" algn="l" rtl="0" eaLnBrk="0" fontAlgn="base" hangingPunct="0">
        <a:spcBef>
          <a:spcPct val="20000"/>
        </a:spcBef>
        <a:spcAft>
          <a:spcPct val="0"/>
        </a:spcAft>
        <a:buClr>
          <a:srgbClr val="F9B639"/>
        </a:buClr>
        <a:buSzPct val="80000"/>
        <a:buFont typeface="Wingdings 2" pitchFamily="18" charset="2"/>
        <a:buChar char=""/>
        <a:defRPr sz="2000">
          <a:solidFill>
            <a:srgbClr val="6C6C6C"/>
          </a:solidFill>
          <a:latin typeface="+mn-lt"/>
        </a:defRPr>
      </a:lvl4pPr>
      <a:lvl5pPr marL="1279525" indent="-228600" algn="l" rtl="0" eaLnBrk="0" fontAlgn="base" hangingPunct="0">
        <a:spcBef>
          <a:spcPts val="400"/>
        </a:spcBef>
        <a:spcAft>
          <a:spcPct val="0"/>
        </a:spcAft>
        <a:buClr>
          <a:srgbClr val="F9B639"/>
        </a:buClr>
        <a:buSzPct val="70000"/>
        <a:buFont typeface="Wingdings" pitchFamily="2" charset="2"/>
        <a:buChar char=""/>
        <a:defRPr sz="2000">
          <a:solidFill>
            <a:schemeClr val="tx1"/>
          </a:solidFill>
          <a:latin typeface="+mn-lt"/>
        </a:defRPr>
      </a:lvl5pPr>
      <a:lvl6pPr marL="1736725" indent="-228600" algn="l" rtl="0" fontAlgn="base">
        <a:spcBef>
          <a:spcPts val="400"/>
        </a:spcBef>
        <a:spcAft>
          <a:spcPct val="0"/>
        </a:spcAft>
        <a:buClr>
          <a:srgbClr val="F9B639"/>
        </a:buClr>
        <a:buSzPct val="70000"/>
        <a:buFont typeface="Wingdings" pitchFamily="2" charset="2"/>
        <a:buChar char=""/>
        <a:defRPr>
          <a:solidFill>
            <a:schemeClr val="tx1"/>
          </a:solidFill>
          <a:latin typeface="+mn-lt"/>
        </a:defRPr>
      </a:lvl6pPr>
      <a:lvl7pPr marL="2193925" indent="-228600" algn="l" rtl="0" fontAlgn="base">
        <a:spcBef>
          <a:spcPts val="400"/>
        </a:spcBef>
        <a:spcAft>
          <a:spcPct val="0"/>
        </a:spcAft>
        <a:buClr>
          <a:srgbClr val="F9B639"/>
        </a:buClr>
        <a:buSzPct val="70000"/>
        <a:buFont typeface="Wingdings" pitchFamily="2" charset="2"/>
        <a:buChar char=""/>
        <a:defRPr>
          <a:solidFill>
            <a:schemeClr val="tx1"/>
          </a:solidFill>
          <a:latin typeface="+mn-lt"/>
        </a:defRPr>
      </a:lvl7pPr>
      <a:lvl8pPr marL="2651125" indent="-228600" algn="l" rtl="0" fontAlgn="base">
        <a:spcBef>
          <a:spcPts val="400"/>
        </a:spcBef>
        <a:spcAft>
          <a:spcPct val="0"/>
        </a:spcAft>
        <a:buClr>
          <a:srgbClr val="F9B639"/>
        </a:buClr>
        <a:buSzPct val="70000"/>
        <a:buFont typeface="Wingdings" pitchFamily="2" charset="2"/>
        <a:buChar char=""/>
        <a:defRPr>
          <a:solidFill>
            <a:schemeClr val="tx1"/>
          </a:solidFill>
          <a:latin typeface="+mn-lt"/>
        </a:defRPr>
      </a:lvl8pPr>
      <a:lvl9pPr marL="3108325" indent="-228600" algn="l" rtl="0" fontAlgn="base">
        <a:spcBef>
          <a:spcPts val="400"/>
        </a:spcBef>
        <a:spcAft>
          <a:spcPct val="0"/>
        </a:spcAft>
        <a:buClr>
          <a:srgbClr val="F9B639"/>
        </a:buClr>
        <a:buSzPct val="70000"/>
        <a:buFont typeface="Wingdings" pitchFamily="2" charset="2"/>
        <a:buChar char=""/>
        <a:defRPr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Relationship Id="rId5" Type="http://schemas.openxmlformats.org/officeDocument/2006/relationships/slide" Target="slide11.xml"/><Relationship Id="rId4" Type="http://schemas.openxmlformats.org/officeDocument/2006/relationships/image" Target="../media/image1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Relationship Id="rId4" Type="http://schemas.openxmlformats.org/officeDocument/2006/relationships/slide" Target="slide1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slide" Target="slide13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slide" Target="slide1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8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" Target="slide20.xml"/><Relationship Id="rId2" Type="http://schemas.openxmlformats.org/officeDocument/2006/relationships/hyperlink" Target="http://electrik.info/main/fakty/97-yeffekt-xolla-i-datchiki-na-ego-osnove.html" TargetMode="External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19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7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" Target="slide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slide" Target="slide5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" Target="slide6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slide" Target="slide7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slide" Target="slide9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" Target="slide9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10.xml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4427538" y="4797425"/>
            <a:ext cx="4716462" cy="935038"/>
          </a:xfrm>
        </p:spPr>
        <p:txBody>
          <a:bodyPr lIns="45720" tIns="0" rIns="45720" bIns="0">
            <a:normAutofit fontScale="77500" lnSpcReduction="20000"/>
          </a:bodyPr>
          <a:lstStyle/>
          <a:p>
            <a:pPr marL="0" indent="0" algn="ctr"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ru-RU" sz="2300" kern="1200" dirty="0">
                <a:solidFill>
                  <a:srgbClr val="FFC000"/>
                </a:solidFill>
              </a:rPr>
              <a:t>Работу выполнил: Шибалов Михаил (</a:t>
            </a:r>
            <a:r>
              <a:rPr lang="ru-RU" sz="2300" kern="1200" dirty="0" smtClean="0">
                <a:solidFill>
                  <a:srgbClr val="FFC000"/>
                </a:solidFill>
              </a:rPr>
              <a:t>Э-20</a:t>
            </a:r>
            <a:r>
              <a:rPr lang="ru-RU" sz="2300" kern="1200" dirty="0">
                <a:solidFill>
                  <a:srgbClr val="FFC000"/>
                </a:solidFill>
              </a:rPr>
              <a:t>)</a:t>
            </a:r>
          </a:p>
          <a:p>
            <a:pPr marL="0" indent="0" algn="ctr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2300" kern="1200" dirty="0">
                <a:solidFill>
                  <a:srgbClr val="FFC000"/>
                </a:solidFill>
              </a:rPr>
              <a:t>Преподаватель: Яковлев О. А. </a:t>
            </a:r>
          </a:p>
          <a:p>
            <a:pPr marL="0" indent="0" algn="ctr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2000" kern="1200" dirty="0"/>
              <a:t> </a:t>
            </a:r>
          </a:p>
        </p:txBody>
      </p:sp>
      <p:sp>
        <p:nvSpPr>
          <p:cNvPr id="24578" name="TextBox 3"/>
          <p:cNvSpPr txBox="1">
            <a:spLocks noChangeArrowheads="1"/>
          </p:cNvSpPr>
          <p:nvPr/>
        </p:nvSpPr>
        <p:spPr bwMode="auto">
          <a:xfrm>
            <a:off x="827088" y="188913"/>
            <a:ext cx="7705725" cy="830262"/>
          </a:xfrm>
          <a:prstGeom prst="rect">
            <a:avLst/>
          </a:prstGeom>
          <a:solidFill>
            <a:schemeClr val="accent1"/>
          </a:solidFill>
          <a:ln w="9525">
            <a:solidFill>
              <a:srgbClr val="FFC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dirty="0">
                <a:solidFill>
                  <a:srgbClr val="FFFF00"/>
                </a:solidFill>
                <a:latin typeface="Trebuchet MS" pitchFamily="34" charset="0"/>
              </a:rPr>
              <a:t>ФЕДЕРАЛЬНОЕ АГЕНСТВО ПО ГОСУДАРСТВЕННЫМ РЕЗЕРВАМ</a:t>
            </a:r>
          </a:p>
          <a:p>
            <a:pPr algn="ctr"/>
            <a:r>
              <a:rPr lang="ru-RU" sz="1200" dirty="0">
                <a:solidFill>
                  <a:srgbClr val="FFFF00"/>
                </a:solidFill>
                <a:latin typeface="Trebuchet MS" pitchFamily="34" charset="0"/>
              </a:rPr>
              <a:t>ФЕДЕРАЛЬНОЕ ГОСУДАРСТВЕННОЕ БЮДЖЕТНОЕ </a:t>
            </a:r>
            <a:r>
              <a:rPr lang="ru-RU" sz="1200" dirty="0" smtClean="0">
                <a:solidFill>
                  <a:srgbClr val="FFFF00"/>
                </a:solidFill>
                <a:latin typeface="Trebuchet MS" pitchFamily="34" charset="0"/>
              </a:rPr>
              <a:t>ПРОФЕССИОНАЛЬНОЕ ОБРАЗОВАТЕЛЬНОЕ </a:t>
            </a:r>
            <a:r>
              <a:rPr lang="ru-RU" sz="1200" dirty="0">
                <a:solidFill>
                  <a:srgbClr val="FFFF00"/>
                </a:solidFill>
                <a:latin typeface="Trebuchet MS" pitchFamily="34" charset="0"/>
              </a:rPr>
              <a:t>УЧРЕЖДЕНИЕ</a:t>
            </a:r>
          </a:p>
          <a:p>
            <a:pPr algn="ctr"/>
            <a:r>
              <a:rPr lang="ru-RU" dirty="0">
                <a:solidFill>
                  <a:srgbClr val="FFFF00"/>
                </a:solidFill>
                <a:latin typeface="Trebuchet MS" pitchFamily="34" charset="0"/>
              </a:rPr>
              <a:t>ТОРЖОКСКИЙ ПОЛИТЕХНИЧЕСКИЙ КОЛЛЕДЖ</a:t>
            </a:r>
          </a:p>
        </p:txBody>
      </p:sp>
      <p:sp>
        <p:nvSpPr>
          <p:cNvPr id="24579" name="TextBox 1"/>
          <p:cNvSpPr txBox="1">
            <a:spLocks noChangeArrowheads="1"/>
          </p:cNvSpPr>
          <p:nvPr/>
        </p:nvSpPr>
        <p:spPr bwMode="auto">
          <a:xfrm>
            <a:off x="2700338" y="1916113"/>
            <a:ext cx="6443662" cy="212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400" dirty="0">
                <a:solidFill>
                  <a:srgbClr val="FFC000"/>
                </a:solidFill>
                <a:latin typeface="Trebuchet MS" pitchFamily="34" charset="0"/>
              </a:rPr>
              <a:t>Магнитный левитрон </a:t>
            </a:r>
            <a:endParaRPr lang="en-US" sz="4400" dirty="0">
              <a:solidFill>
                <a:srgbClr val="FFC000"/>
              </a:solidFill>
              <a:latin typeface="Trebuchet MS" pitchFamily="34" charset="0"/>
            </a:endParaRPr>
          </a:p>
          <a:p>
            <a:pPr algn="ctr"/>
            <a:r>
              <a:rPr lang="ru-RU" sz="4400" dirty="0">
                <a:solidFill>
                  <a:srgbClr val="FFC000"/>
                </a:solidFill>
                <a:latin typeface="Trebuchet MS" pitchFamily="34" charset="0"/>
              </a:rPr>
              <a:t>на основе датчика Холла</a:t>
            </a:r>
          </a:p>
        </p:txBody>
      </p:sp>
      <p:sp>
        <p:nvSpPr>
          <p:cNvPr id="24580" name="TextBox 5"/>
          <p:cNvSpPr txBox="1">
            <a:spLocks noChangeArrowheads="1"/>
          </p:cNvSpPr>
          <p:nvPr/>
        </p:nvSpPr>
        <p:spPr bwMode="auto">
          <a:xfrm>
            <a:off x="3996134" y="6093544"/>
            <a:ext cx="4032250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100" dirty="0">
                <a:solidFill>
                  <a:srgbClr val="FFFF00"/>
                </a:solidFill>
                <a:latin typeface="Trebuchet MS" pitchFamily="34" charset="0"/>
              </a:rPr>
              <a:t>Торжок</a:t>
            </a:r>
          </a:p>
          <a:p>
            <a:pPr algn="ctr"/>
            <a:r>
              <a:rPr lang="ru-RU" sz="1100" dirty="0">
                <a:solidFill>
                  <a:srgbClr val="FFFF00"/>
                </a:solidFill>
                <a:latin typeface="Trebuchet MS" pitchFamily="34" charset="0"/>
              </a:rPr>
              <a:t> 2017</a:t>
            </a:r>
            <a:endParaRPr lang="ru-RU" dirty="0">
              <a:solidFill>
                <a:srgbClr val="FFFF00"/>
              </a:solidFill>
              <a:latin typeface="Trebuchet MS" pitchFamily="34" charset="0"/>
            </a:endParaRPr>
          </a:p>
        </p:txBody>
      </p:sp>
      <p:pic>
        <p:nvPicPr>
          <p:cNvPr id="24582" name="Picture 2" descr="Похожее изображени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850" y="1916113"/>
            <a:ext cx="1905000" cy="3257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69" name="Picture 2" descr="Картинки по запросу эффект холл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850" y="3789363"/>
            <a:ext cx="4824413" cy="2322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1268760"/>
            <a:ext cx="4906888" cy="216024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Датчик Холла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2771" name="Объект 2"/>
          <p:cNvSpPr>
            <a:spLocks noGrp="1"/>
          </p:cNvSpPr>
          <p:nvPr>
            <p:ph idx="1"/>
          </p:nvPr>
        </p:nvSpPr>
        <p:spPr>
          <a:xfrm>
            <a:off x="468313" y="1052513"/>
            <a:ext cx="4751387" cy="4824412"/>
          </a:xfrm>
        </p:spPr>
        <p:txBody>
          <a:bodyPr/>
          <a:lstStyle/>
          <a:p>
            <a:pPr eaLnBrk="1" hangingPunct="1"/>
            <a:r>
              <a:rPr lang="ru-RU" sz="1600" dirty="0" smtClean="0">
                <a:solidFill>
                  <a:srgbClr val="7030A0"/>
                </a:solidFill>
              </a:rPr>
              <a:t>Эффект Холла был открыт в 1879 г. </a:t>
            </a:r>
            <a:r>
              <a:rPr lang="ru-RU" sz="1600" dirty="0" smtClean="0"/>
              <a:t>американским ученым Эдвином Гербертом Холлом. Его сущность состоит в том, что если через проводящую пластинку пропускать ток, а перпендикулярно пластинке направить магнитное поле, то в направлении поперечном току и направлению магнитного поля на пластинке появится напряжение. На основе этого и работает современный датчик Холла. </a:t>
            </a:r>
          </a:p>
        </p:txBody>
      </p:sp>
      <p:sp>
        <p:nvSpPr>
          <p:cNvPr id="32772" name="AutoShape 4" descr="https://habrastorage.org/getpro/habr/olpictures/fc6/1f5/81e/fc61f581e619e95a92992600df8bac51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>
              <a:latin typeface="Trebuchet MS" pitchFamily="34" charset="0"/>
            </a:endParaRPr>
          </a:p>
        </p:txBody>
      </p:sp>
      <p:sp>
        <p:nvSpPr>
          <p:cNvPr id="32773" name="AutoShape 6" descr="https://habrastorage.org/getpro/habr/olpictures/fc6/1f5/81e/fc61f581e619e95a92992600df8bac51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>
              <a:latin typeface="Trebuchet MS" pitchFamily="34" charset="0"/>
            </a:endParaRPr>
          </a:p>
        </p:txBody>
      </p:sp>
      <p:sp>
        <p:nvSpPr>
          <p:cNvPr id="32774" name="AutoShape 8" descr="https://habrastorage.org/getpro/habr/olpictures/fc6/1f5/81e/fc61f581e619e95a92992600df8bac51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>
              <a:latin typeface="Trebuchet MS" pitchFamily="34" charset="0"/>
            </a:endParaRPr>
          </a:p>
        </p:txBody>
      </p:sp>
      <p:pic>
        <p:nvPicPr>
          <p:cNvPr id="32775" name="Picture 4" descr="C:\Documents and Settings\bibl_student\Рабочий стол\psm_v64_d380_edwin_h_hall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80063" y="404813"/>
            <a:ext cx="2463800" cy="280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6" name="Picture 5" descr="C:\Documents and Settings\bibl_student\Рабочий стол\i (1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35600" y="3849688"/>
            <a:ext cx="2449513" cy="2125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Стрелка вправо 9">
            <a:hlinkClick r:id="rId5" action="ppaction://hlinksldjump"/>
          </p:cNvPr>
          <p:cNvSpPr/>
          <p:nvPr/>
        </p:nvSpPr>
        <p:spPr>
          <a:xfrm>
            <a:off x="6588224" y="5949280"/>
            <a:ext cx="1223962" cy="6477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3579" name="Group 27"/>
          <p:cNvGraphicFramePr>
            <a:graphicFrameLocks noGrp="1"/>
          </p:cNvGraphicFramePr>
          <p:nvPr/>
        </p:nvGraphicFramePr>
        <p:xfrm>
          <a:off x="323529" y="860420"/>
          <a:ext cx="7776862" cy="3200400"/>
        </p:xfrm>
        <a:graphic>
          <a:graphicData uri="http://schemas.openxmlformats.org/drawingml/2006/table">
            <a:tbl>
              <a:tblPr/>
              <a:tblGrid>
                <a:gridCol w="1959706"/>
                <a:gridCol w="1246543"/>
                <a:gridCol w="4570613"/>
              </a:tblGrid>
              <a:tr h="3683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Название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CF6DA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6DA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6DA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6DA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6EB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Количество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CF6DA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6DA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6DA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6DA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6EB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Примечание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CF6DA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6DA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6DA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6DA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6EBF0"/>
                    </a:solidFill>
                  </a:tcPr>
                </a:tc>
              </a:tr>
              <a:tr h="22526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Блок питания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Ключ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Транзистор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Сопротивление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Светодиод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Датчик Холла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Катушка индуктивности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Диод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CF6DA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6DA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6DA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6DA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6EB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1 шт.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1 шт.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1 шт.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2</a:t>
                      </a: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 шт.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1 шт.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1 шт.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1 шт.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1шт.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CF6DA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6DA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6DA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6DA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6EB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12В  2,5А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IRF740</a:t>
                      </a: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;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 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n-p-n</a:t>
                      </a: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 </a:t>
                      </a: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переход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270.Ом;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1</a:t>
                      </a: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.кОм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АЛ336В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AH512</a:t>
                      </a: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 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(</a:t>
                      </a: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униполярный)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Провод медный лакированный </a:t>
                      </a: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0,3 мм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(для намотки катушки 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L</a:t>
                      </a: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)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1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n4007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CF6DA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6DA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6DA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6DA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6EBF0"/>
                    </a:solidFill>
                  </a:tcPr>
                </a:tc>
              </a:tr>
            </a:tbl>
          </a:graphicData>
        </a:graphic>
      </p:graphicFrame>
      <p:pic>
        <p:nvPicPr>
          <p:cNvPr id="33809" name="Picture 4" descr="https://upload.wikimedia.org/wikipedia/commons/thumb/9/9f/Direct_current_symbol.svg/220px-Direct_current_symbol.svg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19663" y="1268413"/>
            <a:ext cx="295275" cy="119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Овал 7"/>
          <p:cNvSpPr/>
          <p:nvPr/>
        </p:nvSpPr>
        <p:spPr>
          <a:xfrm>
            <a:off x="4133850" y="5516563"/>
            <a:ext cx="608013" cy="649287"/>
          </a:xfrm>
          <a:prstGeom prst="ellipse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pic>
        <p:nvPicPr>
          <p:cNvPr id="33811" name="Picture 3" descr="C:\Users\Администратор\Desktop\ПАПА\Левитрон-на-электромагните-и-датчике-Холла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0890" y="4149279"/>
            <a:ext cx="5664948" cy="26640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Стрелка вправо 6">
            <a:hlinkClick r:id="rId4" action="ppaction://hlinksldjump"/>
          </p:cNvPr>
          <p:cNvSpPr/>
          <p:nvPr/>
        </p:nvSpPr>
        <p:spPr>
          <a:xfrm>
            <a:off x="6587381" y="6237288"/>
            <a:ext cx="1296987" cy="62071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" name="Заголовок 1"/>
          <p:cNvSpPr>
            <a:spLocks noGrp="1"/>
          </p:cNvSpPr>
          <p:nvPr>
            <p:ph type="title"/>
          </p:nvPr>
        </p:nvSpPr>
        <p:spPr>
          <a:xfrm>
            <a:off x="107504" y="-171400"/>
            <a:ext cx="8712968" cy="900018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dirty="0" smtClean="0"/>
              <a:t>Список радиодеталей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152718"/>
            <a:ext cx="8064896" cy="900018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dirty="0" smtClean="0"/>
              <a:t>Вид устройства </a:t>
            </a:r>
            <a:br>
              <a:rPr lang="ru-RU" dirty="0" smtClean="0"/>
            </a:br>
            <a:r>
              <a:rPr lang="ru-RU" dirty="0" smtClean="0"/>
              <a:t>и Технические характеристики</a:t>
            </a:r>
            <a:endParaRPr lang="ru-RU" dirty="0"/>
          </a:p>
        </p:txBody>
      </p:sp>
      <p:sp>
        <p:nvSpPr>
          <p:cNvPr id="34818" name="Объект 2"/>
          <p:cNvSpPr>
            <a:spLocks noGrp="1"/>
          </p:cNvSpPr>
          <p:nvPr>
            <p:ph idx="1"/>
          </p:nvPr>
        </p:nvSpPr>
        <p:spPr>
          <a:xfrm>
            <a:off x="3131840" y="1268413"/>
            <a:ext cx="4945360" cy="5256212"/>
          </a:xfrm>
        </p:spPr>
        <p:txBody>
          <a:bodyPr/>
          <a:lstStyle/>
          <a:p>
            <a:pPr eaLnBrk="1" hangingPunct="1"/>
            <a:r>
              <a:rPr lang="ru-RU" sz="2400" dirty="0" smtClean="0"/>
              <a:t>Габариты устройства: </a:t>
            </a:r>
          </a:p>
          <a:p>
            <a:pPr eaLnBrk="1" hangingPunct="1">
              <a:buNone/>
            </a:pPr>
            <a:r>
              <a:rPr lang="ru-RU" sz="2400" dirty="0" smtClean="0"/>
              <a:t>Длина – 114 мм, ширина – 68 мм, высота – 175 мм.</a:t>
            </a:r>
          </a:p>
          <a:p>
            <a:pPr eaLnBrk="1" hangingPunct="1"/>
            <a:r>
              <a:rPr lang="ru-RU" sz="2400" dirty="0" smtClean="0"/>
              <a:t>Масса</a:t>
            </a:r>
            <a:r>
              <a:rPr lang="en-US" sz="2400" dirty="0" smtClean="0"/>
              <a:t> </a:t>
            </a:r>
            <a:r>
              <a:rPr lang="ru-RU" sz="2400" dirty="0" err="1" smtClean="0"/>
              <a:t>левитрона</a:t>
            </a:r>
            <a:r>
              <a:rPr lang="ru-RU" sz="2400" dirty="0" smtClean="0"/>
              <a:t> </a:t>
            </a:r>
            <a:r>
              <a:rPr lang="en-US" sz="2400" dirty="0" smtClean="0"/>
              <a:t>m =</a:t>
            </a:r>
            <a:r>
              <a:rPr lang="ru-RU" sz="2400" dirty="0" smtClean="0"/>
              <a:t> </a:t>
            </a:r>
            <a:r>
              <a:rPr lang="ru-RU" sz="2400" dirty="0" smtClean="0">
                <a:latin typeface="Arial" charset="0"/>
              </a:rPr>
              <a:t>240,0 </a:t>
            </a:r>
            <a:r>
              <a:rPr lang="ru-RU" sz="2400" dirty="0" smtClean="0"/>
              <a:t>г</a:t>
            </a:r>
          </a:p>
          <a:p>
            <a:pPr eaLnBrk="1" hangingPunct="1"/>
            <a:r>
              <a:rPr lang="ru-RU" sz="2400" dirty="0" smtClean="0"/>
              <a:t>Технические параметры:</a:t>
            </a:r>
          </a:p>
          <a:p>
            <a:pPr eaLnBrk="1" hangingPunct="1">
              <a:buNone/>
            </a:pPr>
            <a:r>
              <a:rPr lang="ru-RU" sz="2400" dirty="0" smtClean="0"/>
              <a:t> Напряжение питания </a:t>
            </a:r>
          </a:p>
          <a:p>
            <a:pPr eaLnBrk="1" hangingPunct="1">
              <a:buNone/>
            </a:pPr>
            <a:r>
              <a:rPr lang="ru-RU" sz="2400" dirty="0" smtClean="0"/>
              <a:t>   U = 220 B</a:t>
            </a:r>
          </a:p>
          <a:p>
            <a:pPr eaLnBrk="1" hangingPunct="1">
              <a:buNone/>
            </a:pPr>
            <a:r>
              <a:rPr lang="ru-RU" sz="2400" dirty="0" smtClean="0"/>
              <a:t> Потребляемая мощность </a:t>
            </a:r>
          </a:p>
          <a:p>
            <a:pPr eaLnBrk="1" hangingPunct="1">
              <a:buNone/>
            </a:pPr>
            <a:r>
              <a:rPr lang="ru-RU" sz="2400" dirty="0" smtClean="0"/>
              <a:t>   P = 30Bт</a:t>
            </a:r>
          </a:p>
          <a:p>
            <a:pPr eaLnBrk="1" hangingPunct="1"/>
            <a:r>
              <a:rPr lang="ru-RU" sz="2400" dirty="0" smtClean="0"/>
              <a:t>Масса</a:t>
            </a:r>
            <a:r>
              <a:rPr lang="en-US" sz="2400" dirty="0" smtClean="0"/>
              <a:t> </a:t>
            </a:r>
            <a:r>
              <a:rPr lang="ru-RU" sz="2400" dirty="0" err="1" smtClean="0"/>
              <a:t>левитирующего</a:t>
            </a:r>
            <a:r>
              <a:rPr lang="ru-RU" sz="2400" dirty="0" smtClean="0"/>
              <a:t> тела (</a:t>
            </a:r>
            <a:r>
              <a:rPr lang="ru-RU" sz="2400" dirty="0" err="1" smtClean="0"/>
              <a:t>ниодимового</a:t>
            </a:r>
            <a:r>
              <a:rPr lang="ru-RU" sz="2400" dirty="0" smtClean="0"/>
              <a:t> магнита в корпусе из пенопласта) </a:t>
            </a:r>
            <a:r>
              <a:rPr lang="en-US" sz="2400" dirty="0" smtClean="0"/>
              <a:t>m=</a:t>
            </a:r>
            <a:r>
              <a:rPr lang="ru-RU" sz="2400" b="1" dirty="0" smtClean="0">
                <a:solidFill>
                  <a:srgbClr val="FF0000"/>
                </a:solidFill>
                <a:latin typeface="Arial" charset="0"/>
              </a:rPr>
              <a:t>4,0</a:t>
            </a:r>
            <a:r>
              <a:rPr lang="ru-RU" sz="2400" dirty="0" smtClean="0">
                <a:solidFill>
                  <a:srgbClr val="FF0000"/>
                </a:solidFill>
                <a:latin typeface="Arial" charset="0"/>
              </a:rPr>
              <a:t> </a:t>
            </a:r>
            <a:r>
              <a:rPr lang="ru-RU" sz="2400" dirty="0" smtClean="0">
                <a:solidFill>
                  <a:srgbClr val="FF0000"/>
                </a:solidFill>
              </a:rPr>
              <a:t>г</a:t>
            </a:r>
            <a:endParaRPr lang="ru-RU" dirty="0" smtClean="0">
              <a:solidFill>
                <a:srgbClr val="FF0000"/>
              </a:solidFill>
            </a:endParaRPr>
          </a:p>
          <a:p>
            <a:pPr eaLnBrk="1" hangingPunct="1">
              <a:buFont typeface="Wingdings 2" pitchFamily="18" charset="2"/>
              <a:buNone/>
            </a:pPr>
            <a:endParaRPr lang="ru-RU" dirty="0" smtClean="0">
              <a:solidFill>
                <a:srgbClr val="FF0000"/>
              </a:solidFill>
            </a:endParaRPr>
          </a:p>
          <a:p>
            <a:pPr eaLnBrk="1" hangingPunct="1"/>
            <a:endParaRPr lang="ru-RU" sz="2400" dirty="0" smtClean="0"/>
          </a:p>
          <a:p>
            <a:pPr eaLnBrk="1" hangingPunct="1"/>
            <a:endParaRPr lang="ru-RU" sz="2400" dirty="0" smtClean="0"/>
          </a:p>
        </p:txBody>
      </p:sp>
      <p:sp>
        <p:nvSpPr>
          <p:cNvPr id="5" name="Стрелка вправо 4">
            <a:hlinkClick r:id="rId2" action="ppaction://hlinksldjump"/>
          </p:cNvPr>
          <p:cNvSpPr/>
          <p:nvPr/>
        </p:nvSpPr>
        <p:spPr>
          <a:xfrm>
            <a:off x="1836564" y="6021288"/>
            <a:ext cx="1511300" cy="72072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1029" name="Picture 5" descr="C:\Users\Пользовател\Desktop\Новая папка\IMG_20180404_063046_77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370" y="1556792"/>
            <a:ext cx="2610470" cy="403244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323528" y="5507940"/>
            <a:ext cx="13699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Основание</a:t>
            </a:r>
            <a:endParaRPr lang="ru-RU" dirty="0"/>
          </a:p>
        </p:txBody>
      </p:sp>
      <p:sp>
        <p:nvSpPr>
          <p:cNvPr id="7" name="Text Box 29"/>
          <p:cNvSpPr txBox="1">
            <a:spLocks noChangeArrowheads="1"/>
          </p:cNvSpPr>
          <p:nvPr/>
        </p:nvSpPr>
        <p:spPr bwMode="auto">
          <a:xfrm>
            <a:off x="107504" y="3491716"/>
            <a:ext cx="172819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dirty="0" smtClean="0"/>
              <a:t>Стойка</a:t>
            </a:r>
            <a:endParaRPr lang="ru-RU" dirty="0"/>
          </a:p>
        </p:txBody>
      </p:sp>
      <p:sp>
        <p:nvSpPr>
          <p:cNvPr id="8" name="Text Box 29"/>
          <p:cNvSpPr txBox="1">
            <a:spLocks noChangeArrowheads="1"/>
          </p:cNvSpPr>
          <p:nvPr/>
        </p:nvSpPr>
        <p:spPr bwMode="auto">
          <a:xfrm>
            <a:off x="107504" y="1550119"/>
            <a:ext cx="252028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dirty="0" smtClean="0"/>
              <a:t>Голова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9" y="260648"/>
            <a:ext cx="7776864" cy="687605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dirty="0" smtClean="0"/>
              <a:t>Устройство </a:t>
            </a:r>
            <a:r>
              <a:rPr lang="ru-RU" dirty="0" err="1" smtClean="0"/>
              <a:t>левитрона</a:t>
            </a: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35842" name="TextBox 12"/>
          <p:cNvSpPr txBox="1">
            <a:spLocks noChangeArrowheads="1"/>
          </p:cNvSpPr>
          <p:nvPr/>
        </p:nvSpPr>
        <p:spPr bwMode="auto">
          <a:xfrm>
            <a:off x="468313" y="5084763"/>
            <a:ext cx="2808287" cy="1465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buFont typeface="Trebuchet MS" pitchFamily="34" charset="0"/>
              <a:buAutoNum type="arabicPeriod"/>
            </a:pPr>
            <a:r>
              <a:rPr lang="ru-RU" dirty="0"/>
              <a:t>Ключ</a:t>
            </a:r>
          </a:p>
          <a:p>
            <a:pPr marL="342900" indent="-342900">
              <a:buFont typeface="Trebuchet MS" pitchFamily="34" charset="0"/>
              <a:buAutoNum type="arabicPeriod"/>
            </a:pPr>
            <a:r>
              <a:rPr lang="ru-RU" dirty="0"/>
              <a:t>Транзистор</a:t>
            </a:r>
          </a:p>
          <a:p>
            <a:pPr marL="342900" indent="-342900">
              <a:buFont typeface="Trebuchet MS" pitchFamily="34" charset="0"/>
              <a:buAutoNum type="arabicPeriod"/>
            </a:pPr>
            <a:r>
              <a:rPr lang="ru-RU" dirty="0" smtClean="0"/>
              <a:t>Резисторы</a:t>
            </a:r>
            <a:endParaRPr lang="ru-RU" dirty="0"/>
          </a:p>
          <a:p>
            <a:pPr marL="342900" indent="-342900">
              <a:buFont typeface="Trebuchet MS" pitchFamily="34" charset="0"/>
              <a:buAutoNum type="arabicPeriod"/>
            </a:pPr>
            <a:r>
              <a:rPr lang="ru-RU" dirty="0"/>
              <a:t>Диод</a:t>
            </a:r>
          </a:p>
          <a:p>
            <a:pPr marL="342900" indent="-342900">
              <a:buFont typeface="Trebuchet MS" pitchFamily="34" charset="0"/>
              <a:buAutoNum type="arabicPeriod"/>
            </a:pPr>
            <a:r>
              <a:rPr lang="ru-RU" dirty="0"/>
              <a:t>Светодиод</a:t>
            </a:r>
          </a:p>
        </p:txBody>
      </p:sp>
      <p:sp>
        <p:nvSpPr>
          <p:cNvPr id="35845" name="TextBox 13"/>
          <p:cNvSpPr txBox="1">
            <a:spLocks noChangeArrowheads="1"/>
          </p:cNvSpPr>
          <p:nvPr/>
        </p:nvSpPr>
        <p:spPr bwMode="auto">
          <a:xfrm>
            <a:off x="1484313" y="1417638"/>
            <a:ext cx="28892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solidFill>
                  <a:schemeClr val="bg1"/>
                </a:solidFill>
                <a:latin typeface="Trebuchet MS" pitchFamily="34" charset="0"/>
              </a:rPr>
              <a:t>1</a:t>
            </a:r>
          </a:p>
        </p:txBody>
      </p:sp>
      <p:sp>
        <p:nvSpPr>
          <p:cNvPr id="35846" name="TextBox 18"/>
          <p:cNvSpPr txBox="1">
            <a:spLocks noChangeArrowheads="1"/>
          </p:cNvSpPr>
          <p:nvPr/>
        </p:nvSpPr>
        <p:spPr bwMode="auto">
          <a:xfrm>
            <a:off x="1503363" y="2695575"/>
            <a:ext cx="2873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solidFill>
                  <a:schemeClr val="bg1"/>
                </a:solidFill>
                <a:latin typeface="Trebuchet MS" pitchFamily="34" charset="0"/>
              </a:rPr>
              <a:t>2</a:t>
            </a:r>
          </a:p>
        </p:txBody>
      </p:sp>
      <p:sp>
        <p:nvSpPr>
          <p:cNvPr id="35848" name="TextBox 22"/>
          <p:cNvSpPr txBox="1">
            <a:spLocks noChangeArrowheads="1"/>
          </p:cNvSpPr>
          <p:nvPr/>
        </p:nvSpPr>
        <p:spPr bwMode="auto">
          <a:xfrm>
            <a:off x="1628775" y="4724400"/>
            <a:ext cx="2873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solidFill>
                  <a:schemeClr val="bg1"/>
                </a:solidFill>
                <a:latin typeface="Trebuchet MS" pitchFamily="34" charset="0"/>
              </a:rPr>
              <a:t>3</a:t>
            </a:r>
          </a:p>
        </p:txBody>
      </p:sp>
      <p:sp>
        <p:nvSpPr>
          <p:cNvPr id="35850" name="TextBox 24"/>
          <p:cNvSpPr txBox="1">
            <a:spLocks noChangeArrowheads="1"/>
          </p:cNvSpPr>
          <p:nvPr/>
        </p:nvSpPr>
        <p:spPr bwMode="auto">
          <a:xfrm>
            <a:off x="911225" y="3065463"/>
            <a:ext cx="2873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solidFill>
                  <a:schemeClr val="bg1"/>
                </a:solidFill>
                <a:latin typeface="Trebuchet MS" pitchFamily="34" charset="0"/>
              </a:rPr>
              <a:t>5</a:t>
            </a:r>
          </a:p>
        </p:txBody>
      </p:sp>
      <p:sp>
        <p:nvSpPr>
          <p:cNvPr id="35852" name="TextBox 21"/>
          <p:cNvSpPr txBox="1">
            <a:spLocks noChangeArrowheads="1"/>
          </p:cNvSpPr>
          <p:nvPr/>
        </p:nvSpPr>
        <p:spPr bwMode="auto">
          <a:xfrm>
            <a:off x="4067175" y="5157192"/>
            <a:ext cx="3600450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42900" indent="-342900">
              <a:buFont typeface="Trebuchet MS" pitchFamily="34" charset="0"/>
              <a:buAutoNum type="arabicPeriod"/>
            </a:pPr>
            <a:r>
              <a:rPr lang="ru-RU" dirty="0" smtClean="0"/>
              <a:t>Катушка индуктивности</a:t>
            </a:r>
            <a:endParaRPr lang="ru-RU" dirty="0"/>
          </a:p>
          <a:p>
            <a:pPr marL="342900" indent="-342900">
              <a:buFont typeface="Trebuchet MS" pitchFamily="34" charset="0"/>
              <a:buAutoNum type="arabicPeriod"/>
            </a:pPr>
            <a:r>
              <a:rPr lang="ru-RU" dirty="0"/>
              <a:t>Датчик </a:t>
            </a:r>
            <a:r>
              <a:rPr lang="en-US" dirty="0" smtClean="0"/>
              <a:t> X</a:t>
            </a:r>
            <a:r>
              <a:rPr lang="ru-RU" dirty="0" err="1" smtClean="0"/>
              <a:t>олла</a:t>
            </a:r>
            <a:endParaRPr lang="ru-RU" dirty="0" smtClean="0"/>
          </a:p>
          <a:p>
            <a:pPr marL="342900" indent="-342900">
              <a:buFont typeface="Trebuchet MS" pitchFamily="34" charset="0"/>
              <a:buAutoNum type="arabicPeriod"/>
            </a:pPr>
            <a:r>
              <a:rPr lang="ru-RU" dirty="0" smtClean="0"/>
              <a:t>Соединительные провода</a:t>
            </a:r>
            <a:endParaRPr lang="ru-RU" dirty="0"/>
          </a:p>
        </p:txBody>
      </p:sp>
      <p:sp>
        <p:nvSpPr>
          <p:cNvPr id="35853" name="TextBox 28"/>
          <p:cNvSpPr txBox="1">
            <a:spLocks noChangeArrowheads="1"/>
          </p:cNvSpPr>
          <p:nvPr/>
        </p:nvSpPr>
        <p:spPr bwMode="auto">
          <a:xfrm>
            <a:off x="4584700" y="1989138"/>
            <a:ext cx="28892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dirty="0">
                <a:solidFill>
                  <a:schemeClr val="bg1"/>
                </a:solidFill>
                <a:latin typeface="Trebuchet MS" pitchFamily="34" charset="0"/>
              </a:rPr>
              <a:t>1</a:t>
            </a:r>
          </a:p>
        </p:txBody>
      </p:sp>
      <p:sp>
        <p:nvSpPr>
          <p:cNvPr id="35858" name="TextBox 35"/>
          <p:cNvSpPr txBox="1">
            <a:spLocks noChangeArrowheads="1"/>
          </p:cNvSpPr>
          <p:nvPr/>
        </p:nvSpPr>
        <p:spPr bwMode="auto">
          <a:xfrm>
            <a:off x="5624513" y="3249613"/>
            <a:ext cx="28892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solidFill>
                  <a:schemeClr val="bg1"/>
                </a:solidFill>
                <a:latin typeface="Trebuchet MS" pitchFamily="34" charset="0"/>
              </a:rPr>
              <a:t>3</a:t>
            </a:r>
          </a:p>
        </p:txBody>
      </p:sp>
      <p:sp>
        <p:nvSpPr>
          <p:cNvPr id="35860" name="TextBox 38"/>
          <p:cNvSpPr txBox="1">
            <a:spLocks noChangeArrowheads="1"/>
          </p:cNvSpPr>
          <p:nvPr/>
        </p:nvSpPr>
        <p:spPr bwMode="auto">
          <a:xfrm>
            <a:off x="6443663" y="4083050"/>
            <a:ext cx="2873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solidFill>
                  <a:schemeClr val="bg1"/>
                </a:solidFill>
                <a:latin typeface="Trebuchet MS" pitchFamily="34" charset="0"/>
              </a:rPr>
              <a:t>4</a:t>
            </a:r>
          </a:p>
        </p:txBody>
      </p:sp>
      <p:sp>
        <p:nvSpPr>
          <p:cNvPr id="35" name="Стрелка вправо 34">
            <a:hlinkClick r:id="rId2" action="ppaction://hlinksldjump"/>
          </p:cNvPr>
          <p:cNvSpPr/>
          <p:nvPr/>
        </p:nvSpPr>
        <p:spPr>
          <a:xfrm>
            <a:off x="6731397" y="6137275"/>
            <a:ext cx="1296987" cy="72072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35867" name="Picture 27" descr="IMG_20170615_02075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0825" y="2205038"/>
            <a:ext cx="3709988" cy="2808287"/>
          </a:xfrm>
          <a:prstGeom prst="rect">
            <a:avLst/>
          </a:prstGeom>
          <a:noFill/>
        </p:spPr>
      </p:pic>
      <p:sp>
        <p:nvSpPr>
          <p:cNvPr id="35868" name="Text Box 28"/>
          <p:cNvSpPr txBox="1">
            <a:spLocks noChangeArrowheads="1"/>
          </p:cNvSpPr>
          <p:nvPr/>
        </p:nvSpPr>
        <p:spPr bwMode="auto">
          <a:xfrm>
            <a:off x="1763713" y="2492375"/>
            <a:ext cx="36036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35869" name="Text Box 29"/>
          <p:cNvSpPr txBox="1">
            <a:spLocks noChangeArrowheads="1"/>
          </p:cNvSpPr>
          <p:nvPr/>
        </p:nvSpPr>
        <p:spPr bwMode="auto">
          <a:xfrm>
            <a:off x="2195513" y="2997200"/>
            <a:ext cx="431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 dirty="0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35874" name="AutoShape 34"/>
          <p:cNvSpPr>
            <a:spLocks noChangeArrowheads="1"/>
          </p:cNvSpPr>
          <p:nvPr/>
        </p:nvSpPr>
        <p:spPr bwMode="auto">
          <a:xfrm>
            <a:off x="1979613" y="2565400"/>
            <a:ext cx="647700" cy="288925"/>
          </a:xfrm>
          <a:prstGeom prst="rightArrow">
            <a:avLst>
              <a:gd name="adj1" fmla="val 50000"/>
              <a:gd name="adj2" fmla="val 56044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5875" name="AutoShape 35"/>
          <p:cNvSpPr>
            <a:spLocks noChangeArrowheads="1"/>
          </p:cNvSpPr>
          <p:nvPr/>
        </p:nvSpPr>
        <p:spPr bwMode="auto">
          <a:xfrm>
            <a:off x="3132138" y="4076700"/>
            <a:ext cx="503237" cy="215900"/>
          </a:xfrm>
          <a:prstGeom prst="leftArrow">
            <a:avLst>
              <a:gd name="adj1" fmla="val 50000"/>
              <a:gd name="adj2" fmla="val 58272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5876" name="AutoShape 36"/>
          <p:cNvSpPr>
            <a:spLocks noChangeArrowheads="1"/>
          </p:cNvSpPr>
          <p:nvPr/>
        </p:nvSpPr>
        <p:spPr bwMode="auto">
          <a:xfrm>
            <a:off x="2411413" y="2997200"/>
            <a:ext cx="576262" cy="287338"/>
          </a:xfrm>
          <a:prstGeom prst="rightArrow">
            <a:avLst>
              <a:gd name="adj1" fmla="val 50000"/>
              <a:gd name="adj2" fmla="val 50138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5877" name="AutoShape 37"/>
          <p:cNvSpPr>
            <a:spLocks noChangeArrowheads="1"/>
          </p:cNvSpPr>
          <p:nvPr/>
        </p:nvSpPr>
        <p:spPr bwMode="auto">
          <a:xfrm>
            <a:off x="3132138" y="3500438"/>
            <a:ext cx="647700" cy="142875"/>
          </a:xfrm>
          <a:prstGeom prst="rightArrow">
            <a:avLst>
              <a:gd name="adj1" fmla="val 50000"/>
              <a:gd name="adj2" fmla="val 11333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5880" name="AutoShape 40"/>
          <p:cNvSpPr>
            <a:spLocks noChangeArrowheads="1"/>
          </p:cNvSpPr>
          <p:nvPr/>
        </p:nvSpPr>
        <p:spPr bwMode="auto">
          <a:xfrm>
            <a:off x="2987675" y="3789363"/>
            <a:ext cx="576263" cy="144462"/>
          </a:xfrm>
          <a:prstGeom prst="leftArrow">
            <a:avLst>
              <a:gd name="adj1" fmla="val 50000"/>
              <a:gd name="adj2" fmla="val 99726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5881" name="AutoShape 41"/>
          <p:cNvSpPr>
            <a:spLocks noChangeArrowheads="1"/>
          </p:cNvSpPr>
          <p:nvPr/>
        </p:nvSpPr>
        <p:spPr bwMode="auto">
          <a:xfrm>
            <a:off x="2916238" y="3933825"/>
            <a:ext cx="431800" cy="146050"/>
          </a:xfrm>
          <a:prstGeom prst="leftArrow">
            <a:avLst>
              <a:gd name="adj1" fmla="val 50000"/>
              <a:gd name="adj2" fmla="val 7391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5882" name="Text Box 42"/>
          <p:cNvSpPr txBox="1">
            <a:spLocks noChangeArrowheads="1"/>
          </p:cNvSpPr>
          <p:nvPr/>
        </p:nvSpPr>
        <p:spPr bwMode="auto">
          <a:xfrm>
            <a:off x="3563938" y="3716338"/>
            <a:ext cx="360362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>
                <a:solidFill>
                  <a:schemeClr val="bg1"/>
                </a:solidFill>
              </a:rPr>
              <a:t>3</a:t>
            </a:r>
          </a:p>
        </p:txBody>
      </p:sp>
      <p:sp>
        <p:nvSpPr>
          <p:cNvPr id="35883" name="Text Box 43"/>
          <p:cNvSpPr txBox="1">
            <a:spLocks noChangeArrowheads="1"/>
          </p:cNvSpPr>
          <p:nvPr/>
        </p:nvSpPr>
        <p:spPr bwMode="auto">
          <a:xfrm>
            <a:off x="3708400" y="4076700"/>
            <a:ext cx="28733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 dirty="0">
                <a:solidFill>
                  <a:schemeClr val="bg1"/>
                </a:solidFill>
              </a:rPr>
              <a:t>3</a:t>
            </a:r>
          </a:p>
        </p:txBody>
      </p:sp>
      <p:sp>
        <p:nvSpPr>
          <p:cNvPr id="35884" name="Text Box 44"/>
          <p:cNvSpPr txBox="1">
            <a:spLocks noChangeArrowheads="1"/>
          </p:cNvSpPr>
          <p:nvPr/>
        </p:nvSpPr>
        <p:spPr bwMode="auto">
          <a:xfrm>
            <a:off x="3276600" y="3789363"/>
            <a:ext cx="36036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>
                <a:solidFill>
                  <a:schemeClr val="bg1"/>
                </a:solidFill>
              </a:rPr>
              <a:t>4</a:t>
            </a:r>
          </a:p>
        </p:txBody>
      </p:sp>
      <p:sp>
        <p:nvSpPr>
          <p:cNvPr id="35885" name="Text Box 45"/>
          <p:cNvSpPr txBox="1">
            <a:spLocks noChangeArrowheads="1"/>
          </p:cNvSpPr>
          <p:nvPr/>
        </p:nvSpPr>
        <p:spPr bwMode="auto">
          <a:xfrm>
            <a:off x="2843808" y="3422327"/>
            <a:ext cx="431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 dirty="0">
                <a:solidFill>
                  <a:schemeClr val="bg1"/>
                </a:solidFill>
              </a:rPr>
              <a:t>5</a:t>
            </a:r>
          </a:p>
        </p:txBody>
      </p:sp>
      <p:pic>
        <p:nvPicPr>
          <p:cNvPr id="35886" name="Picture 46" descr="IMG_20170616_160922_00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067175" y="2276475"/>
            <a:ext cx="3981450" cy="2727325"/>
          </a:xfrm>
          <a:prstGeom prst="rect">
            <a:avLst/>
          </a:prstGeom>
          <a:noFill/>
        </p:spPr>
      </p:pic>
      <p:sp>
        <p:nvSpPr>
          <p:cNvPr id="35887" name="Text Box 47"/>
          <p:cNvSpPr txBox="1">
            <a:spLocks noChangeArrowheads="1"/>
          </p:cNvSpPr>
          <p:nvPr/>
        </p:nvSpPr>
        <p:spPr bwMode="auto">
          <a:xfrm>
            <a:off x="4932363" y="2997200"/>
            <a:ext cx="431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35889" name="Text Box 49"/>
          <p:cNvSpPr txBox="1">
            <a:spLocks noChangeArrowheads="1"/>
          </p:cNvSpPr>
          <p:nvPr/>
        </p:nvSpPr>
        <p:spPr bwMode="auto">
          <a:xfrm>
            <a:off x="5003800" y="4581525"/>
            <a:ext cx="431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 dirty="0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323528" y="1691516"/>
            <a:ext cx="39385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Основание </a:t>
            </a:r>
            <a:r>
              <a:rPr lang="ru-RU" sz="1400" dirty="0" smtClean="0"/>
              <a:t>(блоки питания и управления)</a:t>
            </a:r>
            <a:endParaRPr lang="ru-RU" sz="1400" dirty="0"/>
          </a:p>
        </p:txBody>
      </p:sp>
      <p:sp>
        <p:nvSpPr>
          <p:cNvPr id="31" name="Text Box 29"/>
          <p:cNvSpPr txBox="1">
            <a:spLocks noChangeArrowheads="1"/>
          </p:cNvSpPr>
          <p:nvPr/>
        </p:nvSpPr>
        <p:spPr bwMode="auto">
          <a:xfrm>
            <a:off x="4139952" y="1691516"/>
            <a:ext cx="374441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dirty="0" smtClean="0"/>
              <a:t>               Голова </a:t>
            </a:r>
            <a:r>
              <a:rPr lang="ru-RU" sz="1400" dirty="0" smtClean="0"/>
              <a:t>(мозги)</a:t>
            </a:r>
          </a:p>
        </p:txBody>
      </p:sp>
      <p:sp>
        <p:nvSpPr>
          <p:cNvPr id="32" name="Text Box 29"/>
          <p:cNvSpPr txBox="1">
            <a:spLocks noChangeArrowheads="1"/>
          </p:cNvSpPr>
          <p:nvPr/>
        </p:nvSpPr>
        <p:spPr bwMode="auto">
          <a:xfrm>
            <a:off x="7164288" y="4571836"/>
            <a:ext cx="172819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dirty="0" smtClean="0"/>
              <a:t>Стойка</a:t>
            </a:r>
            <a:endParaRPr lang="ru-RU" dirty="0"/>
          </a:p>
        </p:txBody>
      </p:sp>
      <p:sp>
        <p:nvSpPr>
          <p:cNvPr id="33" name="Text Box 43"/>
          <p:cNvSpPr txBox="1">
            <a:spLocks noChangeArrowheads="1"/>
          </p:cNvSpPr>
          <p:nvPr/>
        </p:nvSpPr>
        <p:spPr bwMode="auto">
          <a:xfrm>
            <a:off x="6876256" y="3494335"/>
            <a:ext cx="28733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 dirty="0">
                <a:solidFill>
                  <a:schemeClr val="bg1"/>
                </a:solidFill>
              </a:rPr>
              <a:t>3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188640"/>
            <a:ext cx="6255488" cy="1362075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Комплекс </a:t>
            </a:r>
            <a:r>
              <a:rPr lang="ru-RU" dirty="0" smtClean="0"/>
              <a:t>решённых проблем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067944" y="1628800"/>
            <a:ext cx="3960440" cy="5328592"/>
          </a:xfrm>
        </p:spPr>
        <p:txBody>
          <a:bodyPr/>
          <a:lstStyle/>
          <a:p>
            <a:pPr marL="457200" indent="-457200" algn="ctr">
              <a:buFont typeface="Wingdings 2" pitchFamily="18" charset="2"/>
              <a:buAutoNum type="arabicPeriod"/>
            </a:pPr>
            <a:r>
              <a:rPr lang="ru-RU" sz="2400" dirty="0" smtClean="0"/>
              <a:t>Подбор и согласование всех элементов </a:t>
            </a:r>
            <a:r>
              <a:rPr lang="ru-RU" sz="2400" dirty="0" err="1" smtClean="0"/>
              <a:t>эл.цепи</a:t>
            </a:r>
            <a:r>
              <a:rPr lang="ru-RU" sz="2400" dirty="0" smtClean="0"/>
              <a:t> (от блока питания до датчика Холла)</a:t>
            </a:r>
          </a:p>
          <a:p>
            <a:pPr marL="457200" indent="-457200" algn="ctr">
              <a:buAutoNum type="arabicPeriod"/>
            </a:pPr>
            <a:r>
              <a:rPr lang="ru-RU" sz="2400" dirty="0" smtClean="0"/>
              <a:t>Изготовление катушки индуктивности</a:t>
            </a:r>
          </a:p>
          <a:p>
            <a:pPr marL="457200" indent="-457200" algn="ctr">
              <a:buAutoNum type="arabicPeriod"/>
            </a:pPr>
            <a:r>
              <a:rPr lang="ru-RU" sz="2400" dirty="0" smtClean="0"/>
              <a:t> Подбор магнита</a:t>
            </a:r>
          </a:p>
          <a:p>
            <a:pPr marL="457200" indent="-457200" algn="ctr">
              <a:buAutoNum type="arabicPeriod"/>
            </a:pPr>
            <a:r>
              <a:rPr lang="ru-RU" sz="2400" dirty="0" smtClean="0"/>
              <a:t> Выбор формы и подбор массы </a:t>
            </a:r>
            <a:r>
              <a:rPr lang="ru-RU" sz="2400" dirty="0" err="1" smtClean="0"/>
              <a:t>левитирующего</a:t>
            </a:r>
            <a:r>
              <a:rPr lang="ru-RU" sz="2400" dirty="0" smtClean="0"/>
              <a:t> тела</a:t>
            </a:r>
          </a:p>
          <a:p>
            <a:pPr marL="457200" indent="-457200" algn="ctr">
              <a:buAutoNum type="arabicPeriod"/>
            </a:pPr>
            <a:r>
              <a:rPr lang="ru-RU" sz="2400" dirty="0" smtClean="0"/>
              <a:t>Разработка дизайна установки</a:t>
            </a:r>
          </a:p>
          <a:p>
            <a:pPr marL="457200" indent="-457200" algn="ctr"/>
            <a:r>
              <a:rPr lang="ru-RU" dirty="0" smtClean="0"/>
              <a:t>  </a:t>
            </a:r>
            <a:endParaRPr lang="ru-RU" dirty="0"/>
          </a:p>
        </p:txBody>
      </p:sp>
      <p:pic>
        <p:nvPicPr>
          <p:cNvPr id="4" name="Picture 4" descr="C:\Users\Пользовател\Desktop\Новая папка\IMG_20180404_063026_93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628800"/>
            <a:ext cx="2931381" cy="469652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8075240" cy="82801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выводы</a:t>
            </a:r>
            <a:endParaRPr lang="ru-RU" dirty="0"/>
          </a:p>
        </p:txBody>
      </p:sp>
      <p:sp>
        <p:nvSpPr>
          <p:cNvPr id="36866" name="Объект 2"/>
          <p:cNvSpPr>
            <a:spLocks noGrp="1"/>
          </p:cNvSpPr>
          <p:nvPr>
            <p:ph idx="1"/>
          </p:nvPr>
        </p:nvSpPr>
        <p:spPr>
          <a:xfrm>
            <a:off x="142875" y="1000125"/>
            <a:ext cx="8174038" cy="5857875"/>
          </a:xfrm>
        </p:spPr>
        <p:txBody>
          <a:bodyPr/>
          <a:lstStyle/>
          <a:p>
            <a:pPr marL="457200" indent="-457200" eaLnBrk="1" hangingPunct="1">
              <a:buFont typeface="Trebuchet MS" pitchFamily="34" charset="0"/>
              <a:buAutoNum type="arabicPeriod"/>
            </a:pPr>
            <a:r>
              <a:rPr lang="ru-RU" sz="2400" dirty="0" smtClean="0"/>
              <a:t>   Выявлены условия возникновения левитации, установлена возможность левитации живых </a:t>
            </a:r>
            <a:r>
              <a:rPr lang="ru-RU" sz="2400" dirty="0" smtClean="0"/>
              <a:t>организмов.</a:t>
            </a:r>
            <a:endParaRPr lang="ru-RU" sz="2400" dirty="0" smtClean="0"/>
          </a:p>
          <a:p>
            <a:pPr marL="457200" indent="-457200" eaLnBrk="1" hangingPunct="1">
              <a:buFont typeface="Trebuchet MS" pitchFamily="34" charset="0"/>
              <a:buAutoNum type="arabicPeriod"/>
            </a:pPr>
            <a:r>
              <a:rPr lang="ru-RU" sz="2400" dirty="0" smtClean="0"/>
              <a:t>   Проведён сравнительный анализ различных типов </a:t>
            </a:r>
            <a:r>
              <a:rPr lang="ru-RU" sz="2400" dirty="0" err="1" smtClean="0"/>
              <a:t>левитронов</a:t>
            </a:r>
            <a:r>
              <a:rPr lang="ru-RU" sz="2400" dirty="0" smtClean="0"/>
              <a:t>.</a:t>
            </a:r>
          </a:p>
          <a:p>
            <a:pPr marL="457200" indent="-457200" eaLnBrk="1" hangingPunct="1">
              <a:buFont typeface="Trebuchet MS" pitchFamily="34" charset="0"/>
              <a:buAutoNum type="arabicPeriod"/>
            </a:pPr>
            <a:r>
              <a:rPr lang="ru-RU" sz="2400" dirty="0" smtClean="0"/>
              <a:t>   Изготовлен магнитный левитрон на основе датчика Холла для демонстрации левитации</a:t>
            </a:r>
            <a:r>
              <a:rPr lang="en-US" sz="2400" dirty="0" smtClean="0"/>
              <a:t> </a:t>
            </a:r>
            <a:r>
              <a:rPr lang="ru-RU" sz="2400" dirty="0" smtClean="0"/>
              <a:t>как наиболее простое, надёжное, эффектное и </a:t>
            </a:r>
            <a:r>
              <a:rPr lang="ru-RU" sz="2400" dirty="0" smtClean="0"/>
              <a:t>малобюджетное </a:t>
            </a:r>
            <a:r>
              <a:rPr lang="ru-RU" sz="2400" dirty="0" smtClean="0"/>
              <a:t>устройство. </a:t>
            </a:r>
          </a:p>
          <a:p>
            <a:pPr marL="457200" indent="-457200" eaLnBrk="1" hangingPunct="1">
              <a:buFont typeface="Trebuchet MS" pitchFamily="34" charset="0"/>
              <a:buAutoNum type="arabicPeriod"/>
            </a:pPr>
            <a:r>
              <a:rPr lang="ru-RU" sz="2400" dirty="0" smtClean="0">
                <a:solidFill>
                  <a:srgbClr val="FF0000"/>
                </a:solidFill>
              </a:rPr>
              <a:t>   </a:t>
            </a:r>
            <a:r>
              <a:rPr lang="ru-RU" sz="2400" dirty="0" smtClean="0"/>
              <a:t>Опыты показали, что увеличение мощности устройства связано с увеличением индуктивности катушки и (или) силы постоянного магнита, а уменьшение массы магнита ведёт к возникновению биений и резонансных явлений.</a:t>
            </a:r>
            <a:endParaRPr lang="ru-RU" sz="2400" dirty="0" smtClean="0">
              <a:latin typeface="Arial" charset="0"/>
            </a:endParaRPr>
          </a:p>
          <a:p>
            <a:pPr marL="457200" indent="-457200" eaLnBrk="1" hangingPunct="1">
              <a:buFont typeface="Wingdings 2" pitchFamily="18" charset="2"/>
              <a:buNone/>
            </a:pPr>
            <a:r>
              <a:rPr lang="ru-RU" dirty="0" smtClean="0"/>
              <a:t>    </a:t>
            </a:r>
          </a:p>
          <a:p>
            <a:pPr marL="457200" indent="-457200" eaLnBrk="1" hangingPunct="1">
              <a:buFont typeface="Trebuchet MS" pitchFamily="34" charset="0"/>
              <a:buAutoNum type="arabicPeriod"/>
            </a:pP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467544" y="476672"/>
            <a:ext cx="8305800" cy="922036"/>
          </a:xfrm>
        </p:spPr>
        <p:txBody>
          <a:bodyPr>
            <a:noAutofit/>
          </a:bodyPr>
          <a:lstStyle/>
          <a:p>
            <a:pPr algn="r" eaLnBrk="1" fontAlgn="auto" hangingPunct="1">
              <a:spcAft>
                <a:spcPts val="0"/>
              </a:spcAft>
              <a:defRPr/>
            </a:pPr>
            <a:r>
              <a:rPr lang="ru-RU" sz="4200" kern="1200" cap="all" dirty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</a:rPr>
              <a:t>Литература</a:t>
            </a:r>
          </a:p>
        </p:txBody>
      </p:sp>
      <p:sp>
        <p:nvSpPr>
          <p:cNvPr id="38914" name="Подзаголовок 5"/>
          <p:cNvSpPr>
            <a:spLocks noGrp="1"/>
          </p:cNvSpPr>
          <p:nvPr>
            <p:ph type="subTitle" idx="4294967295"/>
          </p:nvPr>
        </p:nvSpPr>
        <p:spPr>
          <a:xfrm>
            <a:off x="2843213" y="3789040"/>
            <a:ext cx="6300787" cy="2519685"/>
          </a:xfrm>
        </p:spPr>
        <p:txBody>
          <a:bodyPr lIns="45720" tIns="0" rIns="45720" bIns="0"/>
          <a:lstStyle/>
          <a:p>
            <a:pPr marL="0" indent="0" eaLnBrk="1" hangingPunct="1">
              <a:buFont typeface="Arial" charset="0"/>
              <a:buChar char="•"/>
            </a:pPr>
            <a:r>
              <a:rPr lang="ru-RU" sz="1800" dirty="0" smtClean="0">
                <a:solidFill>
                  <a:srgbClr val="FFFFFF"/>
                </a:solidFill>
              </a:rPr>
              <a:t>     </a:t>
            </a:r>
            <a:r>
              <a:rPr lang="en-US" sz="1800" b="1" dirty="0" smtClean="0">
                <a:solidFill>
                  <a:schemeClr val="bg1"/>
                </a:solidFill>
                <a:hlinkClick r:id="rId2"/>
              </a:rPr>
              <a:t>http://electrik.info/main/fakty/97-yeffekt-xolla-i-datchiki-na-</a:t>
            </a:r>
            <a:r>
              <a:rPr lang="ru-RU" sz="1800" b="1" dirty="0" smtClean="0">
                <a:solidFill>
                  <a:schemeClr val="bg1"/>
                </a:solidFill>
                <a:hlinkClick r:id="rId2"/>
              </a:rPr>
              <a:t> </a:t>
            </a:r>
            <a:r>
              <a:rPr lang="en-US" sz="1800" b="1" dirty="0" smtClean="0">
                <a:solidFill>
                  <a:schemeClr val="bg1"/>
                </a:solidFill>
                <a:hlinkClick r:id="rId2"/>
              </a:rPr>
              <a:t>ego-osnove.html</a:t>
            </a:r>
            <a:endParaRPr lang="ru-RU" sz="1800" b="1" dirty="0" smtClean="0">
              <a:solidFill>
                <a:schemeClr val="bg1"/>
              </a:solidFill>
            </a:endParaRPr>
          </a:p>
          <a:p>
            <a:pPr marL="0" indent="0" eaLnBrk="1" hangingPunct="1">
              <a:buFont typeface="Arial" charset="0"/>
              <a:buChar char="•"/>
            </a:pPr>
            <a:r>
              <a:rPr lang="ru-RU" sz="1800" b="1" dirty="0" smtClean="0">
                <a:solidFill>
                  <a:schemeClr val="bg1"/>
                </a:solidFill>
              </a:rPr>
              <a:t>     </a:t>
            </a:r>
            <a:r>
              <a:rPr lang="en-US" sz="1800" b="1" dirty="0" smtClean="0">
                <a:solidFill>
                  <a:schemeClr val="bg1"/>
                </a:solidFill>
              </a:rPr>
              <a:t>https://ru.wikipedia.org/wiki/</a:t>
            </a:r>
            <a:r>
              <a:rPr lang="ru-RU" sz="1800" b="1" dirty="0" err="1" smtClean="0">
                <a:solidFill>
                  <a:schemeClr val="bg1"/>
                </a:solidFill>
              </a:rPr>
              <a:t>Левитация_</a:t>
            </a:r>
            <a:r>
              <a:rPr lang="ru-RU" sz="1800" b="1" dirty="0" smtClean="0">
                <a:solidFill>
                  <a:schemeClr val="bg1"/>
                </a:solidFill>
              </a:rPr>
              <a:t>(физика)</a:t>
            </a:r>
          </a:p>
          <a:p>
            <a:pPr marL="0" indent="0" eaLnBrk="1" hangingPunct="1">
              <a:buFont typeface="Arial" charset="0"/>
              <a:buChar char="•"/>
            </a:pPr>
            <a:r>
              <a:rPr lang="ru-RU" sz="1800" b="1" dirty="0" smtClean="0">
                <a:solidFill>
                  <a:schemeClr val="bg1"/>
                </a:solidFill>
              </a:rPr>
              <a:t>     </a:t>
            </a:r>
            <a:r>
              <a:rPr lang="en-US" sz="1800" b="1" dirty="0" smtClean="0">
                <a:solidFill>
                  <a:schemeClr val="bg1"/>
                </a:solidFill>
              </a:rPr>
              <a:t>http://xn----itbanjdfpxyg4bi5c.xn--p1ai</a:t>
            </a:r>
            <a:endParaRPr lang="ru-RU" sz="1800" b="1" dirty="0" smtClean="0">
              <a:solidFill>
                <a:schemeClr val="bg1"/>
              </a:solidFill>
            </a:endParaRPr>
          </a:p>
          <a:p>
            <a:pPr marL="0" indent="0" eaLnBrk="1" hangingPunct="1">
              <a:buFont typeface="Arial" charset="0"/>
              <a:buChar char="•"/>
            </a:pPr>
            <a:r>
              <a:rPr lang="ru-RU" sz="1800" b="1" dirty="0" smtClean="0">
                <a:solidFill>
                  <a:schemeClr val="bg1"/>
                </a:solidFill>
              </a:rPr>
              <a:t>     </a:t>
            </a:r>
            <a:r>
              <a:rPr lang="en-US" sz="1800" b="1" dirty="0" smtClean="0">
                <a:solidFill>
                  <a:schemeClr val="bg1"/>
                </a:solidFill>
              </a:rPr>
              <a:t>http://electricalschool.info/electronica/1557-primenenie-datchikov-kholla.html</a:t>
            </a:r>
            <a:r>
              <a:rPr lang="ru-RU" sz="1800" b="1" dirty="0" smtClean="0">
                <a:solidFill>
                  <a:schemeClr val="bg1"/>
                </a:solidFill>
              </a:rPr>
              <a:t> </a:t>
            </a:r>
          </a:p>
          <a:p>
            <a:pPr marL="0" indent="0" eaLnBrk="1" hangingPunct="1">
              <a:buFont typeface="Arial" charset="0"/>
              <a:buChar char="•"/>
            </a:pPr>
            <a:r>
              <a:rPr lang="ru-RU" sz="1800" b="1" dirty="0" smtClean="0">
                <a:solidFill>
                  <a:schemeClr val="bg1"/>
                </a:solidFill>
              </a:rPr>
              <a:t>     </a:t>
            </a:r>
            <a:r>
              <a:rPr lang="en-US" sz="1800" b="1" dirty="0" smtClean="0">
                <a:solidFill>
                  <a:schemeClr val="bg1"/>
                </a:solidFill>
              </a:rPr>
              <a:t>http://www.membrana.ru/particle/16986</a:t>
            </a:r>
            <a:r>
              <a:rPr lang="ru-RU" sz="1400" dirty="0" smtClean="0">
                <a:solidFill>
                  <a:srgbClr val="FFFFFF"/>
                </a:solidFill>
              </a:rPr>
              <a:t>         </a:t>
            </a:r>
          </a:p>
        </p:txBody>
      </p:sp>
      <p:sp>
        <p:nvSpPr>
          <p:cNvPr id="38915" name="TextBox 4"/>
          <p:cNvSpPr txBox="1">
            <a:spLocks noChangeArrowheads="1"/>
          </p:cNvSpPr>
          <p:nvPr/>
        </p:nvSpPr>
        <p:spPr bwMode="auto">
          <a:xfrm>
            <a:off x="722313" y="3573463"/>
            <a:ext cx="7953375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>
              <a:solidFill>
                <a:srgbClr val="FFC000"/>
              </a:solidFill>
              <a:latin typeface="Trebuchet MS" pitchFamily="34" charset="0"/>
            </a:endParaRPr>
          </a:p>
          <a:p>
            <a:endParaRPr lang="ru-RU">
              <a:latin typeface="Trebuchet MS" pitchFamily="34" charset="0"/>
            </a:endParaRPr>
          </a:p>
        </p:txBody>
      </p:sp>
      <p:sp>
        <p:nvSpPr>
          <p:cNvPr id="4" name="Стрелка вправо 3">
            <a:hlinkClick r:id="rId3" action="ppaction://hlinksldjump"/>
          </p:cNvPr>
          <p:cNvSpPr/>
          <p:nvPr/>
        </p:nvSpPr>
        <p:spPr>
          <a:xfrm>
            <a:off x="4716463" y="6210300"/>
            <a:ext cx="1223962" cy="6477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6" name="Picture 4" descr="C:\Users\Пользовател\Desktop\Новая папка\IMG_20180404_063026_937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3" y="188640"/>
            <a:ext cx="2376264" cy="380714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Картинки по запросу виды равновесия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5550" y="980728"/>
            <a:ext cx="7296810" cy="54726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332657"/>
            <a:ext cx="7632848" cy="792087"/>
          </a:xfrm>
        </p:spPr>
        <p:txBody>
          <a:bodyPr/>
          <a:lstStyle/>
          <a:p>
            <a:r>
              <a:rPr lang="ru-RU" dirty="0" smtClean="0"/>
              <a:t>Индуктивность катушки</a:t>
            </a:r>
            <a:endParaRPr lang="ru-RU" dirty="0"/>
          </a:p>
        </p:txBody>
      </p:sp>
      <p:sp>
        <p:nvSpPr>
          <p:cNvPr id="2050" name="AutoShape 2" descr="Похожее изображение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52" name="Picture 4" descr="Похожее изображени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01002" y="4293096"/>
            <a:ext cx="4083366" cy="1872208"/>
          </a:xfrm>
          <a:prstGeom prst="rect">
            <a:avLst/>
          </a:prstGeom>
          <a:noFill/>
        </p:spPr>
      </p:pic>
      <p:sp>
        <p:nvSpPr>
          <p:cNvPr id="2054" name="AutoShape 6" descr="Картинки по запросу магнитное поле катушки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56" name="Picture 8" descr="Похожее изображение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5" y="1196752"/>
            <a:ext cx="4248473" cy="3186354"/>
          </a:xfrm>
          <a:prstGeom prst="rect">
            <a:avLst/>
          </a:prstGeom>
          <a:noFill/>
        </p:spPr>
      </p:pic>
      <p:pic>
        <p:nvPicPr>
          <p:cNvPr id="3" name="Picture 2" descr="http://college.ru/images_college/modeli_urokov/lesson_magnit.files/image00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1560" y="4437112"/>
            <a:ext cx="1428750" cy="1905000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1331640" y="1124744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70C0"/>
                </a:solidFill>
              </a:rPr>
              <a:t>N</a:t>
            </a:r>
            <a:endParaRPr lang="ru-RU" b="1" dirty="0">
              <a:solidFill>
                <a:srgbClr val="0070C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259632" y="4005064"/>
            <a:ext cx="338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S</a:t>
            </a:r>
            <a:endParaRPr lang="ru-RU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188640"/>
            <a:ext cx="6255488" cy="1362075"/>
          </a:xfrm>
        </p:spPr>
        <p:txBody>
          <a:bodyPr/>
          <a:lstStyle/>
          <a:p>
            <a:r>
              <a:rPr lang="ru-RU" dirty="0" err="1" smtClean="0"/>
              <a:t>Ниодимовый</a:t>
            </a:r>
            <a:r>
              <a:rPr lang="ru-RU" dirty="0" smtClean="0"/>
              <a:t> магнит</a:t>
            </a:r>
            <a:endParaRPr lang="ru-RU" dirty="0"/>
          </a:p>
        </p:txBody>
      </p:sp>
      <p:sp>
        <p:nvSpPr>
          <p:cNvPr id="1026" name="AutoShape 2" descr="Картинки по запросу магнит неодимовый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28" name="Picture 4" descr="Похожее изображени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31840" y="2420888"/>
            <a:ext cx="4638675" cy="4200526"/>
          </a:xfrm>
          <a:prstGeom prst="rect">
            <a:avLst/>
          </a:prstGeom>
          <a:noFill/>
        </p:spPr>
      </p:pic>
      <p:sp>
        <p:nvSpPr>
          <p:cNvPr id="1030" name="AutoShape 6" descr="Картинки по запросу неодим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2" name="AutoShape 8" descr="НЕОДИМ (химический элемент)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4" name="AutoShape 10" descr="http://megabook.ru/stream/mediapreview?Key=%d0%9d%d0%b5%d0%be%d0%b4%d0%b8%d0%bc%20(%d1%85%d0%b8%d0%bc%d0%b8%d1%87%d0%b5%d1%81%d0%ba%d0%b8%d0%b9%20%d1%8d%d0%bb%d0%b5%d0%bc%d0%b5%d0%bd%d1%82)&amp;Width=654&amp;Height=654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467544" y="1196752"/>
            <a:ext cx="734481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     Сплав неодима, железа и бора применяют для изготовления мощных постоянных магнитов</a:t>
            </a:r>
            <a:r>
              <a:rPr lang="en-US" dirty="0" smtClean="0"/>
              <a:t> </a:t>
            </a:r>
            <a:r>
              <a:rPr lang="ru-RU" dirty="0" smtClean="0"/>
              <a:t>различной формы. </a:t>
            </a:r>
            <a:endParaRPr lang="ru-RU" dirty="0"/>
          </a:p>
        </p:txBody>
      </p:sp>
      <p:pic>
        <p:nvPicPr>
          <p:cNvPr id="1039" name="Picture 15" descr="Картинки по запросу неодим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3568" y="2132856"/>
            <a:ext cx="1905000" cy="12477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5791200" cy="1124744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содержание</a:t>
            </a:r>
            <a:endParaRPr lang="ru-RU" dirty="0"/>
          </a:p>
        </p:txBody>
      </p:sp>
      <p:sp>
        <p:nvSpPr>
          <p:cNvPr id="25602" name="Объект 2"/>
          <p:cNvSpPr>
            <a:spLocks noGrp="1"/>
          </p:cNvSpPr>
          <p:nvPr>
            <p:ph idx="1"/>
          </p:nvPr>
        </p:nvSpPr>
        <p:spPr>
          <a:xfrm>
            <a:off x="395288" y="1268413"/>
            <a:ext cx="7620000" cy="4464050"/>
          </a:xfrm>
        </p:spPr>
        <p:txBody>
          <a:bodyPr/>
          <a:lstStyle/>
          <a:p>
            <a:pPr marL="342900" indent="-342900" eaLnBrk="1" hangingPunct="1"/>
            <a:r>
              <a:rPr lang="ru-RU" sz="1800" dirty="0" smtClean="0"/>
              <a:t>Введение                                                                        с. 3 - 4</a:t>
            </a:r>
          </a:p>
          <a:p>
            <a:pPr marL="342900" indent="-342900" eaLnBrk="1" hangingPunct="1"/>
            <a:r>
              <a:rPr lang="ru-RU" sz="1800" dirty="0" smtClean="0"/>
              <a:t>Цели работы                                                                   с. 5</a:t>
            </a:r>
          </a:p>
          <a:p>
            <a:pPr marL="342900" indent="-342900" eaLnBrk="1" hangingPunct="1"/>
            <a:r>
              <a:rPr lang="ru-RU" sz="1800" dirty="0" smtClean="0"/>
              <a:t>Задачи работы                                                                с. 6</a:t>
            </a:r>
          </a:p>
          <a:p>
            <a:pPr marL="342900" indent="-342900" eaLnBrk="1" hangingPunct="1"/>
            <a:r>
              <a:rPr lang="ru-RU" sz="1800" dirty="0" smtClean="0"/>
              <a:t>Условия возникновения левитации                                 с. 7</a:t>
            </a:r>
          </a:p>
          <a:p>
            <a:pPr marL="342900" indent="-342900" eaLnBrk="1" hangingPunct="1"/>
            <a:r>
              <a:rPr lang="ru-RU" sz="1800" dirty="0" smtClean="0"/>
              <a:t>Типы и принципы работы </a:t>
            </a:r>
            <a:r>
              <a:rPr lang="ru-RU" sz="1800" dirty="0" err="1" smtClean="0"/>
              <a:t>левитронов</a:t>
            </a:r>
            <a:r>
              <a:rPr lang="ru-RU" sz="1800" dirty="0" smtClean="0"/>
              <a:t>                             с. 8</a:t>
            </a:r>
          </a:p>
          <a:p>
            <a:pPr marL="342900" indent="-342900" eaLnBrk="1" hangingPunct="1"/>
            <a:r>
              <a:rPr lang="ru-RU" sz="1800" dirty="0" smtClean="0"/>
              <a:t>Принцип работы магнитного </a:t>
            </a:r>
            <a:r>
              <a:rPr lang="ru-RU" sz="1800" dirty="0" err="1" smtClean="0"/>
              <a:t>левитрона</a:t>
            </a:r>
            <a:r>
              <a:rPr lang="ru-RU" sz="1800" dirty="0" smtClean="0"/>
              <a:t>                          с. 9</a:t>
            </a:r>
          </a:p>
          <a:p>
            <a:pPr marL="342900" indent="-342900" eaLnBrk="1" hangingPunct="1"/>
            <a:r>
              <a:rPr lang="ru-RU" sz="1800" dirty="0" smtClean="0"/>
              <a:t>Датчик Холла                                                                  с. 10</a:t>
            </a:r>
          </a:p>
          <a:p>
            <a:pPr marL="342900" indent="-342900" eaLnBrk="1" hangingPunct="1"/>
            <a:r>
              <a:rPr lang="ru-RU" sz="1800" dirty="0" smtClean="0"/>
              <a:t>Список радиодеталей                                                      с. 11</a:t>
            </a:r>
          </a:p>
          <a:p>
            <a:pPr marL="342900" indent="-342900" eaLnBrk="1" hangingPunct="1"/>
            <a:r>
              <a:rPr lang="ru-RU" sz="1800" dirty="0" smtClean="0"/>
              <a:t>Технические характеристики                                          с. 12</a:t>
            </a:r>
          </a:p>
          <a:p>
            <a:pPr marL="342900" indent="-342900" eaLnBrk="1" hangingPunct="1"/>
            <a:r>
              <a:rPr lang="ru-RU" sz="1800" dirty="0" smtClean="0"/>
              <a:t>Вид устройства                                                                с. 13</a:t>
            </a:r>
          </a:p>
          <a:p>
            <a:pPr marL="342900" indent="-342900" eaLnBrk="1" hangingPunct="1"/>
            <a:r>
              <a:rPr lang="ru-RU" sz="1800" dirty="0" smtClean="0"/>
              <a:t>Выводы                                                                            с. 14</a:t>
            </a:r>
          </a:p>
          <a:p>
            <a:pPr marL="342900" indent="-342900" eaLnBrk="1" hangingPunct="1"/>
            <a:r>
              <a:rPr lang="ru-RU" sz="1800" dirty="0" smtClean="0"/>
              <a:t>Литература                                                                      с. 15</a:t>
            </a:r>
          </a:p>
          <a:p>
            <a:pPr marL="342900" indent="-342900" eaLnBrk="1" hangingPunct="1"/>
            <a:r>
              <a:rPr lang="ru-RU" sz="1800" dirty="0" smtClean="0"/>
              <a:t>Приложения. Применение датчика Холла                       с. 16 - 17</a:t>
            </a:r>
            <a:endParaRPr lang="en-US" sz="1800" dirty="0" smtClean="0"/>
          </a:p>
          <a:p>
            <a:pPr marL="342900" indent="-342900" eaLnBrk="1" hangingPunct="1">
              <a:buFont typeface="Wingdings 2" pitchFamily="18" charset="2"/>
              <a:buNone/>
            </a:pPr>
            <a:endParaRPr lang="ru-RU" sz="1800" dirty="0" smtClean="0"/>
          </a:p>
          <a:p>
            <a:pPr marL="342900" indent="-342900" eaLnBrk="1" hangingPunct="1">
              <a:buFont typeface="Wingdings" pitchFamily="2" charset="2"/>
              <a:buChar char="q"/>
            </a:pPr>
            <a:endParaRPr lang="ru-RU" sz="1800" dirty="0" smtClean="0"/>
          </a:p>
          <a:p>
            <a:pPr marL="342900" indent="-342900" eaLnBrk="1" hangingPunct="1"/>
            <a:endParaRPr lang="ru-RU" sz="1800" dirty="0" smtClean="0"/>
          </a:p>
          <a:p>
            <a:pPr marL="342900" indent="-342900" eaLnBrk="1" hangingPunct="1"/>
            <a:endParaRPr lang="ru-RU" sz="1800" dirty="0" smtClean="0"/>
          </a:p>
          <a:p>
            <a:pPr marL="342900" indent="-342900" eaLnBrk="1" hangingPunct="1"/>
            <a:endParaRPr lang="ru-RU" sz="1800" dirty="0" smtClean="0"/>
          </a:p>
          <a:p>
            <a:pPr marL="342900" indent="-342900" eaLnBrk="1" hangingPunct="1"/>
            <a:endParaRPr lang="ru-RU" sz="1800" dirty="0" smtClean="0"/>
          </a:p>
        </p:txBody>
      </p:sp>
      <p:sp>
        <p:nvSpPr>
          <p:cNvPr id="4" name="Стрелка вправо 3">
            <a:hlinkClick r:id="rId2" action="ppaction://hlinksldjump"/>
          </p:cNvPr>
          <p:cNvSpPr/>
          <p:nvPr/>
        </p:nvSpPr>
        <p:spPr>
          <a:xfrm>
            <a:off x="3203848" y="5877074"/>
            <a:ext cx="1296988" cy="57626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16632"/>
            <a:ext cx="7715200" cy="1368152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Применение  датчика  холла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39938" name="Picture 4" descr="C:\Documents and Settings\bibl_student\Рабочий стол\1433789055_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867400" y="2997200"/>
            <a:ext cx="2520950" cy="1376363"/>
          </a:xfrm>
        </p:spPr>
      </p:pic>
      <p:sp>
        <p:nvSpPr>
          <p:cNvPr id="39940" name="Прямоугольник 4"/>
          <p:cNvSpPr>
            <a:spLocks noChangeArrowheads="1"/>
          </p:cNvSpPr>
          <p:nvPr/>
        </p:nvSpPr>
        <p:spPr bwMode="auto">
          <a:xfrm>
            <a:off x="323850" y="1125538"/>
            <a:ext cx="5761038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Trebuchet MS" pitchFamily="34" charset="0"/>
              </a:rPr>
              <a:t>На базе эффекта Холла работают электронные компасы в современных смартфонах.</a:t>
            </a:r>
          </a:p>
        </p:txBody>
      </p:sp>
      <p:pic>
        <p:nvPicPr>
          <p:cNvPr id="39941" name="Picture 2" descr="C:\Documents and Settings\bibl_student\Рабочий стол\1433789001_1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67400" y="908050"/>
            <a:ext cx="2555875" cy="1944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9942" name="Прямоугольник 6"/>
          <p:cNvSpPr>
            <a:spLocks noChangeArrowheads="1"/>
          </p:cNvSpPr>
          <p:nvPr/>
        </p:nvSpPr>
        <p:spPr bwMode="auto">
          <a:xfrm>
            <a:off x="250825" y="1844675"/>
            <a:ext cx="5113338" cy="424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Trebuchet MS" pitchFamily="34" charset="0"/>
              </a:rPr>
              <a:t>Довольно широко распространены датчики Холла в бесколлекторных, или вентильных, электродвигателях (сервомоторах), где датчики устанавливаются прямо на статоре двигателя и играют роль датчика положения ротора (ДПР), который обеспечивает обратную связь по положению ротора, примерно как коллектор в коллекторном двигателе постоянного тока.   </a:t>
            </a:r>
          </a:p>
          <a:p>
            <a:endParaRPr lang="ru-RU">
              <a:latin typeface="Trebuchet MS" pitchFamily="34" charset="0"/>
            </a:endParaRPr>
          </a:p>
          <a:p>
            <a:r>
              <a:rPr lang="ru-RU">
                <a:latin typeface="Trebuchet MS" pitchFamily="34" charset="0"/>
              </a:rPr>
              <a:t> Также датчик Холла используется в электроизмерительных  клещах для измерения силы тока без разрыва цепи.</a:t>
            </a:r>
          </a:p>
          <a:p>
            <a:r>
              <a:rPr lang="ru-RU">
                <a:latin typeface="Trebuchet MS" pitchFamily="34" charset="0"/>
              </a:rPr>
              <a:t/>
            </a:r>
            <a:br>
              <a:rPr lang="ru-RU">
                <a:latin typeface="Trebuchet MS" pitchFamily="34" charset="0"/>
              </a:rPr>
            </a:br>
            <a:endParaRPr lang="ru-RU">
              <a:latin typeface="Trebuchet MS" pitchFamily="34" charset="0"/>
            </a:endParaRPr>
          </a:p>
        </p:txBody>
      </p:sp>
      <p:pic>
        <p:nvPicPr>
          <p:cNvPr id="39943" name="Picture 5" descr="C:\Documents and Settings\bibl_student\Рабочий стол\1238010361_1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867400" y="4437063"/>
            <a:ext cx="2449513" cy="1728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268760"/>
            <a:ext cx="4906888" cy="216024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Введение </a:t>
            </a:r>
            <a:r>
              <a:rPr lang="ru-RU" sz="2200" dirty="0" smtClean="0"/>
              <a:t>(маленькое                </a:t>
            </a:r>
            <a:br>
              <a:rPr lang="ru-RU" sz="2200" dirty="0" smtClean="0"/>
            </a:br>
            <a:r>
              <a:rPr lang="ru-RU" sz="2200" dirty="0" smtClean="0"/>
              <a:t>                                        вступление)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26626" name="Объект 2"/>
          <p:cNvSpPr>
            <a:spLocks noGrp="1"/>
          </p:cNvSpPr>
          <p:nvPr>
            <p:ph idx="1"/>
          </p:nvPr>
        </p:nvSpPr>
        <p:spPr>
          <a:xfrm>
            <a:off x="323850" y="1052513"/>
            <a:ext cx="5400278" cy="4824412"/>
          </a:xfrm>
        </p:spPr>
        <p:txBody>
          <a:bodyPr/>
          <a:lstStyle/>
          <a:p>
            <a:pPr eaLnBrk="1" hangingPunct="1"/>
            <a:r>
              <a:rPr lang="ru-RU" sz="1600" b="1" dirty="0" smtClean="0"/>
              <a:t>   </a:t>
            </a:r>
            <a:r>
              <a:rPr lang="ru-RU" sz="1600" b="1" dirty="0" smtClean="0">
                <a:solidFill>
                  <a:srgbClr val="B23B7E"/>
                </a:solidFill>
              </a:rPr>
              <a:t> </a:t>
            </a:r>
            <a:r>
              <a:rPr lang="ru-RU" sz="1800" b="1" dirty="0" smtClean="0">
                <a:solidFill>
                  <a:srgbClr val="B23B7E"/>
                </a:solidFill>
              </a:rPr>
              <a:t>Левитация</a:t>
            </a:r>
            <a:r>
              <a:rPr lang="ru-RU" sz="1800" dirty="0" smtClean="0"/>
              <a:t> (от лат. </a:t>
            </a:r>
            <a:r>
              <a:rPr lang="ru-RU" sz="1800" i="1" dirty="0" err="1" smtClean="0"/>
              <a:t>levitas</a:t>
            </a:r>
            <a:r>
              <a:rPr lang="ru-RU" sz="1800" dirty="0" smtClean="0"/>
              <a:t> «легкость, легковесность») — явление преодоления гравитации   без дополнительных приспособлений, при котором субъект или объект парит в пространстве,  не касаясь поверхности твёрдой или жидкой опоры.</a:t>
            </a:r>
          </a:p>
          <a:p>
            <a:pPr eaLnBrk="1" hangingPunct="1"/>
            <a:r>
              <a:rPr lang="ru-RU" sz="1800" dirty="0" smtClean="0"/>
              <a:t>   Для левитации необходимо наличие силы, компенсирующей силу тяжести. Источниками таких сил, например, могут быть- струи газа, акустические волны, лазерные лучи и электромагнитные поля.</a:t>
            </a:r>
          </a:p>
          <a:p>
            <a:pPr eaLnBrk="1" hangingPunct="1"/>
            <a:r>
              <a:rPr lang="ru-RU" sz="1800" dirty="0" smtClean="0"/>
              <a:t> Также экспериментально  обнаружены диамагнитная левитация (</a:t>
            </a:r>
            <a:r>
              <a:rPr lang="ru-RU" sz="1800" dirty="0" err="1" smtClean="0"/>
              <a:t>Шнобелевская</a:t>
            </a:r>
            <a:r>
              <a:rPr lang="ru-RU" sz="1800" dirty="0" smtClean="0"/>
              <a:t> премия 2000 года Андрея Гейма) и возможность левитации за счет эффекта Мейснера в сверхпроводниках.</a:t>
            </a:r>
            <a:endParaRPr lang="ru-RU" sz="1800" dirty="0" smtClean="0">
              <a:solidFill>
                <a:srgbClr val="FF0000"/>
              </a:solidFill>
            </a:endParaRPr>
          </a:p>
        </p:txBody>
      </p:sp>
      <p:sp>
        <p:nvSpPr>
          <p:cNvPr id="26627" name="AutoShape 4" descr="https://habrastorage.org/getpro/habr/olpictures/fc6/1f5/81e/fc61f581e619e95a92992600df8bac51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>
              <a:latin typeface="Trebuchet MS" pitchFamily="34" charset="0"/>
            </a:endParaRPr>
          </a:p>
        </p:txBody>
      </p:sp>
      <p:sp>
        <p:nvSpPr>
          <p:cNvPr id="26628" name="AutoShape 6" descr="https://habrastorage.org/getpro/habr/olpictures/fc6/1f5/81e/fc61f581e619e95a92992600df8bac51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>
              <a:latin typeface="Trebuchet MS" pitchFamily="34" charset="0"/>
            </a:endParaRPr>
          </a:p>
        </p:txBody>
      </p:sp>
      <p:sp>
        <p:nvSpPr>
          <p:cNvPr id="26629" name="AutoShape 8" descr="https://habrastorage.org/getpro/habr/olpictures/fc6/1f5/81e/fc61f581e619e95a92992600df8bac51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>
              <a:latin typeface="Trebuchet MS" pitchFamily="34" charset="0"/>
            </a:endParaRPr>
          </a:p>
        </p:txBody>
      </p:sp>
      <p:sp>
        <p:nvSpPr>
          <p:cNvPr id="10" name="Стрелка вправо 9">
            <a:hlinkClick r:id="rId2" action="ppaction://hlinksldjump"/>
          </p:cNvPr>
          <p:cNvSpPr/>
          <p:nvPr/>
        </p:nvSpPr>
        <p:spPr>
          <a:xfrm>
            <a:off x="3563938" y="5805488"/>
            <a:ext cx="1223962" cy="6477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26631" name="Picture 2" descr="Картинки по запросу левитация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80063" y="188913"/>
            <a:ext cx="2381250" cy="172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3" name="Picture 6" descr="Похожее изображение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651500" y="1916113"/>
            <a:ext cx="2292350" cy="209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38" name="Picture 2" descr="Похожее изображение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479492" y="4121696"/>
            <a:ext cx="2476884" cy="1971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1268760"/>
            <a:ext cx="4906888" cy="216024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/>
              <a:t>Введение</a:t>
            </a:r>
            <a:br>
              <a:rPr lang="ru-RU" dirty="0"/>
            </a:br>
            <a:endParaRPr lang="ru-RU" dirty="0"/>
          </a:p>
        </p:txBody>
      </p:sp>
      <p:sp>
        <p:nvSpPr>
          <p:cNvPr id="27650" name="Объект 2"/>
          <p:cNvSpPr>
            <a:spLocks noGrp="1"/>
          </p:cNvSpPr>
          <p:nvPr>
            <p:ph idx="1"/>
          </p:nvPr>
        </p:nvSpPr>
        <p:spPr>
          <a:xfrm>
            <a:off x="179512" y="1052513"/>
            <a:ext cx="7776864" cy="4824412"/>
          </a:xfrm>
        </p:spPr>
        <p:txBody>
          <a:bodyPr/>
          <a:lstStyle/>
          <a:p>
            <a:pPr eaLnBrk="1" hangingPunct="1"/>
            <a:r>
              <a:rPr lang="ru-RU" sz="1600" dirty="0" smtClean="0"/>
              <a:t>    Особого разговора заслуживает тема </a:t>
            </a:r>
            <a:r>
              <a:rPr lang="ru-RU" sz="1600" dirty="0" smtClean="0">
                <a:solidFill>
                  <a:schemeClr val="tx2"/>
                </a:solidFill>
              </a:rPr>
              <a:t>антигравитации. </a:t>
            </a:r>
            <a:r>
              <a:rPr lang="ru-RU" sz="1600" dirty="0" smtClean="0"/>
              <a:t>Теоретически, антигравитация запрещена как принципом эквивалентности сил гравитации и инерции, так и общей теории относительности </a:t>
            </a:r>
            <a:r>
              <a:rPr lang="ru-RU" sz="1600" dirty="0" smtClean="0">
                <a:solidFill>
                  <a:srgbClr val="7030A0"/>
                </a:solidFill>
              </a:rPr>
              <a:t>из-за отсутствия отрицательной массы, необходимой для создания отрицательной кривизны пространства-времени.</a:t>
            </a:r>
          </a:p>
          <a:p>
            <a:pPr eaLnBrk="1" hangingPunct="1"/>
            <a:r>
              <a:rPr lang="ru-RU" sz="1600" dirty="0" smtClean="0"/>
              <a:t>  Но факт ускоренного расширения Вселенной говорит о существовании тёмной энергии и скрытой материи отвечающих за это расширение, поэтому в настоящий момент вопрос природы антигравитации остаётся открытым.</a:t>
            </a:r>
            <a:endParaRPr lang="ru-RU" sz="1600" dirty="0" smtClean="0">
              <a:solidFill>
                <a:srgbClr val="FF0000"/>
              </a:solidFill>
            </a:endParaRPr>
          </a:p>
        </p:txBody>
      </p:sp>
      <p:sp>
        <p:nvSpPr>
          <p:cNvPr id="27651" name="AutoShape 4" descr="https://habrastorage.org/getpro/habr/olpictures/fc6/1f5/81e/fc61f581e619e95a92992600df8bac51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>
              <a:latin typeface="Trebuchet MS" pitchFamily="34" charset="0"/>
            </a:endParaRPr>
          </a:p>
        </p:txBody>
      </p:sp>
      <p:sp>
        <p:nvSpPr>
          <p:cNvPr id="27652" name="AutoShape 6" descr="https://habrastorage.org/getpro/habr/olpictures/fc6/1f5/81e/fc61f581e619e95a92992600df8bac51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>
              <a:latin typeface="Trebuchet MS" pitchFamily="34" charset="0"/>
            </a:endParaRPr>
          </a:p>
        </p:txBody>
      </p:sp>
      <p:sp>
        <p:nvSpPr>
          <p:cNvPr id="27653" name="AutoShape 8" descr="https://habrastorage.org/getpro/habr/olpictures/fc6/1f5/81e/fc61f581e619e95a92992600df8bac51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>
              <a:latin typeface="Trebuchet MS" pitchFamily="34" charset="0"/>
            </a:endParaRPr>
          </a:p>
        </p:txBody>
      </p:sp>
      <p:sp>
        <p:nvSpPr>
          <p:cNvPr id="10" name="Стрелка вправо 9">
            <a:hlinkClick r:id="rId2" action="ppaction://hlinksldjump"/>
          </p:cNvPr>
          <p:cNvSpPr/>
          <p:nvPr/>
        </p:nvSpPr>
        <p:spPr>
          <a:xfrm>
            <a:off x="3492500" y="5949950"/>
            <a:ext cx="1223963" cy="6477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17410" name="Picture 2" descr="Похожее изображение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43808" y="3356992"/>
            <a:ext cx="3179574" cy="24482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232838"/>
            <a:ext cx="5791200" cy="1620098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Цель работы</a:t>
            </a:r>
            <a:endParaRPr lang="ru-RU" dirty="0"/>
          </a:p>
        </p:txBody>
      </p:sp>
      <p:sp>
        <p:nvSpPr>
          <p:cNvPr id="28674" name="Объект 2"/>
          <p:cNvSpPr>
            <a:spLocks noGrp="1"/>
          </p:cNvSpPr>
          <p:nvPr>
            <p:ph idx="1"/>
          </p:nvPr>
        </p:nvSpPr>
        <p:spPr>
          <a:xfrm>
            <a:off x="457200" y="3035820"/>
            <a:ext cx="7427168" cy="4065588"/>
          </a:xfrm>
        </p:spPr>
        <p:txBody>
          <a:bodyPr/>
          <a:lstStyle/>
          <a:p>
            <a:pPr eaLnBrk="1" hangingPunct="1"/>
            <a:r>
              <a:rPr lang="ru-RU" sz="2400" dirty="0" smtClean="0"/>
              <a:t> Изготовление простого, надёжного, эффектного и малобюджетного устройства для демонстрации  левитации – </a:t>
            </a:r>
            <a:r>
              <a:rPr lang="ru-RU" sz="2400" dirty="0" err="1" smtClean="0"/>
              <a:t>левитрона</a:t>
            </a:r>
            <a:r>
              <a:rPr lang="ru-RU" sz="2400" dirty="0" smtClean="0"/>
              <a:t>.</a:t>
            </a:r>
          </a:p>
          <a:p>
            <a:pPr eaLnBrk="1" hangingPunct="1"/>
            <a:endParaRPr lang="ru-RU" sz="2400" dirty="0" smtClean="0"/>
          </a:p>
          <a:p>
            <a:pPr eaLnBrk="1" hangingPunct="1">
              <a:buFont typeface="Wingdings 2" pitchFamily="18" charset="2"/>
              <a:buNone/>
            </a:pPr>
            <a:endParaRPr lang="ru-RU" sz="2400" dirty="0" smtClean="0"/>
          </a:p>
          <a:p>
            <a:pPr eaLnBrk="1" hangingPunct="1"/>
            <a:endParaRPr lang="ru-RU" sz="2400" dirty="0" smtClean="0"/>
          </a:p>
        </p:txBody>
      </p:sp>
      <p:sp>
        <p:nvSpPr>
          <p:cNvPr id="5" name="Стрелка вправо 4">
            <a:hlinkClick r:id="rId2" action="ppaction://hlinksldjump"/>
          </p:cNvPr>
          <p:cNvSpPr/>
          <p:nvPr/>
        </p:nvSpPr>
        <p:spPr>
          <a:xfrm>
            <a:off x="3643313" y="5929313"/>
            <a:ext cx="1223962" cy="6477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16386" name="Picture 2" descr="Картинки по запросу левитрон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05756" y="116632"/>
            <a:ext cx="3968440" cy="22322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016814"/>
            <a:ext cx="5791200" cy="1116042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задачи работы</a:t>
            </a:r>
            <a:endParaRPr lang="ru-RU" dirty="0"/>
          </a:p>
        </p:txBody>
      </p:sp>
      <p:sp>
        <p:nvSpPr>
          <p:cNvPr id="29698" name="Объект 2"/>
          <p:cNvSpPr>
            <a:spLocks noGrp="1"/>
          </p:cNvSpPr>
          <p:nvPr>
            <p:ph idx="1"/>
          </p:nvPr>
        </p:nvSpPr>
        <p:spPr>
          <a:xfrm>
            <a:off x="457200" y="2243534"/>
            <a:ext cx="7620000" cy="4641850"/>
          </a:xfrm>
        </p:spPr>
        <p:txBody>
          <a:bodyPr/>
          <a:lstStyle/>
          <a:p>
            <a:pPr eaLnBrk="1" hangingPunct="1">
              <a:lnSpc>
                <a:spcPct val="120000"/>
              </a:lnSpc>
              <a:spcBef>
                <a:spcPts val="388"/>
              </a:spcBef>
            </a:pPr>
            <a:r>
              <a:rPr lang="ru-RU" sz="2400" dirty="0" smtClean="0"/>
              <a:t>1. Изучение условий возникновения левитации</a:t>
            </a:r>
          </a:p>
          <a:p>
            <a:pPr eaLnBrk="1" hangingPunct="1">
              <a:lnSpc>
                <a:spcPct val="120000"/>
              </a:lnSpc>
              <a:spcBef>
                <a:spcPts val="388"/>
              </a:spcBef>
            </a:pPr>
            <a:r>
              <a:rPr lang="ru-RU" sz="2400" dirty="0" smtClean="0"/>
              <a:t>2. Сравнительный анализ принципов действия различных типов </a:t>
            </a:r>
            <a:r>
              <a:rPr lang="ru-RU" sz="2400" dirty="0" err="1" smtClean="0"/>
              <a:t>левитронов</a:t>
            </a:r>
            <a:r>
              <a:rPr lang="ru-RU" sz="2400" dirty="0" smtClean="0"/>
              <a:t> </a:t>
            </a:r>
          </a:p>
          <a:p>
            <a:pPr eaLnBrk="1" hangingPunct="1">
              <a:spcBef>
                <a:spcPts val="388"/>
              </a:spcBef>
            </a:pPr>
            <a:r>
              <a:rPr lang="ru-RU" sz="2400" dirty="0" smtClean="0"/>
              <a:t>3. Выбор типа и схемы </a:t>
            </a:r>
            <a:r>
              <a:rPr lang="ru-RU" sz="2400" dirty="0" err="1" smtClean="0"/>
              <a:t>левитрона</a:t>
            </a:r>
            <a:endParaRPr lang="ru-RU" sz="2400" dirty="0" smtClean="0"/>
          </a:p>
          <a:p>
            <a:pPr eaLnBrk="1" hangingPunct="1">
              <a:spcBef>
                <a:spcPts val="388"/>
              </a:spcBef>
            </a:pPr>
            <a:r>
              <a:rPr lang="ru-RU" sz="2400" dirty="0" smtClean="0"/>
              <a:t>4. Изготовление устройства</a:t>
            </a:r>
          </a:p>
          <a:p>
            <a:pPr eaLnBrk="1" hangingPunct="1">
              <a:spcBef>
                <a:spcPts val="388"/>
              </a:spcBef>
            </a:pPr>
            <a:r>
              <a:rPr lang="ru-RU" sz="2400" dirty="0" smtClean="0"/>
              <a:t>5. Исследование  способов расширения его технических характеристик и возможности левитации человека</a:t>
            </a:r>
          </a:p>
        </p:txBody>
      </p:sp>
      <p:sp>
        <p:nvSpPr>
          <p:cNvPr id="4" name="Стрелка вправо 3">
            <a:hlinkClick r:id="rId2" action="ppaction://hlinksldjump"/>
          </p:cNvPr>
          <p:cNvSpPr/>
          <p:nvPr/>
        </p:nvSpPr>
        <p:spPr>
          <a:xfrm>
            <a:off x="3214688" y="5786438"/>
            <a:ext cx="1512887" cy="79216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15362" name="Picture 2" descr="Похожее изображение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8024" y="116632"/>
            <a:ext cx="3240360" cy="21602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107504" y="288032"/>
            <a:ext cx="8352928" cy="836712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dirty="0" smtClean="0"/>
              <a:t>УСЛОВИЯ возникновения левитации</a:t>
            </a:r>
            <a:endParaRPr lang="ru-RU" dirty="0"/>
          </a:p>
        </p:txBody>
      </p:sp>
      <p:sp>
        <p:nvSpPr>
          <p:cNvPr id="30722" name="Объект 2"/>
          <p:cNvSpPr>
            <a:spLocks noGrp="1"/>
          </p:cNvSpPr>
          <p:nvPr>
            <p:ph idx="1"/>
          </p:nvPr>
        </p:nvSpPr>
        <p:spPr>
          <a:xfrm>
            <a:off x="0" y="1052736"/>
            <a:ext cx="8100392" cy="1081088"/>
          </a:xfrm>
        </p:spPr>
        <p:txBody>
          <a:bodyPr/>
          <a:lstStyle/>
          <a:p>
            <a:pPr eaLnBrk="1" hangingPunct="1"/>
            <a:r>
              <a:rPr lang="ru-RU" sz="2400" dirty="0" smtClean="0"/>
              <a:t>       </a:t>
            </a:r>
            <a:r>
              <a:rPr lang="ru-RU" sz="1800" dirty="0" smtClean="0"/>
              <a:t>Необходимыми условиями для левитации (так как отсутствует опора и равновесие является неустойчивым) являются:  наличие силы, компенсирующей  силу тяжести, и  наличие возвращающей силы,  обеспечивающей устойчивость объекта  </a:t>
            </a:r>
          </a:p>
          <a:p>
            <a:pPr eaLnBrk="1" hangingPunct="1"/>
            <a:endParaRPr lang="ru-RU" sz="1800" dirty="0" smtClean="0"/>
          </a:p>
          <a:p>
            <a:pPr eaLnBrk="1" hangingPunct="1"/>
            <a:endParaRPr lang="ru-RU" sz="1800" dirty="0" smtClean="0"/>
          </a:p>
        </p:txBody>
      </p:sp>
      <p:sp>
        <p:nvSpPr>
          <p:cNvPr id="6" name="Стрелка вправо 5">
            <a:hlinkClick r:id="rId2" action="ppaction://hlinksldjump"/>
          </p:cNvPr>
          <p:cNvSpPr/>
          <p:nvPr/>
        </p:nvSpPr>
        <p:spPr>
          <a:xfrm>
            <a:off x="6371803" y="6093296"/>
            <a:ext cx="1152525" cy="57626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4098" name="Picture 2" descr="Картинки по запросу виды равновесия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2420888"/>
            <a:ext cx="5664629" cy="42484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107504" y="0"/>
            <a:ext cx="8352928" cy="1916832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Основные ТИПЫ </a:t>
            </a:r>
            <a:r>
              <a:rPr lang="ru-RU" dirty="0" err="1" smtClean="0"/>
              <a:t>левитронов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и принципы их работы</a:t>
            </a:r>
            <a:br>
              <a:rPr lang="ru-RU" dirty="0" smtClean="0"/>
            </a:br>
            <a:endParaRPr lang="ru-RU" dirty="0"/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250825" y="1396838"/>
          <a:ext cx="7704856" cy="513714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60935"/>
                <a:gridCol w="2448272"/>
                <a:gridCol w="3095649"/>
              </a:tblGrid>
              <a:tr h="473709">
                <a:tc>
                  <a:txBody>
                    <a:bodyPr/>
                    <a:lstStyle/>
                    <a:p>
                      <a:r>
                        <a:rPr lang="ru-RU" dirty="0" smtClean="0"/>
                        <a:t>Тип</a:t>
                      </a:r>
                      <a:r>
                        <a:rPr lang="ru-RU" baseline="0" dirty="0" smtClean="0"/>
                        <a:t> </a:t>
                      </a:r>
                      <a:r>
                        <a:rPr lang="ru-RU" baseline="0" dirty="0" err="1" smtClean="0"/>
                        <a:t>левитрона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Принцип работы (достижения левитации)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Примечания </a:t>
                      </a:r>
                    </a:p>
                    <a:p>
                      <a:r>
                        <a:rPr lang="en-US" dirty="0" smtClean="0"/>
                        <a:t>(</a:t>
                      </a:r>
                      <a:r>
                        <a:rPr lang="ru-RU" dirty="0" smtClean="0"/>
                        <a:t>проблемы изготовления</a:t>
                      </a:r>
                      <a:r>
                        <a:rPr lang="en-US" dirty="0" smtClean="0"/>
                        <a:t>)</a:t>
                      </a:r>
                      <a:endParaRPr lang="ru-RU" dirty="0"/>
                    </a:p>
                  </a:txBody>
                  <a:tcPr/>
                </a:tc>
              </a:tr>
              <a:tr h="47370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Динамический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Давление звука или потока воздуха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Сильный шум, </a:t>
                      </a:r>
                      <a:r>
                        <a:rPr lang="ru-RU" dirty="0" smtClean="0"/>
                        <a:t>простой характер устройства</a:t>
                      </a:r>
                      <a:endParaRPr lang="ru-RU" dirty="0"/>
                    </a:p>
                  </a:txBody>
                  <a:tcPr/>
                </a:tc>
              </a:tr>
              <a:tr h="473709">
                <a:tc>
                  <a:txBody>
                    <a:bodyPr/>
                    <a:lstStyle/>
                    <a:p>
                      <a:r>
                        <a:rPr lang="ru-RU" dirty="0" smtClean="0"/>
                        <a:t>Оптический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Давление</a:t>
                      </a:r>
                      <a:r>
                        <a:rPr lang="ru-RU" baseline="0" dirty="0" smtClean="0"/>
                        <a:t> света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Тонкая юстировка лазеров</a:t>
                      </a:r>
                      <a:endParaRPr lang="ru-RU" dirty="0"/>
                    </a:p>
                  </a:txBody>
                  <a:tcPr/>
                </a:tc>
              </a:tr>
              <a:tr h="473709"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rgbClr val="FF0000"/>
                          </a:solidFill>
                        </a:rPr>
                        <a:t>Магнитный</a:t>
                      </a:r>
                      <a:endParaRPr lang="ru-RU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rgbClr val="FF0000"/>
                          </a:solidFill>
                        </a:rPr>
                        <a:t>Взаимодействие</a:t>
                      </a:r>
                      <a:r>
                        <a:rPr lang="ru-RU" b="1" baseline="0" dirty="0" smtClean="0">
                          <a:solidFill>
                            <a:srgbClr val="FF0000"/>
                          </a:solidFill>
                        </a:rPr>
                        <a:t> магнита с МП</a:t>
                      </a:r>
                      <a:endParaRPr lang="ru-RU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rgbClr val="FF0000"/>
                          </a:solidFill>
                        </a:rPr>
                        <a:t>Сохранение устойчивости (динамического равновесия)</a:t>
                      </a:r>
                      <a:endParaRPr lang="ru-RU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473709">
                <a:tc>
                  <a:txBody>
                    <a:bodyPr/>
                    <a:lstStyle/>
                    <a:p>
                      <a:r>
                        <a:rPr lang="ru-RU" dirty="0" smtClean="0"/>
                        <a:t>Диамагнитный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Выталкивание воды </a:t>
                      </a:r>
                      <a:r>
                        <a:rPr lang="ru-RU" dirty="0" smtClean="0"/>
                        <a:t>(диамагнетика)из </a:t>
                      </a:r>
                      <a:r>
                        <a:rPr lang="ru-RU" dirty="0" smtClean="0"/>
                        <a:t>МП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Сильное МП (В=17 Тл) в опытах с лягушками</a:t>
                      </a:r>
                      <a:endParaRPr lang="ru-RU" dirty="0"/>
                    </a:p>
                  </a:txBody>
                  <a:tcPr/>
                </a:tc>
              </a:tr>
              <a:tr h="473709">
                <a:tc>
                  <a:txBody>
                    <a:bodyPr/>
                    <a:lstStyle/>
                    <a:p>
                      <a:r>
                        <a:rPr lang="ru-RU" dirty="0" smtClean="0"/>
                        <a:t>Сверхпроводящий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Эффект Мейснера</a:t>
                      </a:r>
                      <a:r>
                        <a:rPr lang="en-US" dirty="0" smtClean="0"/>
                        <a:t> – </a:t>
                      </a:r>
                      <a:r>
                        <a:rPr lang="ru-RU" dirty="0" smtClean="0"/>
                        <a:t>выталкивание</a:t>
                      </a:r>
                      <a:r>
                        <a:rPr lang="ru-RU" baseline="0" dirty="0" smtClean="0"/>
                        <a:t> МП из сверхпроводника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Используются </a:t>
                      </a:r>
                      <a:r>
                        <a:rPr kumimoji="0" lang="ru-RU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керамика (оксид иттрия бария меди) и </a:t>
                      </a:r>
                      <a:r>
                        <a:rPr lang="ru-RU" dirty="0" smtClean="0"/>
                        <a:t>жидкий</a:t>
                      </a:r>
                      <a:r>
                        <a:rPr lang="ru-RU" baseline="0" dirty="0" smtClean="0"/>
                        <a:t> азот</a:t>
                      </a:r>
                      <a:endParaRPr lang="ru-RU" dirty="0"/>
                    </a:p>
                  </a:txBody>
                  <a:tcPr/>
                </a:tc>
              </a:tr>
              <a:tr h="473709"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Антигравитацион-ный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???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Непонимание принципа работы – дело будущего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Стрелка вправо 5">
            <a:hlinkClick r:id="rId2" action="ppaction://hlinksldjump"/>
          </p:cNvPr>
          <p:cNvSpPr/>
          <p:nvPr/>
        </p:nvSpPr>
        <p:spPr>
          <a:xfrm>
            <a:off x="3059832" y="6165106"/>
            <a:ext cx="1152525" cy="57626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8003232" cy="1371600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dirty="0" smtClean="0"/>
              <a:t>Схема и Принцип </a:t>
            </a:r>
            <a:r>
              <a:rPr lang="ru-RU" dirty="0" smtClean="0"/>
              <a:t>работы </a:t>
            </a:r>
            <a:br>
              <a:rPr lang="ru-RU" dirty="0" smtClean="0"/>
            </a:br>
            <a:r>
              <a:rPr lang="ru-RU" dirty="0" smtClean="0"/>
              <a:t>магнитного </a:t>
            </a:r>
            <a:r>
              <a:rPr lang="ru-RU" dirty="0" err="1" smtClean="0"/>
              <a:t>левитрона</a:t>
            </a:r>
            <a:endParaRPr lang="ru-RU" dirty="0"/>
          </a:p>
        </p:txBody>
      </p:sp>
      <p:sp>
        <p:nvSpPr>
          <p:cNvPr id="31746" name="Объект 2"/>
          <p:cNvSpPr>
            <a:spLocks noGrp="1"/>
          </p:cNvSpPr>
          <p:nvPr>
            <p:ph idx="1"/>
          </p:nvPr>
        </p:nvSpPr>
        <p:spPr>
          <a:xfrm>
            <a:off x="179388" y="4437112"/>
            <a:ext cx="8064500" cy="1655763"/>
          </a:xfrm>
        </p:spPr>
        <p:txBody>
          <a:bodyPr/>
          <a:lstStyle/>
          <a:p>
            <a:pPr eaLnBrk="1" hangingPunct="1"/>
            <a:r>
              <a:rPr lang="ru-RU" sz="2400" dirty="0" smtClean="0"/>
              <a:t>  </a:t>
            </a:r>
            <a:r>
              <a:rPr lang="ru-RU" sz="2400" dirty="0" smtClean="0"/>
              <a:t>Далее моё внимание привлекла схема, где эффект </a:t>
            </a:r>
            <a:r>
              <a:rPr lang="ru-RU" sz="2400" dirty="0" smtClean="0"/>
              <a:t>левитации достигается включением магнитного поля с большой частотой с помощью датчика Холла, т.е., как бы, жонглирования магнитом в МП с очень малой </a:t>
            </a:r>
            <a:r>
              <a:rPr lang="ru-RU" sz="2400" dirty="0" smtClean="0"/>
              <a:t>амплитудой.</a:t>
            </a:r>
            <a:endParaRPr lang="ru-RU" sz="2400" dirty="0" smtClean="0"/>
          </a:p>
        </p:txBody>
      </p:sp>
      <p:sp>
        <p:nvSpPr>
          <p:cNvPr id="5" name="Овал 4"/>
          <p:cNvSpPr/>
          <p:nvPr/>
        </p:nvSpPr>
        <p:spPr>
          <a:xfrm>
            <a:off x="5003800" y="2492375"/>
            <a:ext cx="936625" cy="989013"/>
          </a:xfrm>
          <a:prstGeom prst="ellipse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pic>
        <p:nvPicPr>
          <p:cNvPr id="31748" name="Picture 2" descr="C:\Documents and Settings\bibl_student\Рабочий стол\Gs1OBp89WZ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52575" y="1628775"/>
            <a:ext cx="5251450" cy="287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Стрелка вправо 5">
            <a:hlinkClick r:id="rId3" action="ppaction://hlinksldjump"/>
          </p:cNvPr>
          <p:cNvSpPr/>
          <p:nvPr/>
        </p:nvSpPr>
        <p:spPr>
          <a:xfrm>
            <a:off x="6660232" y="6093296"/>
            <a:ext cx="1152525" cy="57626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Изящная">
  <a:themeElements>
    <a:clrScheme name="1_Изящная 1">
      <a:dk1>
        <a:srgbClr val="000000"/>
      </a:dk1>
      <a:lt1>
        <a:srgbClr val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FFFFFF"/>
      </a:accent3>
      <a:accent4>
        <a:srgbClr val="000000"/>
      </a:accent4>
      <a:accent5>
        <a:srgbClr val="D8AFB9"/>
      </a:accent5>
      <a:accent6>
        <a:srgbClr val="9B5CA9"/>
      </a:accent6>
      <a:hlink>
        <a:srgbClr val="FFDE66"/>
      </a:hlink>
      <a:folHlink>
        <a:srgbClr val="D490C5"/>
      </a:folHlink>
    </a:clrScheme>
    <a:fontScheme name="1_Изящная">
      <a:majorFont>
        <a:latin typeface="Trebuchet MS"/>
        <a:ea typeface=""/>
        <a:cs typeface=""/>
      </a:majorFont>
      <a:minorFont>
        <a:latin typeface="Trebuchet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Изящная 1">
        <a:dk1>
          <a:srgbClr val="000000"/>
        </a:dk1>
        <a:lt1>
          <a:srgbClr val="FFFFFF"/>
        </a:lt1>
        <a:dk2>
          <a:srgbClr val="B13F9A"/>
        </a:dk2>
        <a:lt2>
          <a:srgbClr val="F4E7ED"/>
        </a:lt2>
        <a:accent1>
          <a:srgbClr val="B83D68"/>
        </a:accent1>
        <a:accent2>
          <a:srgbClr val="AC66BB"/>
        </a:accent2>
        <a:accent3>
          <a:srgbClr val="FFFFFF"/>
        </a:accent3>
        <a:accent4>
          <a:srgbClr val="000000"/>
        </a:accent4>
        <a:accent5>
          <a:srgbClr val="D8AFB9"/>
        </a:accent5>
        <a:accent6>
          <a:srgbClr val="9B5CA9"/>
        </a:accent6>
        <a:hlink>
          <a:srgbClr val="FFDE66"/>
        </a:hlink>
        <a:folHlink>
          <a:srgbClr val="D490C5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Изящная">
    <a:dk1>
      <a:sysClr val="windowText" lastClr="000000"/>
    </a:dk1>
    <a:lt1>
      <a:sysClr val="window" lastClr="FFFFFF"/>
    </a:lt1>
    <a:dk2>
      <a:srgbClr val="B13F9A"/>
    </a:dk2>
    <a:lt2>
      <a:srgbClr val="F4E7ED"/>
    </a:lt2>
    <a:accent1>
      <a:srgbClr val="B83D68"/>
    </a:accent1>
    <a:accent2>
      <a:srgbClr val="AC66BB"/>
    </a:accent2>
    <a:accent3>
      <a:srgbClr val="DE6C36"/>
    </a:accent3>
    <a:accent4>
      <a:srgbClr val="F9B639"/>
    </a:accent4>
    <a:accent5>
      <a:srgbClr val="CF6DA4"/>
    </a:accent5>
    <a:accent6>
      <a:srgbClr val="FA8D3D"/>
    </a:accent6>
    <a:hlink>
      <a:srgbClr val="FFDE66"/>
    </a:hlink>
    <a:folHlink>
      <a:srgbClr val="D490C5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2836</TotalTime>
  <Words>795</Words>
  <Application>Microsoft Office PowerPoint</Application>
  <PresentationFormat>Экран (4:3)</PresentationFormat>
  <Paragraphs>176</Paragraphs>
  <Slides>20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20</vt:i4>
      </vt:variant>
    </vt:vector>
  </HeadingPairs>
  <TitlesOfParts>
    <vt:vector size="22" baseType="lpstr">
      <vt:lpstr>Изящная</vt:lpstr>
      <vt:lpstr>1_Изящная</vt:lpstr>
      <vt:lpstr>Слайд 1</vt:lpstr>
      <vt:lpstr>содержание</vt:lpstr>
      <vt:lpstr>Введение (маленькое                                                         вступление) </vt:lpstr>
      <vt:lpstr>Введение </vt:lpstr>
      <vt:lpstr>Цель работы</vt:lpstr>
      <vt:lpstr>задачи работы</vt:lpstr>
      <vt:lpstr>УСЛОВИЯ возникновения левитации</vt:lpstr>
      <vt:lpstr>      Основные ТИПЫ левитронов  и принципы их работы </vt:lpstr>
      <vt:lpstr>Схема и Принцип работы  магнитного левитрона</vt:lpstr>
      <vt:lpstr>Датчик Холла  </vt:lpstr>
      <vt:lpstr>Список радиодеталей</vt:lpstr>
      <vt:lpstr>Вид устройства  и Технические характеристики</vt:lpstr>
      <vt:lpstr>Устройство левитрона</vt:lpstr>
      <vt:lpstr>Комплекс решённых проблем</vt:lpstr>
      <vt:lpstr>выводы</vt:lpstr>
      <vt:lpstr>Литература</vt:lpstr>
      <vt:lpstr>Слайд 17</vt:lpstr>
      <vt:lpstr>Индуктивность катушки</vt:lpstr>
      <vt:lpstr>Ниодимовый магнит</vt:lpstr>
      <vt:lpstr>  Применение  датчика  холла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OYakovlev</cp:lastModifiedBy>
  <cp:revision>242</cp:revision>
  <cp:lastPrinted>2016-06-26T18:59:09Z</cp:lastPrinted>
  <dcterms:created xsi:type="dcterms:W3CDTF">2016-04-10T12:56:24Z</dcterms:created>
  <dcterms:modified xsi:type="dcterms:W3CDTF">2018-04-05T13:04:15Z</dcterms:modified>
</cp:coreProperties>
</file>