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18"/>
  </p:notesMasterIdLst>
  <p:sldIdLst>
    <p:sldId id="256" r:id="rId2"/>
    <p:sldId id="257" r:id="rId3"/>
    <p:sldId id="258" r:id="rId4"/>
    <p:sldId id="262" r:id="rId5"/>
    <p:sldId id="261" r:id="rId6"/>
    <p:sldId id="263" r:id="rId7"/>
    <p:sldId id="259" r:id="rId8"/>
    <p:sldId id="264" r:id="rId9"/>
    <p:sldId id="265" r:id="rId10"/>
    <p:sldId id="260" r:id="rId11"/>
    <p:sldId id="266" r:id="rId12"/>
    <p:sldId id="268" r:id="rId13"/>
    <p:sldId id="272" r:id="rId14"/>
    <p:sldId id="271" r:id="rId15"/>
    <p:sldId id="270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73" autoAdjust="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AB6E5-9457-423C-8091-FBE69E5BD5FD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44D92-932B-4F18-9791-81414F31C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786A59D-0E5A-454D-BEB9-D09521D1486E}" type="datetime1">
              <a:rPr lang="ru-RU" smtClean="0"/>
              <a:pPr/>
              <a:t>14.12.2022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3E9CE6A-6B2A-4998-843B-C201983D5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D683-268A-444A-AA27-EFF3B2150555}" type="datetime1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CE6A-6B2A-4998-843B-C201983D5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2953-C581-4B94-B05E-BD850B7A198B}" type="datetime1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CE6A-6B2A-4998-843B-C201983D5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E01562C-4506-4E18-BE82-AF213C394089}" type="datetime1">
              <a:rPr lang="ru-RU" smtClean="0"/>
              <a:pPr/>
              <a:t>14.12.2022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3E9CE6A-6B2A-4998-843B-C201983D59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7D456D0-71BD-4CF2-8F8B-4F2421FAC357}" type="datetime1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3E9CE6A-6B2A-4998-843B-C201983D5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500F-A336-4C8D-AE36-2ADC2A337514}" type="datetime1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CE6A-6B2A-4998-843B-C201983D59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3257-E3E2-475C-B80C-721598DF9EBD}" type="datetime1">
              <a:rPr lang="ru-RU" smtClean="0"/>
              <a:pPr/>
              <a:t>14.12.2022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CE6A-6B2A-4998-843B-C201983D59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EF36E0E-BC9B-4080-A32B-81FB61C8122B}" type="datetime1">
              <a:rPr lang="ru-RU" smtClean="0"/>
              <a:pPr/>
              <a:t>14.12.2022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3E9CE6A-6B2A-4998-843B-C201983D59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EDBC-B322-4C06-A207-FABE7F1EBFBA}" type="datetime1">
              <a:rPr lang="ru-RU" smtClean="0"/>
              <a:pPr/>
              <a:t>14.12.2022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CE6A-6B2A-4998-843B-C201983D5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EDDFF0A-D047-41D4-AA89-58BF087E2B28}" type="datetime1">
              <a:rPr lang="ru-RU" smtClean="0"/>
              <a:pPr/>
              <a:t>14.12.2022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3E9CE6A-6B2A-4998-843B-C201983D59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08E67C-2844-4DF5-A564-F6925CC353DB}" type="datetime1">
              <a:rPr lang="ru-RU" smtClean="0"/>
              <a:pPr/>
              <a:t>14.12.2022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3E9CE6A-6B2A-4998-843B-C201983D59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26329E5-185E-49B7-ADAA-CD1A1C6E477C}" type="datetime1">
              <a:rPr lang="ru-RU" smtClean="0"/>
              <a:pPr/>
              <a:t>14.12.2022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3E9CE6A-6B2A-4998-843B-C201983D5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1142984"/>
            <a:ext cx="6172200" cy="1894362"/>
          </a:xfrm>
        </p:spPr>
        <p:txBody>
          <a:bodyPr>
            <a:noAutofit/>
          </a:bodyPr>
          <a:lstStyle/>
          <a:p>
            <a:pPr algn="ctr"/>
            <a:r>
              <a:rPr lang="ru-RU" sz="36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Методика развития детского изобразительного творчества</a:t>
            </a:r>
            <a:endParaRPr lang="ru-RU" sz="36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Часть 1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(теоретическая)</a:t>
            </a:r>
          </a:p>
          <a:p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Налетова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mtClean="0">
                <a:solidFill>
                  <a:schemeClr val="bg2">
                    <a:lumMod val="50000"/>
                  </a:schemeClr>
                </a:solidFill>
              </a:rPr>
              <a:t>М.В</a:t>
            </a:r>
            <a:r>
              <a:rPr lang="ru-RU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Приобщение к прекрасному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467600" cy="540240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Художественный образ – единица искусства. Ребенок создает не художественный,                            а выразительный образ.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Детское творчество – это процесс создания субъективно нового для ребенка продукта, в который он вложил свои знания, эмоциональное отношение к изображаемому, применив усвоенный им под руководство педагога или найденные самостоятельно изобразительно-выразительные средства.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857364"/>
            <a:ext cx="246260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3E9CE6A-6B2A-4998-843B-C201983D5927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Средства выразительности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1. Цвет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143116"/>
            <a:ext cx="5228282" cy="358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3E9CE6A-6B2A-4998-843B-C201983D5927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Средства выразительности: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2. Форма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214554"/>
            <a:ext cx="6705616" cy="343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омер слайда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3E9CE6A-6B2A-4998-843B-C201983D5927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Средства выразительности: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3. Линия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285992"/>
            <a:ext cx="5962662" cy="409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3E9CE6A-6B2A-4998-843B-C201983D5927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Средства выразительности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4. Композиция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1" y="2000240"/>
            <a:ext cx="5865715" cy="447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3E9CE6A-6B2A-4998-843B-C201983D5927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Средства выразительности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5. Движение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71678"/>
            <a:ext cx="6105536" cy="4258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3E9CE6A-6B2A-4998-843B-C201983D5927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Средства выразительности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6. Агглютинация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214554"/>
            <a:ext cx="6167450" cy="404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3E9CE6A-6B2A-4998-843B-C201983D5927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Художественно-эстетическое развитие детей в соответствии с ФГОС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Художественно-эстетическое развитие предполагает развитие: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предпосылок ценностно-смыслового восприятия и понимания произведений искусства (словесного, музыкального, изобразительного), мира природы; 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становление эстетического отношения к окружающему миру; 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формирование элементарных представлений о видах искусства;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восприятие музыки, художественной литературы, фольклора; 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стимулирование сопереживания персонажам художественных произведений; 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реализацию самостоятельной творческой деятельности детей (изобразительной, конструктивно-модельной, музыкальной и др.)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3E9CE6A-6B2A-4998-843B-C201983D5927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Педагогические условия развития детского изобразительного творчества: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1. Целенаправленное развитие восприятия детей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</p:txBody>
      </p:sp>
      <p:sp>
        <p:nvSpPr>
          <p:cNvPr id="4" name="Блок-схема: объединение 3"/>
          <p:cNvSpPr/>
          <p:nvPr/>
        </p:nvSpPr>
        <p:spPr>
          <a:xfrm rot="10800000">
            <a:off x="1214414" y="3143248"/>
            <a:ext cx="1214446" cy="571504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3714752"/>
            <a:ext cx="1071570" cy="10715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571744"/>
            <a:ext cx="2571768" cy="348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3E9CE6A-6B2A-4998-843B-C201983D5927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26517"/>
            <a:ext cx="6357982" cy="474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00034" y="857232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2. Целенаправленное обучение</a:t>
            </a:r>
          </a:p>
          <a:p>
            <a:endParaRPr lang="ru-RU" sz="24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3E9CE6A-6B2A-4998-843B-C201983D5927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604534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3. Разнообразные материалы и способы действия с ними</a:t>
            </a:r>
          </a:p>
          <a:p>
            <a:pPr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4. Предоставление свободы выбора ребенку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531038"/>
            <a:ext cx="5000660" cy="362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3E9CE6A-6B2A-4998-843B-C201983D5927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7467600" cy="57595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5. Положительный эмоциональный фон</a:t>
            </a:r>
          </a:p>
          <a:p>
            <a:pPr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6. Уважительное отношение к результатам детского творчества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7. Сотворчество детей и взрослых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714620"/>
            <a:ext cx="5715040" cy="261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3E9CE6A-6B2A-4998-843B-C201983D5927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Основные задачи развития детского изобразительного творчества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328982" cy="487375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1. Формирование мотивов детской деятельности:</a:t>
            </a:r>
          </a:p>
          <a:p>
            <a:pPr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Доступность материала и эстетичность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- Желание пережить художественный опыт</a:t>
            </a:r>
          </a:p>
          <a:p>
            <a:endParaRPr lang="ru-RU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8126" y="1571612"/>
            <a:ext cx="249140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3E9CE6A-6B2A-4998-843B-C201983D5927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7467600" cy="583103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2. Руководство детским замыслом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357298"/>
            <a:ext cx="6715172" cy="503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3E9CE6A-6B2A-4998-843B-C201983D5927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714356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3. Формирование обобщенного способа обследования предмета (объекта)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4. Формирование у детей собственно-изобразительных действий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786058"/>
            <a:ext cx="6333077" cy="322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3E9CE6A-6B2A-4998-843B-C201983D5927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10005</TotalTime>
  <Words>286</Words>
  <Application>Microsoft Office PowerPoint</Application>
  <PresentationFormat>Экран (4:3)</PresentationFormat>
  <Paragraphs>75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Методика развития детского изобразительного творчества</vt:lpstr>
      <vt:lpstr>Художественно-эстетическое развитие детей в соответствии с ФГОС</vt:lpstr>
      <vt:lpstr>Педагогические условия развития детского изобразительного творчества:</vt:lpstr>
      <vt:lpstr>Слайд 4</vt:lpstr>
      <vt:lpstr>Слайд 5</vt:lpstr>
      <vt:lpstr>Слайд 6</vt:lpstr>
      <vt:lpstr>Основные задачи развития детского изобразительного творчества</vt:lpstr>
      <vt:lpstr>Слайд 8</vt:lpstr>
      <vt:lpstr>Слайд 9</vt:lpstr>
      <vt:lpstr>Приобщение к прекрасному</vt:lpstr>
      <vt:lpstr>Средства выразительности:</vt:lpstr>
      <vt:lpstr>Средства выразительности:</vt:lpstr>
      <vt:lpstr>Средства выразительности:</vt:lpstr>
      <vt:lpstr>Средства выразительности:</vt:lpstr>
      <vt:lpstr>Средства выразительности:</vt:lpstr>
      <vt:lpstr>Средства выразительности: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развития детского изобразительного творчества</dc:title>
  <dc:creator>Кристина</dc:creator>
  <cp:lastModifiedBy>Кристина</cp:lastModifiedBy>
  <cp:revision>16</cp:revision>
  <dcterms:created xsi:type="dcterms:W3CDTF">2022-10-19T11:16:31Z</dcterms:created>
  <dcterms:modified xsi:type="dcterms:W3CDTF">2022-12-14T11:34:07Z</dcterms:modified>
</cp:coreProperties>
</file>