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67" r:id="rId2"/>
    <p:sldId id="272" r:id="rId3"/>
    <p:sldId id="271" r:id="rId4"/>
    <p:sldId id="270" r:id="rId5"/>
    <p:sldId id="293" r:id="rId6"/>
    <p:sldId id="295" r:id="rId7"/>
    <p:sldId id="276" r:id="rId8"/>
    <p:sldId id="275" r:id="rId9"/>
    <p:sldId id="296" r:id="rId10"/>
    <p:sldId id="274" r:id="rId11"/>
    <p:sldId id="278" r:id="rId12"/>
    <p:sldId id="279" r:id="rId13"/>
    <p:sldId id="288" r:id="rId14"/>
    <p:sldId id="280" r:id="rId15"/>
  </p:sldIdLst>
  <p:sldSz cx="7740650" cy="10980738"/>
  <p:notesSz cx="6858000" cy="9144000"/>
  <p:defaultTextStyle>
    <a:defPPr>
      <a:defRPr lang="ru-RU"/>
    </a:defPPr>
    <a:lvl1pPr marL="0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867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735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602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470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337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205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072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8939" algn="l" defTabSz="10697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258" y="-96"/>
      </p:cViewPr>
      <p:guideLst>
        <p:guide orient="horz" pos="3459"/>
        <p:guide pos="24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49" y="3411151"/>
            <a:ext cx="6579553" cy="23537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1098" y="6222419"/>
            <a:ext cx="5418455" cy="28061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208977" y="587165"/>
            <a:ext cx="1306236" cy="124905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0278" y="587165"/>
            <a:ext cx="3789694" cy="12490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8" y="7056142"/>
            <a:ext cx="6579553" cy="2180896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458" y="4654110"/>
            <a:ext cx="6579553" cy="240203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8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7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04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4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8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0277" y="3416232"/>
            <a:ext cx="2547964" cy="966152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67252" y="3416232"/>
            <a:ext cx="2547964" cy="966152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33" y="439739"/>
            <a:ext cx="6966585" cy="183012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036" y="2457958"/>
            <a:ext cx="3420131" cy="1024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4867" indent="0">
              <a:buNone/>
              <a:defRPr sz="2300" b="1"/>
            </a:lvl2pPr>
            <a:lvl3pPr marL="1069735" indent="0">
              <a:buNone/>
              <a:defRPr sz="2100" b="1"/>
            </a:lvl3pPr>
            <a:lvl4pPr marL="1604602" indent="0">
              <a:buNone/>
              <a:defRPr sz="1800" b="1"/>
            </a:lvl4pPr>
            <a:lvl5pPr marL="2139470" indent="0">
              <a:buNone/>
              <a:defRPr sz="1800" b="1"/>
            </a:lvl5pPr>
            <a:lvl6pPr marL="2674337" indent="0">
              <a:buNone/>
              <a:defRPr sz="1800" b="1"/>
            </a:lvl6pPr>
            <a:lvl7pPr marL="3209205" indent="0">
              <a:buNone/>
              <a:defRPr sz="1800" b="1"/>
            </a:lvl7pPr>
            <a:lvl8pPr marL="3744072" indent="0">
              <a:buNone/>
              <a:defRPr sz="1800" b="1"/>
            </a:lvl8pPr>
            <a:lvl9pPr marL="427893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7036" y="3482318"/>
            <a:ext cx="3420131" cy="6326635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32146" y="2457958"/>
            <a:ext cx="3421475" cy="102436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4867" indent="0">
              <a:buNone/>
              <a:defRPr sz="2300" b="1"/>
            </a:lvl2pPr>
            <a:lvl3pPr marL="1069735" indent="0">
              <a:buNone/>
              <a:defRPr sz="2100" b="1"/>
            </a:lvl3pPr>
            <a:lvl4pPr marL="1604602" indent="0">
              <a:buNone/>
              <a:defRPr sz="1800" b="1"/>
            </a:lvl4pPr>
            <a:lvl5pPr marL="2139470" indent="0">
              <a:buNone/>
              <a:defRPr sz="1800" b="1"/>
            </a:lvl5pPr>
            <a:lvl6pPr marL="2674337" indent="0">
              <a:buNone/>
              <a:defRPr sz="1800" b="1"/>
            </a:lvl6pPr>
            <a:lvl7pPr marL="3209205" indent="0">
              <a:buNone/>
              <a:defRPr sz="1800" b="1"/>
            </a:lvl7pPr>
            <a:lvl8pPr marL="3744072" indent="0">
              <a:buNone/>
              <a:defRPr sz="1800" b="1"/>
            </a:lvl8pPr>
            <a:lvl9pPr marL="427893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32146" y="3482318"/>
            <a:ext cx="3421475" cy="6326635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35" y="437197"/>
            <a:ext cx="2546621" cy="18606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6382" y="437201"/>
            <a:ext cx="4327239" cy="93717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035" y="2297826"/>
            <a:ext cx="2546621" cy="7511131"/>
          </a:xfrm>
        </p:spPr>
        <p:txBody>
          <a:bodyPr/>
          <a:lstStyle>
            <a:lvl1pPr marL="0" indent="0">
              <a:buNone/>
              <a:defRPr sz="1600"/>
            </a:lvl1pPr>
            <a:lvl2pPr marL="534867" indent="0">
              <a:buNone/>
              <a:defRPr sz="1400"/>
            </a:lvl2pPr>
            <a:lvl3pPr marL="1069735" indent="0">
              <a:buNone/>
              <a:defRPr sz="1100"/>
            </a:lvl3pPr>
            <a:lvl4pPr marL="1604602" indent="0">
              <a:buNone/>
              <a:defRPr sz="1000"/>
            </a:lvl4pPr>
            <a:lvl5pPr marL="2139470" indent="0">
              <a:buNone/>
              <a:defRPr sz="1000"/>
            </a:lvl5pPr>
            <a:lvl6pPr marL="2674337" indent="0">
              <a:buNone/>
              <a:defRPr sz="1000"/>
            </a:lvl6pPr>
            <a:lvl7pPr marL="3209205" indent="0">
              <a:buNone/>
              <a:defRPr sz="1000"/>
            </a:lvl7pPr>
            <a:lvl8pPr marL="3744072" indent="0">
              <a:buNone/>
              <a:defRPr sz="1000"/>
            </a:lvl8pPr>
            <a:lvl9pPr marL="42789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221" y="7686519"/>
            <a:ext cx="4644390" cy="9074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221" y="981149"/>
            <a:ext cx="4644390" cy="6588443"/>
          </a:xfrm>
        </p:spPr>
        <p:txBody>
          <a:bodyPr/>
          <a:lstStyle>
            <a:lvl1pPr marL="0" indent="0">
              <a:buNone/>
              <a:defRPr sz="3800"/>
            </a:lvl1pPr>
            <a:lvl2pPr marL="534867" indent="0">
              <a:buNone/>
              <a:defRPr sz="3300"/>
            </a:lvl2pPr>
            <a:lvl3pPr marL="1069735" indent="0">
              <a:buNone/>
              <a:defRPr sz="2900"/>
            </a:lvl3pPr>
            <a:lvl4pPr marL="1604602" indent="0">
              <a:buNone/>
              <a:defRPr sz="2300"/>
            </a:lvl4pPr>
            <a:lvl5pPr marL="2139470" indent="0">
              <a:buNone/>
              <a:defRPr sz="2300"/>
            </a:lvl5pPr>
            <a:lvl6pPr marL="2674337" indent="0">
              <a:buNone/>
              <a:defRPr sz="2300"/>
            </a:lvl6pPr>
            <a:lvl7pPr marL="3209205" indent="0">
              <a:buNone/>
              <a:defRPr sz="2300"/>
            </a:lvl7pPr>
            <a:lvl8pPr marL="3744072" indent="0">
              <a:buNone/>
              <a:defRPr sz="2300"/>
            </a:lvl8pPr>
            <a:lvl9pPr marL="427893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7221" y="8593957"/>
            <a:ext cx="4644390" cy="1288710"/>
          </a:xfrm>
        </p:spPr>
        <p:txBody>
          <a:bodyPr/>
          <a:lstStyle>
            <a:lvl1pPr marL="0" indent="0">
              <a:buNone/>
              <a:defRPr sz="1600"/>
            </a:lvl1pPr>
            <a:lvl2pPr marL="534867" indent="0">
              <a:buNone/>
              <a:defRPr sz="1400"/>
            </a:lvl2pPr>
            <a:lvl3pPr marL="1069735" indent="0">
              <a:buNone/>
              <a:defRPr sz="1100"/>
            </a:lvl3pPr>
            <a:lvl4pPr marL="1604602" indent="0">
              <a:buNone/>
              <a:defRPr sz="1000"/>
            </a:lvl4pPr>
            <a:lvl5pPr marL="2139470" indent="0">
              <a:buNone/>
              <a:defRPr sz="1000"/>
            </a:lvl5pPr>
            <a:lvl6pPr marL="2674337" indent="0">
              <a:buNone/>
              <a:defRPr sz="1000"/>
            </a:lvl6pPr>
            <a:lvl7pPr marL="3209205" indent="0">
              <a:buNone/>
              <a:defRPr sz="1000"/>
            </a:lvl7pPr>
            <a:lvl8pPr marL="3744072" indent="0">
              <a:buNone/>
              <a:defRPr sz="1000"/>
            </a:lvl8pPr>
            <a:lvl9pPr marL="42789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33" y="439739"/>
            <a:ext cx="6966585" cy="1830123"/>
          </a:xfrm>
          <a:prstGeom prst="rect">
            <a:avLst/>
          </a:prstGeom>
        </p:spPr>
        <p:txBody>
          <a:bodyPr vert="horz" lIns="106973" tIns="53487" rIns="106973" bIns="534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033" y="2562178"/>
            <a:ext cx="6966585" cy="7246779"/>
          </a:xfrm>
          <a:prstGeom prst="rect">
            <a:avLst/>
          </a:prstGeom>
        </p:spPr>
        <p:txBody>
          <a:bodyPr vert="horz" lIns="106973" tIns="53487" rIns="106973" bIns="53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7033" y="10177523"/>
            <a:ext cx="1806152" cy="584622"/>
          </a:xfrm>
          <a:prstGeom prst="rect">
            <a:avLst/>
          </a:prstGeom>
        </p:spPr>
        <p:txBody>
          <a:bodyPr vert="horz" lIns="106973" tIns="53487" rIns="106973" bIns="534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7F94-4D49-4C8C-99DE-E136B9EC0631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4723" y="10177523"/>
            <a:ext cx="2451206" cy="584622"/>
          </a:xfrm>
          <a:prstGeom prst="rect">
            <a:avLst/>
          </a:prstGeom>
        </p:spPr>
        <p:txBody>
          <a:bodyPr vert="horz" lIns="106973" tIns="53487" rIns="106973" bIns="534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7466" y="10177523"/>
            <a:ext cx="1806152" cy="584622"/>
          </a:xfrm>
          <a:prstGeom prst="rect">
            <a:avLst/>
          </a:prstGeom>
        </p:spPr>
        <p:txBody>
          <a:bodyPr vert="horz" lIns="106973" tIns="53487" rIns="106973" bIns="534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E858-2C3C-40D4-BEAA-CAF96199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106973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51" indent="-401151" algn="l" defTabSz="106973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159" indent="-334292" algn="l" defTabSz="106973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169" indent="-267434" algn="l" defTabSz="106973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036" indent="-267434" algn="l" defTabSz="106973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904" indent="-267434" algn="l" defTabSz="106973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771" indent="-267434" algn="l" defTabSz="10697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639" indent="-267434" algn="l" defTabSz="10697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506" indent="-267434" algn="l" defTabSz="10697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374" indent="-267434" algn="l" defTabSz="10697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67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5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602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470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337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05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072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939" algn="l" defTabSz="10697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2163" y="-918343"/>
            <a:ext cx="8708292" cy="12879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0091" y="3674758"/>
            <a:ext cx="5805527" cy="2878008"/>
          </a:xfrm>
          <a:prstGeom prst="rect">
            <a:avLst/>
          </a:prstGeom>
          <a:noFill/>
        </p:spPr>
        <p:txBody>
          <a:bodyPr wrap="square" lIns="106973" tIns="53487" rIns="106973" bIns="53487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Творческий, информационно-познавательный проект на тему: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«Удивительное дерево- Рябина»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88786"/>
            <a:ext cx="7740650" cy="1216014"/>
          </a:xfrm>
          <a:prstGeom prst="rect">
            <a:avLst/>
          </a:prstGeom>
        </p:spPr>
        <p:txBody>
          <a:bodyPr wrap="square" lIns="106973" tIns="53487" rIns="106973" bIns="53487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№445«Ромашка»г. Новосибирска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25" y="8802738"/>
            <a:ext cx="7470725" cy="939015"/>
          </a:xfrm>
          <a:prstGeom prst="rect">
            <a:avLst/>
          </a:prstGeom>
        </p:spPr>
        <p:txBody>
          <a:bodyPr wrap="square" lIns="106973" tIns="53487" rIns="106973" bIns="53487">
            <a:spAutoFit/>
          </a:bodyPr>
          <a:lstStyle/>
          <a:p>
            <a:pPr marL="457200" indent="-45720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Тарасова Е.А. воспитатель 1 кв.категории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Гуляева А.Ю. воспитатель 1 кв.категории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774327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80208" y="686263"/>
            <a:ext cx="216997" cy="436245"/>
          </a:xfrm>
          <a:prstGeom prst="rect">
            <a:avLst/>
          </a:prstGeom>
          <a:noFill/>
        </p:spPr>
        <p:txBody>
          <a:bodyPr wrap="none" lIns="106973" tIns="53487" rIns="106973" bIns="53487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7997" y="-257401"/>
            <a:ext cx="6822653" cy="14835127"/>
          </a:xfrm>
          <a:prstGeom prst="rect">
            <a:avLst/>
          </a:prstGeom>
        </p:spPr>
        <p:txBody>
          <a:bodyPr wrap="square" lIns="106973" tIns="53487" rIns="106973" bIns="53487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заключительный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Проведение музыкального праздника в Русско-народном стиле «Русская Рябина»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презентации проекта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Итоги:</a:t>
            </a:r>
          </a:p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Проект позволил детям расширить знания о природе родного края, о пользе деревьев, в частности о рябине</a:t>
            </a:r>
          </a:p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Дети узнали, чем дерево рябина отличается от других растений, какие ягоды и листья у рябины. Оформлена  выставка рисунков родителей «Осеннее дерево».</a:t>
            </a:r>
          </a:p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Дети и родители принимали активное  участие в продуктивной деятельности, проявили самостоятельность, творческий подход.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Природа любого края неповторима, но, воспитывая чувство любви к природе родного края, мы должны давать детям понимание того, что наша «малая Родина» — лишь часть огромной страны, в которой таких уголков множество.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Таким образом, в нашей работе прослеживается основной принцип нравственно-патриотического воспитания: от малого -к большому, от частного -к общему. Воспитывая любовь к родному краю, мы растим истинных патриотов России!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" y="2101353"/>
            <a:ext cx="7740650" cy="47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973" tIns="53487" rIns="106973" bIns="5348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06029" y="-2142479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ом\Desktop\рябина фото\a02d08ee-ab7c-4da2-a2e2-8d776c49c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73" y="305793"/>
            <a:ext cx="3240360" cy="4320480"/>
          </a:xfrm>
          <a:prstGeom prst="rect">
            <a:avLst/>
          </a:prstGeom>
          <a:noFill/>
        </p:spPr>
      </p:pic>
      <p:pic>
        <p:nvPicPr>
          <p:cNvPr id="1027" name="Picture 3" descr="C:\Users\Дом\Desktop\рябина фото\b378f88d-a72c-4a8f-a328-50ab2a02d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373" y="305793"/>
            <a:ext cx="3240359" cy="4320479"/>
          </a:xfrm>
          <a:prstGeom prst="rect">
            <a:avLst/>
          </a:prstGeom>
          <a:noFill/>
        </p:spPr>
      </p:pic>
      <p:pic>
        <p:nvPicPr>
          <p:cNvPr id="1028" name="Picture 4" descr="C:\Users\Дом\Desktop\рябина фото\ec7283a5-8dee-443d-8266-b61520244a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41" y="4770289"/>
            <a:ext cx="3186354" cy="4248472"/>
          </a:xfrm>
          <a:prstGeom prst="rect">
            <a:avLst/>
          </a:prstGeom>
          <a:noFill/>
        </p:spPr>
      </p:pic>
      <p:pic>
        <p:nvPicPr>
          <p:cNvPr id="1029" name="Picture 5" descr="C:\Users\Дом\Desktop\рябина фото\7b319e07-ed54-4d2f-9486-4e0ad20b1b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6309" y="4770289"/>
            <a:ext cx="3024336" cy="2916324"/>
          </a:xfrm>
          <a:prstGeom prst="rect">
            <a:avLst/>
          </a:prstGeom>
          <a:noFill/>
        </p:spPr>
      </p:pic>
      <p:pic>
        <p:nvPicPr>
          <p:cNvPr id="1030" name="Picture 6" descr="C:\Users\Дом\Desktop\рябина фото\c3e5ff22-3550-4c0d-ad9c-5c624f155bf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9622" y="6642497"/>
            <a:ext cx="2681028" cy="357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702319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Дом\Desktop\рябина фото\9070567d-fc3a-44b2-ac07-baf050c9ff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381" y="161777"/>
            <a:ext cx="2487688" cy="3316917"/>
          </a:xfrm>
          <a:prstGeom prst="rect">
            <a:avLst/>
          </a:prstGeom>
          <a:noFill/>
        </p:spPr>
      </p:pic>
      <p:pic>
        <p:nvPicPr>
          <p:cNvPr id="2051" name="Picture 3" descr="C:\Users\Дом\Desktop\рябина фото\c13e0f02-f9a3-4189-9549-015026d678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05" y="161777"/>
            <a:ext cx="2505689" cy="3340919"/>
          </a:xfrm>
          <a:prstGeom prst="rect">
            <a:avLst/>
          </a:prstGeom>
          <a:noFill/>
        </p:spPr>
      </p:pic>
      <p:pic>
        <p:nvPicPr>
          <p:cNvPr id="2052" name="Picture 4" descr="C:\Users\Дом\Desktop\рябина фото\e423ca82-b66a-410a-9f13-4c79398dca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8197" y="737841"/>
            <a:ext cx="1944216" cy="3458066"/>
          </a:xfrm>
          <a:prstGeom prst="rect">
            <a:avLst/>
          </a:prstGeom>
          <a:noFill/>
        </p:spPr>
      </p:pic>
      <p:pic>
        <p:nvPicPr>
          <p:cNvPr id="2053" name="Picture 5" descr="C:\Users\Дом\Desktop\рябина фото\9af6103c-6523-44bd-ad2e-9096f5b7ac8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65" y="4410249"/>
            <a:ext cx="3840426" cy="2880320"/>
          </a:xfrm>
          <a:prstGeom prst="rect">
            <a:avLst/>
          </a:prstGeom>
          <a:noFill/>
        </p:spPr>
      </p:pic>
      <p:pic>
        <p:nvPicPr>
          <p:cNvPr id="2054" name="Picture 6" descr="C:\Users\Дом\Desktop\рябина фото\c3e5ff22-3550-4c0d-ad9c-5c624f155bf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2413" y="3690169"/>
            <a:ext cx="3240360" cy="4320480"/>
          </a:xfrm>
          <a:prstGeom prst="rect">
            <a:avLst/>
          </a:prstGeom>
          <a:noFill/>
        </p:spPr>
      </p:pic>
      <p:pic>
        <p:nvPicPr>
          <p:cNvPr id="2055" name="Picture 7" descr="C:\Users\Дом\Desktop\рябина фото\cc7b3ee0-a946-44e3-8cd9-ee68a1e146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2258" y="8334444"/>
            <a:ext cx="3528392" cy="2646294"/>
          </a:xfrm>
          <a:prstGeom prst="rect">
            <a:avLst/>
          </a:prstGeom>
          <a:noFill/>
        </p:spPr>
      </p:pic>
      <p:pic>
        <p:nvPicPr>
          <p:cNvPr id="2056" name="Picture 8" descr="C:\Users\Дом\Desktop\рябина фото\7f181d88-93e3-4cf9-8597-0598efe303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4061" y="7506593"/>
            <a:ext cx="208634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702319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5613" y="188786"/>
            <a:ext cx="6143158" cy="281599"/>
          </a:xfrm>
          <a:prstGeom prst="rect">
            <a:avLst/>
          </a:prstGeom>
          <a:noFill/>
        </p:spPr>
        <p:txBody>
          <a:bodyPr wrap="square" lIns="93223" tIns="46612" rIns="93223" bIns="46612" rtlCol="0">
            <a:spAutoFit/>
          </a:bodyPr>
          <a:lstStyle/>
          <a:p>
            <a:endParaRPr lang="ru-RU" sz="1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18144" y="4872663"/>
            <a:ext cx="6722506" cy="8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ctr" anchorCtr="0" compatLnSpc="1">
            <a:prstTxWarp prst="textNoShape">
              <a:avLst/>
            </a:prstTxWarp>
            <a:spAutoFit/>
          </a:bodyPr>
          <a:lstStyle/>
          <a:p>
            <a:pPr indent="233058" defTabSz="932231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233058" defTabSz="93223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31440" defTabSz="93223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lang="ru-RU" sz="1300" i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 descr="C:\Users\Дом\Desktop\рябина фото\56178048-57cd-4c68-801b-7d8e219c71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42" y="0"/>
            <a:ext cx="4544220" cy="3834185"/>
          </a:xfrm>
          <a:prstGeom prst="rect">
            <a:avLst/>
          </a:prstGeom>
          <a:noFill/>
        </p:spPr>
      </p:pic>
      <p:pic>
        <p:nvPicPr>
          <p:cNvPr id="3075" name="Picture 3" descr="C:\Users\Дом\Desktop\рябина фото\ad3fe7ea-77a1-48b1-836c-c5541fbb41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146" y="3474145"/>
            <a:ext cx="4536504" cy="3179097"/>
          </a:xfrm>
          <a:prstGeom prst="rect">
            <a:avLst/>
          </a:prstGeom>
          <a:noFill/>
        </p:spPr>
      </p:pic>
      <p:pic>
        <p:nvPicPr>
          <p:cNvPr id="3076" name="Picture 4" descr="C:\Users\Дом\Desktop\рябина фото\f3c2c959-c5b4-4958-8b32-cd28569f8a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41" y="6354465"/>
            <a:ext cx="3142656" cy="2356992"/>
          </a:xfrm>
          <a:prstGeom prst="rect">
            <a:avLst/>
          </a:prstGeom>
          <a:noFill/>
        </p:spPr>
      </p:pic>
      <p:pic>
        <p:nvPicPr>
          <p:cNvPr id="3077" name="Picture 5" descr="C:\Users\Дом\Desktop\рябина фото\c7636b4c-d79c-4d12-8bb0-cf38522156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2373" y="6858521"/>
            <a:ext cx="2952328" cy="2214246"/>
          </a:xfrm>
          <a:prstGeom prst="rect">
            <a:avLst/>
          </a:prstGeom>
          <a:noFill/>
        </p:spPr>
      </p:pic>
      <p:pic>
        <p:nvPicPr>
          <p:cNvPr id="3078" name="Picture 6" descr="C:\Users\Дом\Desktop\рябина фото\d354b4c1-56ad-48f0-916b-e3e1fba6d04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0165" y="8802737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846335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18144" y="3346925"/>
            <a:ext cx="6435689" cy="4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ctr" anchorCtr="0" compatLnSpc="1">
            <a:prstTxWarp prst="textNoShape">
              <a:avLst/>
            </a:prstTxWarp>
            <a:spAutoFit/>
          </a:bodyPr>
          <a:lstStyle/>
          <a:p>
            <a:pPr indent="233058" defTabSz="932231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233058" defTabSz="932231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esktop\рябина фото\694c19a8-910f-44de-aa26-d89ff95052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73" y="2466033"/>
            <a:ext cx="7219953" cy="40657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966" y="7434585"/>
            <a:ext cx="684076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41924" y="-772126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3980" y="1324952"/>
            <a:ext cx="6966669" cy="83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973" tIns="53487" rIns="106973" bIns="53487" numCol="1" anchor="ctr" anchorCtr="0" compatLnSpc="1">
            <a:prstTxWarp prst="textNoShape">
              <a:avLst/>
            </a:prstTxWarp>
            <a:spAutoFit/>
          </a:bodyPr>
          <a:lstStyle/>
          <a:p>
            <a:pPr indent="211719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11719" algn="just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11719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11719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11719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211719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55053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32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Большинство современных детей редко общается с природой. Деревья окружают нас постоянно. Дети, как правило, почти не обращают на них внимания. Состояние этих растений, их внешний облик отражают экологическую обстановку, в которой они обитают. Среди них красивое дерево – рябина. Необходимо помнить о том, что, зачастую небрежное, а порой и жестокое отношение детей к природе объясняется отсутствием у них необходимых знаний.</a:t>
            </a:r>
          </a:p>
          <a:p>
            <a:pPr indent="267434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267434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81656" y="-949376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9693" y="857838"/>
            <a:ext cx="3547823" cy="443519"/>
          </a:xfrm>
          <a:prstGeom prst="rect">
            <a:avLst/>
          </a:prstGeom>
          <a:noFill/>
        </p:spPr>
        <p:txBody>
          <a:bodyPr wrap="square" lIns="106973" tIns="53487" rIns="106973" bIns="53487" rtlCol="0">
            <a:spAutoFit/>
          </a:bodyPr>
          <a:lstStyle/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948" y="-1"/>
            <a:ext cx="6967885" cy="10189452"/>
          </a:xfrm>
          <a:prstGeom prst="rect">
            <a:avLst/>
          </a:prstGeom>
        </p:spPr>
        <p:txBody>
          <a:bodyPr wrap="square" lIns="106973" tIns="73404" rIns="256914" bIns="73404">
            <a:spAutoFit/>
          </a:bodyPr>
          <a:lstStyle/>
          <a:p>
            <a:pPr indent="52743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5053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проекта</a:t>
            </a:r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108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Углубление знаний о рябине: особенности строения, произрастания и возможности использования человеком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Показать связь между деревьями и человеком;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Способствовать развитию познавательной деятельности в изучении живой природы;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Углубление знаний о рябине: особенности строения, произрастания и возможности использования человеком;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Формировать представление о том, что у растений может быть разное состояние, видеть основные проявления хорошего и плохого состояния растений;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Развивать способность к поисковой деятельности, умение планировать этапы своих действий, аргументировать свой выбор;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Воспитывать гуманное, осознанное отношение к природе, показать значимость действий каждого человека в её сохранении.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Информационно-познавательный.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 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Долгосрочный: 26 сентября - 28 октября 2022г.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Воспитанники старшей  группы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Законные представители воспитанников – родители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378147" y="-342279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5031" y="-443518"/>
            <a:ext cx="4999205" cy="443519"/>
          </a:xfrm>
          <a:prstGeom prst="rect">
            <a:avLst/>
          </a:prstGeom>
          <a:noFill/>
        </p:spPr>
        <p:txBody>
          <a:bodyPr wrap="square" lIns="106973" tIns="53487" rIns="106973" bIns="53487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57281" y="0"/>
            <a:ext cx="216997" cy="436245"/>
          </a:xfrm>
          <a:prstGeom prst="rect">
            <a:avLst/>
          </a:prstGeom>
          <a:noFill/>
        </p:spPr>
        <p:txBody>
          <a:bodyPr wrap="none" lIns="106973" tIns="53487" rIns="106973" bIns="53487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377801"/>
            <a:ext cx="7974781" cy="14019519"/>
          </a:xfrm>
          <a:prstGeom prst="rect">
            <a:avLst/>
          </a:prstGeom>
        </p:spPr>
        <p:txBody>
          <a:bodyPr wrap="square" lIns="106973" tIns="53487" rIns="106973" bIns="53487">
            <a:spAutoFit/>
          </a:bodyPr>
          <a:lstStyle/>
          <a:p>
            <a:pPr indent="527438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реализации проекта: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Организационно-образовательная деятельность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 с детьми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мастерская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детских и родительских работ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стихотворений, рассказов, сказок о рябине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родителями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ba-RU" sz="2000" dirty="0" smtClean="0">
                <a:latin typeface="Times New Roman" pitchFamily="18" charset="0"/>
                <a:cs typeface="Times New Roman" pitchFamily="18" charset="0"/>
              </a:rPr>
              <a:t>        Расширение знаний и представлений детей о   деревьях (о</a:t>
            </a:r>
          </a:p>
          <a:p>
            <a:pPr lvl="0">
              <a:lnSpc>
                <a:spcPct val="150000"/>
              </a:lnSpc>
            </a:pPr>
            <a:r>
              <a:rPr lang="ba-RU" sz="2000" dirty="0" smtClean="0">
                <a:latin typeface="Times New Roman" pitchFamily="18" charset="0"/>
                <a:cs typeface="Times New Roman" pitchFamily="18" charset="0"/>
              </a:rPr>
              <a:t>рябине, о её пользе).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ba-RU" sz="2000" dirty="0" smtClean="0">
                <a:latin typeface="Times New Roman" pitchFamily="18" charset="0"/>
                <a:cs typeface="Times New Roman" pitchFamily="18" charset="0"/>
              </a:rPr>
              <a:t>       Проявление инициативы в познавательно - исследовательской</a:t>
            </a:r>
          </a:p>
          <a:p>
            <a:pPr lvl="0">
              <a:lnSpc>
                <a:spcPct val="150000"/>
              </a:lnSpc>
            </a:pPr>
            <a:r>
              <a:rPr lang="ba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ba-RU" sz="2000" dirty="0" smtClean="0">
                <a:latin typeface="Times New Roman" pitchFamily="18" charset="0"/>
                <a:cs typeface="Times New Roman" pitchFamily="18" charset="0"/>
              </a:rPr>
              <a:t>       Появление у детей желания общаться с природой и отражать                    свои впечатления через различные виды деятельности.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ba-RU" sz="2000" dirty="0" smtClean="0">
                <a:latin typeface="Times New Roman" pitchFamily="18" charset="0"/>
                <a:cs typeface="Times New Roman" pitchFamily="18" charset="0"/>
              </a:rPr>
              <a:t>      Понимание необходимости бережного и заботливого отношения к природе,основанное на ее нравственно- эстетическом и практическом значении  для человека.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 по обогащению знаний о рябине,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будет способствовать развитию экологической культуры дошкольников.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ba-RU" sz="1600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ba-RU" sz="1600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ba-RU" sz="1600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ba-RU" sz="18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ba-RU" sz="18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ba-RU" sz="18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800" b="1" i="1" dirty="0" smtClean="0">
              <a:latin typeface="Arial" pitchFamily="34" charset="0"/>
              <a:cs typeface="Arial" pitchFamily="34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1898752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4837" y="3775857"/>
            <a:ext cx="2155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7997" y="4122217"/>
          <a:ext cx="6192688" cy="5328592"/>
        </p:xfrm>
        <a:graphic>
          <a:graphicData uri="http://schemas.openxmlformats.org/drawingml/2006/table">
            <a:tbl>
              <a:tblPr/>
              <a:tblGrid>
                <a:gridCol w="2141901"/>
                <a:gridCol w="2141901"/>
                <a:gridCol w="1908886"/>
              </a:tblGrid>
              <a:tr h="5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знаю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Хочу знать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узнать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70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Рябина- это дерево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На рябине растут ягоды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0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Ягоды рябины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употребляют в пищу люди, птицы и животные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Можно ли есть рябину 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полезна ли она для человека?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Почему месяц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сентябрь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называют «Рябинник»?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Где и как растет рябина ?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Почему иногда на рябине нет ягод</a:t>
                      </a:r>
                      <a:r>
                        <a:rPr lang="ru-RU" sz="2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Спросить у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Прочитать в книжке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Посмотреть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телефоне, компьютере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Сходить на экскурсию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рябинке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Посмотреть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презентации, фильмы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6029" y="-342279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</a:t>
            </a:r>
          </a:p>
          <a:p>
            <a:pPr algn="ctr"/>
            <a:endParaRPr lang="ru-RU" sz="2400" b="1" i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Метод трех вопросов</a:t>
            </a:r>
            <a:endParaRPr lang="ru-RU" sz="3200" b="1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772126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2013" y="1961977"/>
            <a:ext cx="64807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7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</a:p>
          <a:p>
            <a:pPr indent="527438" algn="ctr" fontAlgn="base">
              <a:spcBef>
                <a:spcPct val="0"/>
              </a:spcBef>
              <a:spcAft>
                <a:spcPct val="0"/>
              </a:spcAft>
            </a:pPr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ctr"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50530" algn="just" eaLnBrk="0" fontAlgn="base" hangingPunct="0"/>
            <a:r>
              <a:rPr lang="en-US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 подготовительный</a:t>
            </a:r>
          </a:p>
          <a:p>
            <a:pPr indent="550530" algn="just" eaLnBrk="0" fontAlgn="base" hangingPunct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цели и задач проекта.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Подбор художественной литературы: сказки, загадки, пословицы, стихи, песни.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   Подбор познавательной, научной литературы.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Подбор материально-технического оснащения для опытов и экспериментов.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 Создание фотоальбомов.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 Показ презентаций о рябине.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Просмотр видеофильмов о природе.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41924" y="-943701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98746" y="-1179293"/>
            <a:ext cx="6941903" cy="472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973" tIns="53487" rIns="106973" bIns="53487" numCol="1" anchor="ctr" anchorCtr="0" compatLnSpc="1">
            <a:prstTxWarp prst="textNoShape">
              <a:avLst/>
            </a:prstTxWarp>
            <a:spAutoFit/>
          </a:bodyPr>
          <a:lstStyle/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основной этап( практический)</a:t>
            </a: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работы с детьми</a:t>
            </a: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/>
              <a:cs typeface="Times New Roman" pitchFamily="18" charset="0"/>
            </a:endParaRPr>
          </a:p>
          <a:p>
            <a:pPr indent="527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01974" y="1097880"/>
          <a:ext cx="5976662" cy="9047057"/>
        </p:xfrm>
        <a:graphic>
          <a:graphicData uri="http://schemas.openxmlformats.org/drawingml/2006/table">
            <a:tbl>
              <a:tblPr/>
              <a:tblGrid>
                <a:gridCol w="312491"/>
                <a:gridCol w="3089548"/>
                <a:gridCol w="2574623"/>
              </a:tblGrid>
              <a:tr h="2688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0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Познавательные б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еседы:</a:t>
                      </a:r>
                    </a:p>
                    <a:p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рябине детям»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«Рябина – известное лекарственное растение»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«Удивительное дерево – Рябина»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«Как деревья к зиме готовятся»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 гостях у рябины»,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«О народных традициях, рассказ о русском народном празднике «Рябинник»;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«Лекарственные свойства рябины»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«Почему Сентябрь называют рябинником».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Расширить и уточнить знания детей о рябине; о её пользе;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внешних особенностях и т.д.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4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Чтение:</a:t>
                      </a: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Сухомлинский «Птичья кладовая»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И.Ревю «Сказка про рябину»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Природоведческая сказка «Рябина-спасительница»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 «Волшебная рябина»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Сказка-быль «Рябина»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Е.Наумова  «Рябиновая гроздь»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К.Найденов«Зарумянились рябинки»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07" marR="774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 знакомить  детей  с  произведениями  устного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народного   творчества.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6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Экспериментальная деятельность .(</a:t>
                      </a:r>
                      <a:r>
                        <a:rPr lang="ru-RU" sz="1800" b="0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см.приложение)</a:t>
                      </a:r>
                      <a:endParaRPr lang="ru-RU" sz="1800" b="0" i="1" u="non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Вызвать интерес к исследованию.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35163" y="5102291"/>
            <a:ext cx="3870326" cy="443519"/>
          </a:xfrm>
          <a:prstGeom prst="rect">
            <a:avLst/>
          </a:prstGeom>
        </p:spPr>
        <p:txBody>
          <a:bodyPr lIns="106973" tIns="53487" rIns="106973" bIns="53487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41924" y="-943701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77801"/>
            <a:ext cx="804420" cy="861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6973" tIns="53487" rIns="106973" bIns="53487" numCol="1" anchor="ctr" anchorCtr="0" compatLnSpc="1">
            <a:prstTxWarp prst="textNoShape">
              <a:avLst/>
            </a:prstTxWarp>
            <a:spAutoFit/>
          </a:bodyPr>
          <a:lstStyle/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indent="527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34022" y="4698281"/>
          <a:ext cx="6336702" cy="4320480"/>
        </p:xfrm>
        <a:graphic>
          <a:graphicData uri="http://schemas.openxmlformats.org/drawingml/2006/table">
            <a:tbl>
              <a:tblPr/>
              <a:tblGrid>
                <a:gridCol w="442096"/>
                <a:gridCol w="2947303"/>
                <a:gridCol w="2947303"/>
              </a:tblGrid>
              <a:tr h="2376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endParaRPr lang="ru-RU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игры</a:t>
                      </a:r>
                      <a:r>
                        <a:rPr lang="ru-RU" sz="2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2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кем дружит рябина?», «Что нужно для рябинового компота?», «С какого дерева листок», «Подбери пару», «Что за ягодка?», «Времена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года».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Вызывать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живой интерес к процессу познания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  <a:endParaRPr lang="ru-RU" sz="1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хороводных, подвижных игр и игр малой подвижности: «По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мосточку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рябины», «Собери ветку рябины», «Кто больше ягод соберет»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чувство ритма, умение быстро реагировать в процессе игры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34021" y="521817"/>
          <a:ext cx="6336704" cy="4114800"/>
        </p:xfrm>
        <a:graphic>
          <a:graphicData uri="http://schemas.openxmlformats.org/drawingml/2006/table">
            <a:tbl>
              <a:tblPr/>
              <a:tblGrid>
                <a:gridCol w="437013"/>
                <a:gridCol w="2952385"/>
                <a:gridCol w="2947306"/>
              </a:tblGrid>
              <a:tr h="41044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Творческая продуктивная деятельность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см.фотоотчет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Аппликация «скатыванием» «Гроздь рябины»,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ватными палочками «Рябинка».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Лепка панно «Гроздья рябины».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Целевая экскурсия к рябине «Рябина-красавица, нам она очень нравится»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плодов рябины для изготовления украшений бус, </a:t>
                      </a:r>
                      <a:r>
                        <a:rPr lang="ru-RU" sz="18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баслетов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расширить и уточнить знания детей о рябине.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Научить изображать ее.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творчество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пригласительный билет в винтажном стиле, векторные иллюстрации — стоковый вектор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86295"/>
            <a:ext cx="8503965" cy="128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35163" y="1241897"/>
            <a:ext cx="3870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27438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Работа с родителями:</a:t>
            </a:r>
            <a:endParaRPr lang="ru-RU" sz="4000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0108" y="3546154"/>
          <a:ext cx="5940625" cy="5934358"/>
        </p:xfrm>
        <a:graphic>
          <a:graphicData uri="http://schemas.openxmlformats.org/drawingml/2006/table">
            <a:tbl>
              <a:tblPr/>
              <a:tblGrid>
                <a:gridCol w="2671463"/>
                <a:gridCol w="3269162"/>
              </a:tblGrid>
              <a:tr h="485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9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Ознакомление с темой проекта.</a:t>
                      </a: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Заинтересовать </a:t>
                      </a: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 , вызвать желание помочь детям</a:t>
                      </a: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9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Подбор наглядно-дидактических материалов</a:t>
                      </a: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Подготовить </a:t>
                      </a: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наглядный материал для осуществления проекта</a:t>
                      </a: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9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работа родителей с </a:t>
                      </a: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детьми: Бусы из ягод </a:t>
                      </a: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рябины</a:t>
                      </a: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Вызвать желание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помочь детям выполнять поделки из ягод рябины.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9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конкурсе родительских рисунков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Осенние деревья»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75" marR="53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2109</TotalTime>
  <Words>680</Words>
  <Application>Microsoft Office PowerPoint</Application>
  <PresentationFormat>Произвольный</PresentationFormat>
  <Paragraphs>250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Дом</cp:lastModifiedBy>
  <cp:revision>173</cp:revision>
  <dcterms:created xsi:type="dcterms:W3CDTF">2020-02-10T19:34:16Z</dcterms:created>
  <dcterms:modified xsi:type="dcterms:W3CDTF">2022-11-22T04:48:38Z</dcterms:modified>
</cp:coreProperties>
</file>