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60" r:id="rId2"/>
    <p:sldId id="257" r:id="rId3"/>
    <p:sldId id="258" r:id="rId4"/>
    <p:sldId id="277" r:id="rId5"/>
    <p:sldId id="259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75" r:id="rId14"/>
    <p:sldId id="276" r:id="rId15"/>
    <p:sldId id="273" r:id="rId16"/>
    <p:sldId id="274" r:id="rId17"/>
    <p:sldId id="278" r:id="rId18"/>
    <p:sldId id="267" r:id="rId19"/>
    <p:sldId id="268" r:id="rId20"/>
    <p:sldId id="269" r:id="rId21"/>
    <p:sldId id="270" r:id="rId22"/>
    <p:sldId id="27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9" r:id="rId33"/>
    <p:sldId id="288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99"/>
    <a:srgbClr val="990099"/>
    <a:srgbClr val="FF0066"/>
    <a:srgbClr val="990033"/>
    <a:srgbClr val="0000FF"/>
    <a:srgbClr val="800000"/>
    <a:srgbClr val="006600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4001A-A66B-4166-8972-EB3312A78B0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19FC6-6AB3-4898-9E9B-FF0C70E4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5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6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2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9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3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57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47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3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4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43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6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34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5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0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52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00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45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13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3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19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4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00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80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29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00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10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2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4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0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4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2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19FC6-6AB3-4898-9E9B-FF0C70E4CF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2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E3B40B-2D11-47AC-861C-AE54EE182F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5C2E5-B6E5-4E05-8247-71761ADCDA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956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ОТЕЧЕСТВЕННАЯ  ВОЙНА БОРОДИНСКОЕ  СРАЖЕНИЕ   1812 г.</a:t>
            </a:r>
            <a:endParaRPr lang="ru-RU" sz="3200" dirty="0"/>
          </a:p>
        </p:txBody>
      </p:sp>
      <p:pic>
        <p:nvPicPr>
          <p:cNvPr id="4" name="Picture 2" descr="C:\Users\Toshiba\Desktop\Новая папк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38" y="1625898"/>
            <a:ext cx="681178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0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Генерал-фельдмаршал  </a:t>
            </a:r>
            <a:r>
              <a:rPr lang="ru-RU" sz="3200" b="1" dirty="0">
                <a:solidFill>
                  <a:srgbClr val="FFFF00"/>
                </a:solidFill>
              </a:rPr>
              <a:t>князь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Михаил </a:t>
            </a:r>
            <a:r>
              <a:rPr lang="ru-RU" sz="3200" b="1" dirty="0">
                <a:solidFill>
                  <a:srgbClr val="FFFF00"/>
                </a:solidFill>
              </a:rPr>
              <a:t>Богданович </a:t>
            </a:r>
            <a:r>
              <a:rPr lang="ru-RU" sz="3200" b="1" dirty="0" smtClean="0">
                <a:solidFill>
                  <a:srgbClr val="FFFF00"/>
                </a:solidFill>
              </a:rPr>
              <a:t>Барклай-де-Толли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872" y="2348880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  <a:r>
              <a:rPr lang="ru-RU" sz="2800" dirty="0"/>
              <a:t>В Бородинском сражении руководил обороной центра и правого фланга, заслужив высокую оценку </a:t>
            </a:r>
            <a:r>
              <a:rPr lang="ru-RU" sz="2800" dirty="0" smtClean="0"/>
              <a:t>М.И</a:t>
            </a:r>
            <a:r>
              <a:rPr lang="ru-RU" sz="2800" dirty="0"/>
              <a:t>. Кутузова, был награжден орденом Св. Георгия II класса. </a:t>
            </a:r>
          </a:p>
        </p:txBody>
      </p:sp>
      <p:pic>
        <p:nvPicPr>
          <p:cNvPr id="11266" name="Picture 2" descr="C:\Users\Toshiba\Desktop\Новая папка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0273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5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864" y="1772816"/>
            <a:ext cx="48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</a:t>
            </a:r>
            <a:r>
              <a:rPr lang="ru-RU" sz="2400" dirty="0"/>
              <a:t> Бородинском сражении его войска приняли на себя в начале </a:t>
            </a:r>
            <a:r>
              <a:rPr lang="ru-RU" sz="2400" dirty="0" smtClean="0"/>
              <a:t>боя  главный  </a:t>
            </a:r>
            <a:r>
              <a:rPr lang="ru-RU" sz="2400" dirty="0"/>
              <a:t>удар </a:t>
            </a:r>
            <a:r>
              <a:rPr lang="ru-RU" sz="2400" dirty="0" smtClean="0"/>
              <a:t> войск </a:t>
            </a:r>
            <a:r>
              <a:rPr lang="ru-RU" sz="2400" dirty="0"/>
              <a:t>Наполеона. Багратион лично водил свои части в контратаки, в одной из которых получил тяжелую рану, был вывезен с поля боя сначала в Москву, а затем в с. </a:t>
            </a:r>
            <a:r>
              <a:rPr lang="ru-RU" sz="2400" dirty="0" err="1"/>
              <a:t>Симы</a:t>
            </a:r>
            <a:r>
              <a:rPr lang="ru-RU" sz="2400" dirty="0"/>
              <a:t>, где скончался и был погребен. В 1839 г. его прах перезахоронили на Бородинском поле.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632" y="476672"/>
            <a:ext cx="8141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Генерал-лейтенант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князь </a:t>
            </a:r>
            <a:r>
              <a:rPr lang="ru-RU" sz="3200" b="1" dirty="0">
                <a:solidFill>
                  <a:srgbClr val="FFFF00"/>
                </a:solidFill>
              </a:rPr>
              <a:t>Петр Иванович </a:t>
            </a:r>
            <a:r>
              <a:rPr lang="ru-RU" sz="3200" b="1" dirty="0" smtClean="0">
                <a:solidFill>
                  <a:srgbClr val="FFFF00"/>
                </a:solidFill>
              </a:rPr>
              <a:t>Багратион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Toshiba\Desktop\Новая папка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42623"/>
            <a:ext cx="3052763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41044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Г</a:t>
            </a:r>
            <a:r>
              <a:rPr lang="ru-RU" sz="2600" dirty="0" smtClean="0"/>
              <a:t>лавный </a:t>
            </a:r>
            <a:r>
              <a:rPr lang="ru-RU" sz="2600" dirty="0"/>
              <a:t>удар был нанесен на русский левый фланг, на Семеновские (</a:t>
            </a:r>
            <a:r>
              <a:rPr lang="ru-RU" sz="2600" dirty="0" err="1"/>
              <a:t>Багратионовы</a:t>
            </a:r>
            <a:r>
              <a:rPr lang="ru-RU" sz="2600" dirty="0"/>
              <a:t>) флеши, </a:t>
            </a:r>
            <a:r>
              <a:rPr lang="ru-RU" sz="2600" dirty="0" smtClean="0"/>
              <a:t>которые  </a:t>
            </a:r>
            <a:r>
              <a:rPr lang="ru-RU" sz="2600" dirty="0"/>
              <a:t>являлись передовыми артиллерийскими укреплениями общей системы обороны левого фланга. Ожесточенные бои на этом направлении длились почти до полудня.</a:t>
            </a:r>
          </a:p>
        </p:txBody>
      </p:sp>
      <p:pic>
        <p:nvPicPr>
          <p:cNvPr id="13314" name="Picture 2" descr="C:\Users\Toshiba\Desktop\Новая папка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48680"/>
            <a:ext cx="3977718" cy="52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53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25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Жестокие  бои шли за Курганную высоту.  На  ней  находилась  наша  русская  батарея . Здесь  сражались солдаты  под командованием  Н.Н. Раевского.</a:t>
            </a:r>
            <a:endParaRPr lang="ru-RU" sz="2800" dirty="0"/>
          </a:p>
        </p:txBody>
      </p:sp>
      <p:pic>
        <p:nvPicPr>
          <p:cNvPr id="3" name="Picture 2" descr="C:\Users\Toshiba\Desktop\Новая папка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67" y="2245486"/>
            <a:ext cx="6369050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2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337072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Необыкновенный героизм проявил генерал Раевский в Бородинской битве. Батарея из 18 орудий стояла на Курганной высоте на правом фланге. Она была обнесена бруствером высотой более двух метров, окружена широким рвом глубиной в два метра. Оборонял высоту пехотный корпус генерала Раевского, и потому батарею назвали «батареей Раевского». Французы атаковали, но встретив огонь наших пушек, отступили.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Николай Николаевич </a:t>
            </a:r>
            <a:r>
              <a:rPr lang="ru-RU" sz="3200" b="1" dirty="0">
                <a:solidFill>
                  <a:srgbClr val="FFFF00"/>
                </a:solidFill>
              </a:rPr>
              <a:t>Раевский </a:t>
            </a:r>
            <a:r>
              <a:rPr lang="ru-RU" sz="3200" b="1" dirty="0" smtClean="0">
                <a:solidFill>
                  <a:srgbClr val="FFFF00"/>
                </a:solidFill>
              </a:rPr>
              <a:t>—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русский </a:t>
            </a:r>
            <a:r>
              <a:rPr lang="ru-RU" sz="3200" b="1" dirty="0">
                <a:solidFill>
                  <a:srgbClr val="FFFF00"/>
                </a:solidFill>
              </a:rPr>
              <a:t>полководец</a:t>
            </a:r>
          </a:p>
        </p:txBody>
      </p:sp>
      <p:pic>
        <p:nvPicPr>
          <p:cNvPr id="15362" name="Picture 2" descr="C:\Users\Toshiba\Desktop\Новая папка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417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64" y="1166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Великий  русский  поэт  и  писатель  </a:t>
            </a:r>
          </a:p>
          <a:p>
            <a:pPr algn="ctr"/>
            <a:r>
              <a:rPr lang="ru-RU" sz="2800" dirty="0" smtClean="0"/>
              <a:t>М.Ю. Лермонтов  писал  в  своём  стихотворении  «Бородино»: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57763" y="1501627"/>
            <a:ext cx="553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«Изведал враг в тот день  немало, 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Что значит русский бой удалый,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Наш рукопашный бой!..»</a:t>
            </a:r>
            <a:endParaRPr lang="ru-RU" sz="2400" b="1" dirty="0">
              <a:solidFill>
                <a:srgbClr val="66FF33"/>
              </a:solidFill>
            </a:endParaRPr>
          </a:p>
        </p:txBody>
      </p:sp>
      <p:pic>
        <p:nvPicPr>
          <p:cNvPr id="16386" name="Picture 2" descr="C:\Users\Toshiba\Desktop\Новая папка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58" y="2706284"/>
            <a:ext cx="61222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51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2832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«Земля тряслась - как наши груди;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Смешались в кучу кони, люди,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И залпы тысячи орудий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Слились в протяжный вой…»</a:t>
            </a:r>
            <a:endParaRPr lang="ru-RU" sz="2400" b="1" dirty="0">
              <a:solidFill>
                <a:srgbClr val="66FF33"/>
              </a:solidFill>
            </a:endParaRPr>
          </a:p>
        </p:txBody>
      </p:sp>
      <p:pic>
        <p:nvPicPr>
          <p:cNvPr id="17410" name="Picture 2" descr="C:\Users\Toshiba\Desktop\Новая папка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7988"/>
            <a:ext cx="7179841" cy="44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3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074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Поздно  вечером  бой  был  закончен.  Огромные  потери  понесли  обе  стороны. Все  готовились к новому сражению, но Кутузов  приказал отступить к Москве. </a:t>
            </a:r>
            <a:r>
              <a:rPr lang="ru-RU" sz="2400" dirty="0"/>
              <a:t>Наполеон шел следом, однако не стремился к новому сражению. </a:t>
            </a:r>
          </a:p>
        </p:txBody>
      </p:sp>
      <p:pic>
        <p:nvPicPr>
          <p:cNvPr id="18434" name="Picture 2" descr="C:\Users\Toshiba\Desktop\Новая папка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5056"/>
            <a:ext cx="7469469" cy="43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243" y="33265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начале сентября состоялся военный </a:t>
            </a:r>
            <a:r>
              <a:rPr lang="ru-RU" sz="2400" dirty="0" smtClean="0"/>
              <a:t>совет  </a:t>
            </a:r>
            <a:r>
              <a:rPr lang="ru-RU" sz="2400" dirty="0"/>
              <a:t>русского командования </a:t>
            </a:r>
            <a:r>
              <a:rPr lang="ru-RU" sz="2400" dirty="0" smtClean="0"/>
              <a:t> в </a:t>
            </a:r>
            <a:r>
              <a:rPr lang="ru-RU" sz="2400" dirty="0"/>
              <a:t>деревне Фили. Кутузов, </a:t>
            </a:r>
            <a:r>
              <a:rPr lang="ru-RU" sz="2400" dirty="0" smtClean="0"/>
              <a:t> вопреки </a:t>
            </a:r>
            <a:r>
              <a:rPr lang="ru-RU" sz="2400" dirty="0"/>
              <a:t>общему мнению генералов, принял решение </a:t>
            </a:r>
            <a:r>
              <a:rPr lang="ru-RU" sz="2400" dirty="0" smtClean="0"/>
              <a:t>оставить  Москву</a:t>
            </a:r>
            <a:r>
              <a:rPr lang="ru-RU" sz="2400" dirty="0"/>
              <a:t> </a:t>
            </a:r>
            <a:r>
              <a:rPr lang="ru-RU" sz="2400" dirty="0" smtClean="0"/>
              <a:t>без боя. </a:t>
            </a:r>
          </a:p>
          <a:p>
            <a:pPr algn="just"/>
            <a:r>
              <a:rPr lang="ru-RU" sz="2400" b="1" dirty="0" smtClean="0">
                <a:solidFill>
                  <a:srgbClr val="66FF33"/>
                </a:solidFill>
              </a:rPr>
              <a:t>«С потерей Москвы еще не потеряна Россия», - </a:t>
            </a:r>
            <a:r>
              <a:rPr lang="ru-RU" sz="2400" dirty="0" smtClean="0"/>
              <a:t>сказал Кутузов.  И оказался  прав.</a:t>
            </a:r>
            <a:endParaRPr lang="ru-RU" sz="2400" dirty="0"/>
          </a:p>
        </p:txBody>
      </p:sp>
      <p:pic>
        <p:nvPicPr>
          <p:cNvPr id="19458" name="Picture 2" descr="C:\Users\Toshiba\Desktop\Новая папка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35" y="2640980"/>
            <a:ext cx="6192688" cy="37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67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Французская армия вошла в столицу, но занятие Москвы не принесло пользы Наполеону. Оставленная жителями (беспрецедентный случай в истории), она полыхала в огне пожаров. В ней не было ни продовольствия, ни других припасов. </a:t>
            </a:r>
          </a:p>
        </p:txBody>
      </p:sp>
      <p:pic>
        <p:nvPicPr>
          <p:cNvPr id="20482" name="Picture 2" descr="C:\Users\Toshiba\Desktop\Новая папка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5664"/>
            <a:ext cx="6264696" cy="41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476672"/>
            <a:ext cx="44999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Император  Франции    Наполеон  Бонапарт</a:t>
            </a:r>
          </a:p>
          <a:p>
            <a:pPr algn="ctr"/>
            <a:r>
              <a:rPr lang="ru-RU" sz="3200" b="1" dirty="0"/>
              <a:t>м</a:t>
            </a:r>
            <a:r>
              <a:rPr lang="ru-RU" sz="3200" b="1" dirty="0" smtClean="0"/>
              <a:t>ечтал о мировом господстве.</a:t>
            </a:r>
          </a:p>
          <a:p>
            <a:pPr algn="ctr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96966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«Я буду господином мира!»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5" name="AutoShape 4" descr="http://www.info-islam.ru/_pu/94/26901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35" y="4725144"/>
            <a:ext cx="4195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  началу  </a:t>
            </a:r>
            <a:r>
              <a:rPr lang="en-US" sz="2800" dirty="0" smtClean="0"/>
              <a:t>XIX</a:t>
            </a:r>
            <a:r>
              <a:rPr lang="ru-RU" sz="2800" dirty="0" smtClean="0"/>
              <a:t> века Наполеон </a:t>
            </a:r>
            <a:r>
              <a:rPr lang="en-US" sz="2800" dirty="0" smtClean="0"/>
              <a:t>I</a:t>
            </a:r>
            <a:r>
              <a:rPr lang="ru-RU" sz="2800" dirty="0" smtClean="0"/>
              <a:t>  завоевал  почти всю Европу. </a:t>
            </a:r>
            <a:endParaRPr lang="ru-RU" sz="2800" dirty="0"/>
          </a:p>
        </p:txBody>
      </p:sp>
      <p:pic>
        <p:nvPicPr>
          <p:cNvPr id="3074" name="Picture 2" descr="C:\Users\Toshiba\Desktop\Новая папка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8952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1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Французская армия была полностью деморализована и превратилась в сборище грабителей и мародеров. Ее разложение было настолько сильным, что у Наполеона оставалось только два выхода – или немедленно заключить мир, или начать отступление. Но все мирные предложения французского императора были безоговорочно отвергнуты М. И. Кутузовым и Александром I, и французы покинули Москву</a:t>
            </a:r>
            <a:r>
              <a:rPr lang="ru-RU" sz="2400" dirty="0" smtClean="0"/>
              <a:t>..</a:t>
            </a:r>
            <a:endParaRPr lang="ru-RU" sz="2400" dirty="0"/>
          </a:p>
        </p:txBody>
      </p:sp>
      <p:pic>
        <p:nvPicPr>
          <p:cNvPr id="21506" name="Picture 2" descr="C:\Users\Toshiba\Desktop\Новая папка\Рисунок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0" y="3329960"/>
            <a:ext cx="57606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23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96" y="40466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Отступление французской армии было похоже на беспорядочное бегство. Его ускоряло развернувшееся партизанское движение и наступательные действия русских </a:t>
            </a:r>
            <a:r>
              <a:rPr lang="ru-RU" sz="2400" dirty="0" smtClean="0"/>
              <a:t>войск. Особенно  прославились  отряды  славного  гусара  Давыдова.</a:t>
            </a:r>
            <a:endParaRPr lang="ru-RU" sz="2400" dirty="0"/>
          </a:p>
        </p:txBody>
      </p:sp>
      <p:pic>
        <p:nvPicPr>
          <p:cNvPr id="22530" name="Picture 2" descr="C:\Users\Toshiba\Desktop\Новая папка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0" y="2343656"/>
            <a:ext cx="7598004" cy="40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44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152" y="404664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Денис </a:t>
            </a:r>
            <a:r>
              <a:rPr lang="ru-RU" sz="3200" b="1" dirty="0" smtClean="0">
                <a:solidFill>
                  <a:srgbClr val="FFFF00"/>
                </a:solidFill>
              </a:rPr>
              <a:t> Васильевич  Давыдов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генерал-лейтенант  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 </a:t>
            </a:r>
            <a:r>
              <a:rPr lang="ru-RU" sz="2400" dirty="0">
                <a:solidFill>
                  <a:srgbClr val="FFFF00"/>
                </a:solidFill>
              </a:rPr>
              <a:t>предводитель партизанского движения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27687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Отряды </a:t>
            </a:r>
            <a:r>
              <a:rPr lang="ru-RU" dirty="0" smtClean="0"/>
              <a:t> </a:t>
            </a:r>
            <a:r>
              <a:rPr lang="ru-RU" sz="2400" dirty="0" smtClean="0"/>
              <a:t>Давыдова наносили огромный урон противнику. Французы даже  объявили награду за его поимку, но сделать ничего не могли. Как вихрь налетали отряды Давыдова на противника , перехватывали обозы, брали пленных.</a:t>
            </a:r>
            <a:endParaRPr lang="ru-RU" sz="2400" dirty="0"/>
          </a:p>
        </p:txBody>
      </p:sp>
      <p:pic>
        <p:nvPicPr>
          <p:cNvPr id="23554" name="Picture 2" descr="C:\Users\Toshiba\Desktop\Новая папка\Рисунок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3822523" cy="44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8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Многие  французские  солдаты болели, страдали от голода.  Сильный пожар уничтожил многие здания в Москве, жить было негде.  И  войска  Наполеона  покинули  город.</a:t>
            </a:r>
            <a:endParaRPr lang="ru-RU" sz="2400" dirty="0"/>
          </a:p>
        </p:txBody>
      </p:sp>
      <p:pic>
        <p:nvPicPr>
          <p:cNvPr id="24578" name="Picture 2" descr="C:\Users\Toshiba\Desktop\Новая папка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9652"/>
            <a:ext cx="5544616" cy="42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8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022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Окрепшая  русская  армия  преградила Наполеону  путь к  отступлению  у  Малоярославца.  Наполеон  был вынужден отступать по той разоренной  дороге, по  которой  его  войска  вторглись  в  Россию. </a:t>
            </a:r>
            <a:endParaRPr lang="ru-RU" sz="2400" dirty="0"/>
          </a:p>
        </p:txBody>
      </p:sp>
      <p:pic>
        <p:nvPicPr>
          <p:cNvPr id="25602" name="Picture 2" descr="C:\Users\Toshiba\Desktop\Новая папка\Рисунок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67" y="2132856"/>
            <a:ext cx="66120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3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FF33"/>
                </a:solidFill>
              </a:rPr>
              <a:t>В  середине декабря  захватчиков  изгнали  с  территории  России.</a:t>
            </a:r>
          </a:p>
        </p:txBody>
      </p:sp>
      <p:pic>
        <p:nvPicPr>
          <p:cNvPr id="26626" name="Picture 2" descr="C:\Users\Toshiba\Desktop\Новая папка\Рисунок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4" y="1916832"/>
            <a:ext cx="7096612" cy="43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94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24" y="404664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Бородинское  сражение  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читается 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самым кровопролитным в истории среди однодневных 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сражений.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7650" name="Picture 2" descr="C:\Users\Toshiba\Desktop\Новая папка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31722" cy="42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68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Отечественная война 1812 года стала суровым испытанием для русского народа. Все российские сословия, вне зависимости от государственного ранга и имущественного положения, встали на защиту своего Отечества. </a:t>
            </a:r>
            <a:r>
              <a:rPr lang="ru-RU" sz="2400" dirty="0" smtClean="0"/>
              <a:t> Поэтому  ее  </a:t>
            </a:r>
            <a:r>
              <a:rPr lang="ru-RU" sz="2400" dirty="0"/>
              <a:t>и назвали </a:t>
            </a:r>
            <a:r>
              <a:rPr lang="ru-RU" sz="2400" dirty="0" smtClean="0"/>
              <a:t> Отечественной.</a:t>
            </a:r>
            <a:endParaRPr lang="ru-RU" sz="2400" dirty="0"/>
          </a:p>
        </p:txBody>
      </p:sp>
      <p:pic>
        <p:nvPicPr>
          <p:cNvPr id="28674" name="Picture 2" descr="C:\Users\Toshiba\Desktop\Новая папка\Рисунок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1648"/>
            <a:ext cx="6408712" cy="41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5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FF33"/>
                </a:solidFill>
              </a:rPr>
              <a:t>Памятники </a:t>
            </a:r>
            <a:endParaRPr lang="ru-RU" sz="3200" b="1" dirty="0" smtClean="0">
              <a:solidFill>
                <a:srgbClr val="66FF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FF33"/>
                </a:solidFill>
              </a:rPr>
              <a:t> Отечественной </a:t>
            </a:r>
            <a:r>
              <a:rPr lang="ru-RU" sz="3200" b="1" dirty="0">
                <a:solidFill>
                  <a:srgbClr val="66FF33"/>
                </a:solidFill>
              </a:rPr>
              <a:t>войны  </a:t>
            </a:r>
            <a:r>
              <a:rPr lang="ru-RU" sz="3200" b="1" dirty="0" smtClean="0">
                <a:solidFill>
                  <a:srgbClr val="66FF33"/>
                </a:solidFill>
              </a:rPr>
              <a:t>1812 г.</a:t>
            </a:r>
          </a:p>
          <a:p>
            <a:pPr algn="ctr"/>
            <a:r>
              <a:rPr lang="ru-RU" sz="3200" b="1" dirty="0" smtClean="0">
                <a:solidFill>
                  <a:srgbClr val="66FF33"/>
                </a:solidFill>
              </a:rPr>
              <a:t>в Москве. </a:t>
            </a:r>
            <a:endParaRPr lang="ru-RU" sz="3200" b="1" dirty="0">
              <a:solidFill>
                <a:srgbClr val="66FF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641" y="5548312"/>
            <a:ext cx="7848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Музей - панорама </a:t>
            </a:r>
            <a:r>
              <a:rPr lang="ru-RU" sz="2800" b="1" dirty="0">
                <a:solidFill>
                  <a:srgbClr val="FFFF00"/>
                </a:solidFill>
              </a:rPr>
              <a:t>«Бородинская битва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 М. И. Кутузову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Toshiba\Desktop\Новая папка\Рисунок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9328"/>
            <a:ext cx="5013920" cy="37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2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Кутузовский </a:t>
            </a:r>
            <a:r>
              <a:rPr lang="ru-RU" sz="3200" b="1" dirty="0" smtClean="0">
                <a:solidFill>
                  <a:srgbClr val="FFFF00"/>
                </a:solidFill>
              </a:rPr>
              <a:t>проспект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честь </a:t>
            </a:r>
            <a:r>
              <a:rPr lang="ru-RU" sz="2400" dirty="0" smtClean="0"/>
              <a:t>главнокомандующего </a:t>
            </a:r>
            <a:r>
              <a:rPr lang="ru-RU" sz="2400" dirty="0"/>
              <a:t>русской армии М.И. Кутузова. </a:t>
            </a:r>
          </a:p>
        </p:txBody>
      </p:sp>
      <p:pic>
        <p:nvPicPr>
          <p:cNvPr id="30722" name="Picture 2" descr="C:\Users\Toshiba\Desktop\Новая папка\Рисунок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8356"/>
            <a:ext cx="31019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Toshiba\Desktop\Новая папка\Рисунок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8356"/>
            <a:ext cx="3096344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1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92" y="40330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FF33"/>
                </a:solidFill>
              </a:rPr>
              <a:t>12  июня  1812 года  войска  Наполеона  без объявления  войны  вторглись  в  Россию. </a:t>
            </a:r>
            <a:endParaRPr lang="ru-RU" sz="3200" b="1" dirty="0">
              <a:solidFill>
                <a:srgbClr val="66FF33"/>
              </a:solidFill>
            </a:endParaRPr>
          </a:p>
        </p:txBody>
      </p:sp>
      <p:pic>
        <p:nvPicPr>
          <p:cNvPr id="4098" name="Picture 2" descr="C:\Users\Toshiba\Desktop\Новая папка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9476"/>
            <a:ext cx="6546850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7474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Краснодарское ПКУ</a:t>
            </a:r>
          </a:p>
          <a:p>
            <a:r>
              <a:rPr lang="ru-RU" dirty="0" smtClean="0">
                <a:solidFill>
                  <a:srgbClr val="66FF33"/>
                </a:solidFill>
              </a:rPr>
              <a:t>Воспитатель 8 «Е» класса</a:t>
            </a:r>
          </a:p>
          <a:p>
            <a:r>
              <a:rPr lang="ru-RU" dirty="0" err="1" smtClean="0">
                <a:solidFill>
                  <a:srgbClr val="66FF33"/>
                </a:solidFill>
              </a:rPr>
              <a:t>Ахмедханов</a:t>
            </a:r>
            <a:r>
              <a:rPr lang="ru-RU" dirty="0" smtClean="0">
                <a:solidFill>
                  <a:srgbClr val="66FF33"/>
                </a:solidFill>
              </a:rPr>
              <a:t> Т.Р.</a:t>
            </a:r>
            <a:r>
              <a:rPr lang="ru-RU" dirty="0" smtClean="0"/>
              <a:t>                                                                                                  </a:t>
            </a:r>
            <a:r>
              <a:rPr lang="ru-RU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4208555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752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Создана архитектором О. Бове в 1826-1828 годах в честь победы русского оружия в Отечественной войне 1812 </a:t>
            </a:r>
            <a:r>
              <a:rPr lang="ru-RU" sz="2400" dirty="0" smtClean="0"/>
              <a:t>г.</a:t>
            </a:r>
            <a:r>
              <a:rPr lang="ru-RU" sz="2400" b="1" dirty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48408" y="458042"/>
            <a:ext cx="6709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Триумфальная арка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1746" name="Picture 2" descr="C:\Users\Toshiba\Desktop\Новая папка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2276872"/>
            <a:ext cx="6059931" cy="41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61" y="484288"/>
            <a:ext cx="85197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Бородинский </a:t>
            </a:r>
            <a:r>
              <a:rPr lang="ru-RU" sz="3200" b="1" dirty="0" smtClean="0">
                <a:solidFill>
                  <a:srgbClr val="FFFF00"/>
                </a:solidFill>
              </a:rPr>
              <a:t>мост</a:t>
            </a:r>
          </a:p>
          <a:p>
            <a:pPr algn="ctr"/>
            <a:r>
              <a:rPr lang="ru-RU" sz="2400" dirty="0" smtClean="0"/>
              <a:t>соединяющий </a:t>
            </a:r>
            <a:r>
              <a:rPr lang="ru-RU" sz="2400" dirty="0"/>
              <a:t>Смоленскую площадь </a:t>
            </a:r>
            <a:endParaRPr lang="ru-RU" sz="2400" dirty="0" smtClean="0"/>
          </a:p>
          <a:p>
            <a:pPr algn="ctr"/>
            <a:r>
              <a:rPr lang="ru-RU" sz="2400" dirty="0" smtClean="0"/>
              <a:t>с </a:t>
            </a:r>
            <a:r>
              <a:rPr lang="ru-RU" sz="2400" dirty="0"/>
              <a:t>Большой </a:t>
            </a:r>
            <a:r>
              <a:rPr lang="ru-RU" sz="2400" dirty="0" err="1"/>
              <a:t>Дорогомиловской</a:t>
            </a:r>
            <a:r>
              <a:rPr lang="ru-RU" sz="2400" dirty="0"/>
              <a:t> улицей и Киевским вокзалом.</a:t>
            </a:r>
          </a:p>
        </p:txBody>
      </p:sp>
      <p:pic>
        <p:nvPicPr>
          <p:cNvPr id="32770" name="Picture 2" descr="C:\Users\Toshiba\Desktop\Новая папка\Рисунок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789622" cy="44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31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Храм Христа </a:t>
            </a:r>
            <a:r>
              <a:rPr lang="ru-RU" sz="3200" b="1" dirty="0" smtClean="0">
                <a:solidFill>
                  <a:srgbClr val="FFFF00"/>
                </a:solidFill>
              </a:rPr>
              <a:t>Спасителя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В самом центре Москвы на </a:t>
            </a:r>
            <a:r>
              <a:rPr lang="ru-RU" sz="2400" dirty="0" smtClean="0"/>
              <a:t>народные </a:t>
            </a:r>
            <a:r>
              <a:rPr lang="ru-RU" sz="2400" dirty="0"/>
              <a:t>пожертвования был воздвигнут этот огромный и </a:t>
            </a:r>
            <a:r>
              <a:rPr lang="ru-RU" sz="2400" dirty="0" smtClean="0"/>
              <a:t>величественный </a:t>
            </a:r>
            <a:r>
              <a:rPr lang="ru-RU" sz="2400" dirty="0"/>
              <a:t>памятник героям 1812 года. </a:t>
            </a:r>
          </a:p>
        </p:txBody>
      </p:sp>
      <p:pic>
        <p:nvPicPr>
          <p:cNvPr id="33794" name="Picture 2" descr="C:\Users\Toshiba\Desktop\Новая папка\Рисунок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0651"/>
            <a:ext cx="3147597" cy="4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Toshiba\Desktop\Новая папка\Рисунок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20651"/>
            <a:ext cx="32004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Александровский </a:t>
            </a:r>
            <a:r>
              <a:rPr lang="ru-RU" sz="3200" b="1" dirty="0" smtClean="0">
                <a:solidFill>
                  <a:srgbClr val="FFFF00"/>
                </a:solidFill>
              </a:rPr>
              <a:t>сад</a:t>
            </a:r>
          </a:p>
          <a:p>
            <a:pPr algn="ctr"/>
            <a:r>
              <a:rPr lang="ru-RU" sz="2400" dirty="0" smtClean="0"/>
              <a:t>Назван  </a:t>
            </a:r>
            <a:r>
              <a:rPr lang="ru-RU" sz="2400" dirty="0"/>
              <a:t>в </a:t>
            </a:r>
            <a:r>
              <a:rPr lang="ru-RU" sz="2400" dirty="0" smtClean="0"/>
              <a:t> честь  Александра </a:t>
            </a:r>
            <a:r>
              <a:rPr lang="ru-RU" sz="2400" dirty="0"/>
              <a:t>I. </a:t>
            </a:r>
            <a:endParaRPr lang="ru-RU" sz="2400" dirty="0" smtClean="0"/>
          </a:p>
          <a:p>
            <a:pPr algn="ctr"/>
            <a:r>
              <a:rPr lang="ru-RU" sz="2400" dirty="0" smtClean="0"/>
              <a:t>Был </a:t>
            </a:r>
            <a:r>
              <a:rPr lang="ru-RU" sz="2400" dirty="0"/>
              <a:t> </a:t>
            </a:r>
            <a:r>
              <a:rPr lang="ru-RU" sz="2400" dirty="0" smtClean="0"/>
              <a:t>открыт  после  Великого  пожара  </a:t>
            </a:r>
            <a:r>
              <a:rPr lang="ru-RU" sz="2400" dirty="0"/>
              <a:t>1812 </a:t>
            </a:r>
            <a:r>
              <a:rPr lang="ru-RU" sz="2400" dirty="0" smtClean="0"/>
              <a:t>г.</a:t>
            </a:r>
            <a:endParaRPr lang="ru-RU" sz="2400" dirty="0"/>
          </a:p>
        </p:txBody>
      </p:sp>
      <p:pic>
        <p:nvPicPr>
          <p:cNvPr id="34818" name="Picture 2" descr="C:\Users\Toshiba\Desktop\Новая папка\Рисунок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68960"/>
            <a:ext cx="4459222" cy="3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Toshiba\Desktop\Новая папка\Рисунок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01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Московский </a:t>
            </a:r>
            <a:r>
              <a:rPr lang="ru-RU" sz="3200" b="1" dirty="0" smtClean="0">
                <a:solidFill>
                  <a:srgbClr val="FFFF00"/>
                </a:solidFill>
              </a:rPr>
              <a:t> Манеж </a:t>
            </a:r>
          </a:p>
          <a:p>
            <a:pPr algn="ctr"/>
            <a:r>
              <a:rPr lang="ru-RU" sz="2400" dirty="0" smtClean="0"/>
              <a:t>Был </a:t>
            </a:r>
            <a:r>
              <a:rPr lang="ru-RU" sz="2400" dirty="0"/>
              <a:t>построен в честь 5-й </a:t>
            </a:r>
            <a:r>
              <a:rPr lang="ru-RU" sz="2400" dirty="0" smtClean="0"/>
              <a:t>годовщины </a:t>
            </a:r>
            <a:r>
              <a:rPr lang="ru-RU" sz="2400" dirty="0"/>
              <a:t>победы над Наполеоном для проведения парадов, смотров </a:t>
            </a:r>
            <a:r>
              <a:rPr lang="ru-RU" sz="2400" dirty="0" smtClean="0"/>
              <a:t> войск</a:t>
            </a:r>
            <a:r>
              <a:rPr lang="ru-RU" sz="2400" dirty="0"/>
              <a:t>, строевых занятий и верховой езды. Сейчас это </a:t>
            </a:r>
            <a:r>
              <a:rPr lang="ru-RU" sz="2400" dirty="0" smtClean="0"/>
              <a:t>Выставочный </a:t>
            </a:r>
            <a:r>
              <a:rPr lang="ru-RU" sz="2400" dirty="0"/>
              <a:t>зал. </a:t>
            </a:r>
          </a:p>
        </p:txBody>
      </p:sp>
      <p:pic>
        <p:nvPicPr>
          <p:cNvPr id="35842" name="Picture 2" descr="C:\Users\Toshiba\Desktop\Новая папка\Рисунок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72" y="3645025"/>
            <a:ext cx="52862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Toshiba\Desktop\Новая папка\Рисунок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1730"/>
            <a:ext cx="4615154" cy="25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8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44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Ответьте   на   вопросы: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2271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FF33"/>
                </a:solidFill>
              </a:rPr>
              <a:t>1.  Почему  война  1812 года  называется</a:t>
            </a:r>
          </a:p>
          <a:p>
            <a:r>
              <a:rPr lang="ru-RU" sz="2800" dirty="0">
                <a:solidFill>
                  <a:srgbClr val="66FF33"/>
                </a:solidFill>
              </a:rPr>
              <a:t> </a:t>
            </a:r>
            <a:r>
              <a:rPr lang="ru-RU" sz="2800" dirty="0" smtClean="0">
                <a:solidFill>
                  <a:srgbClr val="66FF33"/>
                </a:solidFill>
              </a:rPr>
              <a:t>   Отечественной?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52" y="407707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rgbClr val="66FF33"/>
                </a:solidFill>
              </a:rPr>
              <a:t>Где  </a:t>
            </a:r>
            <a:r>
              <a:rPr lang="ru-RU" sz="2800" dirty="0">
                <a:solidFill>
                  <a:srgbClr val="66FF33"/>
                </a:solidFill>
              </a:rPr>
              <a:t>и  когда  произошло  главное  сражение  в </a:t>
            </a:r>
            <a:endParaRPr lang="ru-RU" sz="2800" dirty="0" smtClean="0">
              <a:solidFill>
                <a:srgbClr val="66FF33"/>
              </a:solidFill>
            </a:endParaRPr>
          </a:p>
          <a:p>
            <a:r>
              <a:rPr lang="ru-RU" sz="2800" dirty="0">
                <a:solidFill>
                  <a:srgbClr val="66FF33"/>
                </a:solidFill>
              </a:rPr>
              <a:t> </a:t>
            </a:r>
            <a:r>
              <a:rPr lang="ru-RU" sz="2800" dirty="0" smtClean="0">
                <a:solidFill>
                  <a:srgbClr val="66FF33"/>
                </a:solidFill>
              </a:rPr>
              <a:t>     </a:t>
            </a:r>
            <a:r>
              <a:rPr lang="ru-RU" sz="2800" dirty="0">
                <a:solidFill>
                  <a:srgbClr val="66FF33"/>
                </a:solidFill>
              </a:rPr>
              <a:t>ходе  этой  войны</a:t>
            </a:r>
            <a:r>
              <a:rPr lang="ru-RU" sz="2800" dirty="0" smtClean="0">
                <a:solidFill>
                  <a:srgbClr val="66FF33"/>
                </a:solidFill>
              </a:rPr>
              <a:t>?</a:t>
            </a:r>
            <a:endParaRPr lang="ru-RU" sz="2800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468" y="25649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Потому что сражались  все  люди  нашей  страны,  старались  делать  все, что  могли.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0464" y="535679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26  Августа  1812 года  у  села  Бородино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00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FF33"/>
                </a:solidFill>
              </a:rPr>
              <a:t>3.  Что  Вы  запомнили  о  Кутузове? </a:t>
            </a:r>
            <a:endParaRPr lang="ru-RU" sz="2800" dirty="0">
              <a:solidFill>
                <a:srgbClr val="66FF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2088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FF33"/>
                </a:solidFill>
              </a:rPr>
              <a:t>4. Каких  героев  Отечественной  войны  вы  запомнили?</a:t>
            </a:r>
            <a:endParaRPr lang="ru-RU" sz="28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624" y="692696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9999"/>
                </a:solidFill>
              </a:rPr>
              <a:t>М О Л О Д Ц Ы!</a:t>
            </a:r>
            <a:endParaRPr lang="ru-RU" sz="6600" b="1" dirty="0">
              <a:solidFill>
                <a:srgbClr val="FF9999"/>
              </a:solidFill>
            </a:endParaRPr>
          </a:p>
        </p:txBody>
      </p:sp>
      <p:pic>
        <p:nvPicPr>
          <p:cNvPr id="2051" name="Picture 3" descr="C:\Users\Toshiba\Desktop\Новая папка\Рисунок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44" y="1800692"/>
            <a:ext cx="3528392" cy="46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64" y="548680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6FF33"/>
                </a:solidFill>
              </a:rPr>
              <a:t>Первое крупное  сражение произошло у города Смоленска  18 августа 1812г.</a:t>
            </a:r>
          </a:p>
          <a:p>
            <a:endParaRPr lang="ru-RU" dirty="0"/>
          </a:p>
        </p:txBody>
      </p:sp>
      <p:pic>
        <p:nvPicPr>
          <p:cNvPr id="5122" name="Picture 2" descr="C:\Users\Toshiba\Desktop\Новая папка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1298"/>
            <a:ext cx="6034269" cy="4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3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0579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Силы  были  не  равны,  русским  войскам  пришлось  отступить.  Армия  Наполеона  быстро  двигалась  к  Москве.</a:t>
            </a:r>
            <a:endParaRPr lang="ru-RU" sz="2800" b="1" dirty="0"/>
          </a:p>
        </p:txBody>
      </p:sp>
      <p:pic>
        <p:nvPicPr>
          <p:cNvPr id="6146" name="Picture 2" descr="C:\Users\Toshiba\Desktop\Новая папка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2" y="2147272"/>
            <a:ext cx="7176617" cy="41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14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584" y="1340768"/>
            <a:ext cx="3672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Император  Александр </a:t>
            </a:r>
            <a:r>
              <a:rPr lang="en-US" sz="3200" b="1" dirty="0" smtClean="0">
                <a:solidFill>
                  <a:srgbClr val="FFFF00"/>
                </a:solidFill>
              </a:rPr>
              <a:t>I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dirty="0" smtClean="0"/>
              <a:t>назначил  главнокомандующим русскими войсками Кутузова</a:t>
            </a:r>
            <a:endParaRPr lang="ru-RU" sz="2800" dirty="0"/>
          </a:p>
        </p:txBody>
      </p:sp>
      <p:pic>
        <p:nvPicPr>
          <p:cNvPr id="7170" name="Picture 2" descr="C:\Users\Toshiba\Desktop\Новая папка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032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8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88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Михаил  Илларионович  Кутузов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Начал свою службу в армии во времена  царствования Екатерины</a:t>
            </a:r>
            <a:r>
              <a:rPr lang="en-US" sz="2400" dirty="0" smtClean="0"/>
              <a:t> II.</a:t>
            </a:r>
          </a:p>
          <a:p>
            <a:pPr algn="ctr"/>
            <a:r>
              <a:rPr lang="ru-RU" sz="2400" dirty="0" smtClean="0"/>
              <a:t>Служил  под командованием А.В. Суворова. </a:t>
            </a:r>
          </a:p>
          <a:p>
            <a:pPr algn="ctr"/>
            <a:r>
              <a:rPr lang="ru-RU" sz="2400" dirty="0" smtClean="0"/>
              <a:t>Не  раз жизнь Кутузова была  в опасности. Пулей был выбит глаз, прострелена шея.</a:t>
            </a:r>
          </a:p>
          <a:p>
            <a:pPr algn="ct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6088" y="4745842"/>
            <a:ext cx="4508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Наполеон называл Кутузова «</a:t>
            </a:r>
            <a:r>
              <a:rPr lang="ru-RU" sz="2400" b="1" dirty="0">
                <a:solidFill>
                  <a:srgbClr val="66FF33"/>
                </a:solidFill>
              </a:rPr>
              <a:t>с</a:t>
            </a:r>
            <a:r>
              <a:rPr lang="ru-RU" sz="2400" b="1" dirty="0" smtClean="0">
                <a:solidFill>
                  <a:srgbClr val="66FF33"/>
                </a:solidFill>
              </a:rPr>
              <a:t>тарой  лисой» за его умение перехитрить противника.</a:t>
            </a:r>
            <a:endParaRPr lang="ru-RU" sz="2400" b="1" dirty="0">
              <a:solidFill>
                <a:srgbClr val="66FF33"/>
              </a:solidFill>
            </a:endParaRPr>
          </a:p>
        </p:txBody>
      </p:sp>
      <p:pic>
        <p:nvPicPr>
          <p:cNvPr id="8194" name="Picture 2" descr="C:\Users\Toshiba\Desktop\Новая папка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42" y="1286395"/>
            <a:ext cx="3775075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35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Михаила  Илларионовича  Кутузова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назначили  главнокомандующим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604" y="1556792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Солдаты  обрадовались: </a:t>
            </a:r>
          </a:p>
          <a:p>
            <a:pPr algn="ctr"/>
            <a:r>
              <a:rPr lang="ru-RU" sz="2800" b="1" dirty="0" smtClean="0">
                <a:solidFill>
                  <a:srgbClr val="66FF33"/>
                </a:solidFill>
              </a:rPr>
              <a:t>«Пришел Кутузов бить французов!» </a:t>
            </a:r>
            <a:endParaRPr lang="ru-RU" sz="2800" b="1" dirty="0">
              <a:solidFill>
                <a:srgbClr val="66FF33"/>
              </a:solidFill>
            </a:endParaRPr>
          </a:p>
        </p:txBody>
      </p:sp>
      <p:pic>
        <p:nvPicPr>
          <p:cNvPr id="9218" name="Picture 2" descr="C:\Users\Toshiba\Desktop\Новая папка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49344"/>
            <a:ext cx="5806008" cy="39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69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seum.ru/1812/Library/Kazantsev/pic/borod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77984"/>
            <a:ext cx="6768752" cy="42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Кутузов решил дать  главное  сражение  недалеко от Москвы,  у  села  Бородино.  И  оно  произошло</a:t>
            </a:r>
          </a:p>
          <a:p>
            <a:pPr algn="ctr"/>
            <a:r>
              <a:rPr lang="ru-RU" sz="2800" dirty="0" smtClean="0"/>
              <a:t>  26 августа   1812 года  и  длилось  целый  день!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632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529</TotalTime>
  <Words>1108</Words>
  <Application>Microsoft Office PowerPoint</Application>
  <PresentationFormat>Экран (4:3)</PresentationFormat>
  <Paragraphs>127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ольга ахмедханова</cp:lastModifiedBy>
  <cp:revision>65</cp:revision>
  <dcterms:created xsi:type="dcterms:W3CDTF">2012-08-29T19:56:02Z</dcterms:created>
  <dcterms:modified xsi:type="dcterms:W3CDTF">2020-09-01T07:49:58Z</dcterms:modified>
</cp:coreProperties>
</file>