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7" r:id="rId2"/>
    <p:sldId id="344" r:id="rId3"/>
    <p:sldId id="300" r:id="rId4"/>
    <p:sldId id="301" r:id="rId5"/>
    <p:sldId id="288" r:id="rId6"/>
    <p:sldId id="289" r:id="rId7"/>
    <p:sldId id="292" r:id="rId8"/>
    <p:sldId id="295" r:id="rId9"/>
    <p:sldId id="302" r:id="rId10"/>
    <p:sldId id="303" r:id="rId11"/>
    <p:sldId id="306" r:id="rId12"/>
    <p:sldId id="308" r:id="rId13"/>
    <p:sldId id="311" r:id="rId14"/>
    <p:sldId id="317" r:id="rId15"/>
    <p:sldId id="314" r:id="rId16"/>
    <p:sldId id="316" r:id="rId17"/>
    <p:sldId id="318" r:id="rId18"/>
    <p:sldId id="329" r:id="rId19"/>
    <p:sldId id="321" r:id="rId20"/>
    <p:sldId id="322" r:id="rId21"/>
    <p:sldId id="323" r:id="rId22"/>
    <p:sldId id="325" r:id="rId23"/>
    <p:sldId id="327" r:id="rId24"/>
    <p:sldId id="331" r:id="rId25"/>
    <p:sldId id="334" r:id="rId26"/>
    <p:sldId id="336" r:id="rId27"/>
    <p:sldId id="338" r:id="rId28"/>
    <p:sldId id="341" r:id="rId29"/>
    <p:sldId id="34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550" y="404664"/>
            <a:ext cx="7520940" cy="548640"/>
          </a:xfrm>
        </p:spPr>
        <p:txBody>
          <a:bodyPr/>
          <a:lstStyle/>
          <a:p>
            <a:pPr algn="ctr"/>
            <a:r>
              <a:rPr lang="ru-RU" sz="1400" dirty="0"/>
              <a:t>САНКТ – ПЕТЕРБУРГСКОЕ ГОСУДАРСТВЕННОЕ АВТОНОМНОЕ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СТАЦИОНАРНОЕ </a:t>
            </a:r>
            <a:r>
              <a:rPr lang="ru-RU" sz="1400" dirty="0"/>
              <a:t>УЧРЕЖДЕНИЕ СОЦИАЛЬНОГО ОБСЛУЖИВАНИЯ </a:t>
            </a:r>
            <a:br>
              <a:rPr lang="ru-RU" sz="1400" dirty="0"/>
            </a:br>
            <a:r>
              <a:rPr lang="ru-RU" sz="1400" dirty="0"/>
              <a:t>«ПСИХОНЕВРОЛОГИЧЕСКИЙ ИНТЕРНАТ № 10» ИМЕНИ В.Г. ГОРДЕНЧУКА</a:t>
            </a:r>
            <a:br>
              <a:rPr lang="ru-RU" sz="1400" dirty="0"/>
            </a:br>
            <a:r>
              <a:rPr lang="ru-RU" sz="1400" dirty="0"/>
              <a:t> </a:t>
            </a: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 flipV="1">
            <a:off x="1534164" y="7348053"/>
            <a:ext cx="7520940" cy="185403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844548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ВЫПОЛНЕНИЮ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ОСНОВНЫХ ПРИЕМОВ </a:t>
            </a: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РУЧНЫХ  ШВЕЙНЫХ РАБОТ</a:t>
            </a: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Агафонова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педагог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</a:p>
          <a:p>
            <a:pPr algn="r"/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/>
              <a:t> </a:t>
            </a:r>
          </a:p>
        </p:txBody>
      </p:sp>
      <p:pic>
        <p:nvPicPr>
          <p:cNvPr id="8" name="Рисунок 7" descr="F:\ПРИЕМЫ 2017г\IMG_0549 - копия.JPG"/>
          <p:cNvPicPr/>
          <p:nvPr/>
        </p:nvPicPr>
        <p:blipFill rotWithShape="1">
          <a:blip r:embed="rId2" cstate="print"/>
          <a:srcRect l="63048" t="26395" r="12833" b="32206"/>
          <a:stretch/>
        </p:blipFill>
        <p:spPr bwMode="auto">
          <a:xfrm rot="2903614">
            <a:off x="6399878" y="1933125"/>
            <a:ext cx="1829830" cy="2244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291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Определение длины рабочей нитки</a:t>
            </a:r>
            <a:br>
              <a:rPr lang="ru-RU" dirty="0"/>
            </a:br>
            <a:r>
              <a:rPr lang="ru-RU" sz="1800" dirty="0"/>
              <a:t>по </a:t>
            </a:r>
            <a:r>
              <a:rPr lang="ru-RU" sz="1800" dirty="0" smtClean="0"/>
              <a:t>согнутой </a:t>
            </a:r>
            <a:r>
              <a:rPr lang="ru-RU" sz="1800" smtClean="0"/>
              <a:t>руке  </a:t>
            </a:r>
            <a:r>
              <a:rPr lang="ru-RU" sz="1800" dirty="0"/>
              <a:t>(рис. </a:t>
            </a:r>
            <a:r>
              <a:rPr lang="ru-RU" sz="1800" dirty="0" smtClean="0"/>
              <a:t>2в)</a:t>
            </a:r>
            <a:endParaRPr lang="ru-RU" dirty="0"/>
          </a:p>
        </p:txBody>
      </p:sp>
      <p:pic>
        <p:nvPicPr>
          <p:cNvPr id="24578" name="Рисунок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16139" b="13876"/>
          <a:stretch>
            <a:fillRect/>
          </a:stretch>
        </p:blipFill>
        <p:spPr bwMode="auto">
          <a:xfrm>
            <a:off x="2195736" y="1195198"/>
            <a:ext cx="4617147" cy="514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03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Вдевание нитки в ушко иглы</a:t>
            </a:r>
            <a:br>
              <a:rPr lang="ru-RU" dirty="0" smtClean="0"/>
            </a:b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27650" name="Рисунок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6" r="1680" b="17764"/>
          <a:stretch>
            <a:fillRect/>
          </a:stretch>
        </p:blipFill>
        <p:spPr bwMode="auto">
          <a:xfrm>
            <a:off x="467544" y="1052736"/>
            <a:ext cx="828092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08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Вдевание нитки в ушко иглы</a:t>
            </a:r>
            <a:br>
              <a:rPr lang="ru-RU" dirty="0" smtClean="0"/>
            </a:br>
            <a:r>
              <a:rPr lang="ru-RU" sz="1800" dirty="0" smtClean="0"/>
              <a:t>(рис. 3)</a:t>
            </a:r>
            <a:endParaRPr lang="ru-RU" sz="1800" dirty="0"/>
          </a:p>
        </p:txBody>
      </p:sp>
      <p:pic>
        <p:nvPicPr>
          <p:cNvPr id="29698" name="Рисунок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" t="21591" r="-2451" b="28409"/>
          <a:stretch>
            <a:fillRect/>
          </a:stretch>
        </p:blipFill>
        <p:spPr bwMode="auto">
          <a:xfrm>
            <a:off x="971600" y="1532287"/>
            <a:ext cx="7553236" cy="468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37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Вдевание нитки в ушко иглы</a:t>
            </a:r>
            <a:br>
              <a:rPr lang="ru-RU" dirty="0" smtClean="0"/>
            </a:br>
            <a:r>
              <a:rPr lang="ru-RU" sz="1800" dirty="0" smtClean="0"/>
              <a:t>с помощью </a:t>
            </a:r>
            <a:r>
              <a:rPr lang="ru-RU" sz="1800" dirty="0" err="1" smtClean="0"/>
              <a:t>нитковдевателя</a:t>
            </a:r>
            <a:endParaRPr lang="ru-RU" sz="1800" dirty="0"/>
          </a:p>
        </p:txBody>
      </p:sp>
      <p:pic>
        <p:nvPicPr>
          <p:cNvPr id="32770" name="Рисунок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4" r="8713" b="22766"/>
          <a:stretch>
            <a:fillRect/>
          </a:stretch>
        </p:blipFill>
        <p:spPr bwMode="auto">
          <a:xfrm>
            <a:off x="827584" y="1124744"/>
            <a:ext cx="770485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02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Рисунок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20833" b="4555"/>
          <a:stretch>
            <a:fillRect/>
          </a:stretch>
        </p:blipFill>
        <p:spPr bwMode="auto">
          <a:xfrm rot="5400000">
            <a:off x="2439846" y="-308000"/>
            <a:ext cx="4184249" cy="805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Вдевание нитки в ушко иглы</a:t>
            </a:r>
            <a:br>
              <a:rPr lang="ru-RU" dirty="0" smtClean="0"/>
            </a:br>
            <a:r>
              <a:rPr lang="ru-RU" sz="1800" dirty="0" smtClean="0"/>
              <a:t>с помощью </a:t>
            </a:r>
            <a:r>
              <a:rPr lang="ru-RU" sz="1800" dirty="0" err="1" smtClean="0"/>
              <a:t>нитковдевателя</a:t>
            </a:r>
            <a:r>
              <a:rPr lang="ru-RU" sz="1800" dirty="0" smtClean="0"/>
              <a:t> (рис. 4)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5510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Завязывание узла на конце нитки</a:t>
            </a:r>
            <a:endParaRPr lang="ru-RU" dirty="0"/>
          </a:p>
        </p:txBody>
      </p:sp>
      <p:pic>
        <p:nvPicPr>
          <p:cNvPr id="36866" name="Рисунок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8" b="51617"/>
          <a:stretch>
            <a:fillRect/>
          </a:stretch>
        </p:blipFill>
        <p:spPr bwMode="auto">
          <a:xfrm>
            <a:off x="538695" y="1412776"/>
            <a:ext cx="825871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0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Завязывание узла на конце </a:t>
            </a:r>
            <a:r>
              <a:rPr lang="ru-RU" dirty="0" smtClean="0"/>
              <a:t>нитки</a:t>
            </a:r>
            <a:br>
              <a:rPr lang="ru-RU" dirty="0" smtClean="0"/>
            </a:br>
            <a:r>
              <a:rPr lang="ru-RU" sz="1800" dirty="0" smtClean="0"/>
              <a:t>(рис. 5)</a:t>
            </a:r>
            <a:endParaRPr lang="ru-RU" sz="1800" dirty="0"/>
          </a:p>
        </p:txBody>
      </p:sp>
      <p:pic>
        <p:nvPicPr>
          <p:cNvPr id="37890" name="Рисунок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4" t="17489" r="2406" b="32880"/>
          <a:stretch/>
        </p:blipFill>
        <p:spPr bwMode="auto">
          <a:xfrm>
            <a:off x="982881" y="1196752"/>
            <a:ext cx="7063002" cy="477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0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Закрепление нитки в ткани</a:t>
            </a:r>
            <a:endParaRPr lang="ru-RU" dirty="0"/>
          </a:p>
        </p:txBody>
      </p:sp>
      <p:pic>
        <p:nvPicPr>
          <p:cNvPr id="39938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2" r="8083" b="41681"/>
          <a:stretch>
            <a:fillRect/>
          </a:stretch>
        </p:blipFill>
        <p:spPr bwMode="auto">
          <a:xfrm>
            <a:off x="323528" y="1196752"/>
            <a:ext cx="842493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Закрепление нитки в ткани </a:t>
            </a:r>
            <a:br>
              <a:rPr lang="ru-RU" dirty="0"/>
            </a:br>
            <a:r>
              <a:rPr lang="ru-RU" sz="1800" dirty="0"/>
              <a:t>при помощи узелка (рис. 6)</a:t>
            </a:r>
            <a:endParaRPr lang="ru-RU" dirty="0"/>
          </a:p>
        </p:txBody>
      </p:sp>
      <p:pic>
        <p:nvPicPr>
          <p:cNvPr id="47106" name="Рисунок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 t="17223" r="12500" b="26355"/>
          <a:stretch/>
        </p:blipFill>
        <p:spPr bwMode="auto">
          <a:xfrm>
            <a:off x="467544" y="1340768"/>
            <a:ext cx="818455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5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Закрепление нитки в ткани</a:t>
            </a:r>
            <a:br>
              <a:rPr lang="ru-RU" dirty="0" smtClean="0"/>
            </a:br>
            <a:r>
              <a:rPr lang="ru-RU" sz="1800" dirty="0" smtClean="0"/>
              <a:t>двумя-тремя стежками в одно и тоже место (рис. 7)</a:t>
            </a:r>
            <a:endParaRPr lang="ru-RU" sz="1800" dirty="0"/>
          </a:p>
        </p:txBody>
      </p:sp>
      <p:pic>
        <p:nvPicPr>
          <p:cNvPr id="43010" name="Рисунок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6" r="4228" b="27405"/>
          <a:stretch>
            <a:fillRect/>
          </a:stretch>
        </p:blipFill>
        <p:spPr bwMode="auto">
          <a:xfrm rot="5400000">
            <a:off x="2311624" y="-279409"/>
            <a:ext cx="4896547" cy="784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14336" r="16669" b="19237"/>
          <a:stretch/>
        </p:blipFill>
        <p:spPr bwMode="auto">
          <a:xfrm rot="5400000">
            <a:off x="2974841" y="-200469"/>
            <a:ext cx="3554364" cy="784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1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889844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Организация рабочего места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Посадка обучающейся за рабочим столом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Определение длины рабочей нитки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Определение длины рабочей нитки по вытянутой руке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 Определение длины рабочей нитки по согнутой руке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 Вдевание нитки в ушко иглы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  Вдевание нитки в ушко иглы с помощью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нитковдевателя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  Завязывание узла на конце нитки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  Закрепление нитки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 Применение наперстка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 Приемы работы с тканью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 Приемы работы с иглой и наперстком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 Приемы выполнения ручного стежка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69541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Закрепление нитки в ткани</a:t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sz="1800" dirty="0" smtClean="0"/>
              <a:t>петлей (рис. 8)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27914" t="1923" r="17457" b="3846"/>
          <a:stretch/>
        </p:blipFill>
        <p:spPr bwMode="auto">
          <a:xfrm>
            <a:off x="1331640" y="1484784"/>
            <a:ext cx="5901129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06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Применение наперстка </a:t>
            </a:r>
            <a:br>
              <a:rPr lang="ru-RU" dirty="0" smtClean="0"/>
            </a:br>
            <a:r>
              <a:rPr lang="ru-RU" sz="1800" dirty="0" smtClean="0"/>
              <a:t>(рис. 9)</a:t>
            </a:r>
            <a:endParaRPr lang="ru-RU" sz="1800" dirty="0"/>
          </a:p>
        </p:txBody>
      </p:sp>
      <p:pic>
        <p:nvPicPr>
          <p:cNvPr id="44034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5" r="1237" b="52792"/>
          <a:stretch>
            <a:fillRect/>
          </a:stretch>
        </p:blipFill>
        <p:spPr bwMode="auto">
          <a:xfrm>
            <a:off x="395537" y="1620686"/>
            <a:ext cx="8439816" cy="41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1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Наперсток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1800" dirty="0" smtClean="0"/>
              <a:t>надевают на средний палец правой руки (рис. 9)</a:t>
            </a:r>
            <a:endParaRPr lang="ru-RU" sz="1800" dirty="0"/>
          </a:p>
        </p:txBody>
      </p:sp>
      <p:pic>
        <p:nvPicPr>
          <p:cNvPr id="46082" name="Рисунок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8" t="12178" b="16394"/>
          <a:stretch>
            <a:fillRect/>
          </a:stretch>
        </p:blipFill>
        <p:spPr bwMode="auto">
          <a:xfrm>
            <a:off x="1547664" y="1340768"/>
            <a:ext cx="583264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2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Приемы работы с тканью</a:t>
            </a:r>
            <a:endParaRPr lang="ru-RU" dirty="0"/>
          </a:p>
        </p:txBody>
      </p:sp>
      <p:pic>
        <p:nvPicPr>
          <p:cNvPr id="48130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b="64734"/>
          <a:stretch>
            <a:fillRect/>
          </a:stretch>
        </p:blipFill>
        <p:spPr bwMode="auto">
          <a:xfrm>
            <a:off x="402473" y="1628801"/>
            <a:ext cx="849694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0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Так держат ткань левой рукой </a:t>
            </a:r>
            <a:br>
              <a:rPr lang="ru-RU" dirty="0" smtClean="0"/>
            </a:br>
            <a:r>
              <a:rPr lang="ru-RU" sz="1800" dirty="0" smtClean="0"/>
              <a:t>при выполнении ручных швейных работ (рис. 10)</a:t>
            </a:r>
            <a:endParaRPr lang="ru-RU" sz="1800" dirty="0"/>
          </a:p>
        </p:txBody>
      </p:sp>
      <p:pic>
        <p:nvPicPr>
          <p:cNvPr id="50178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6" t="24463" b="25322"/>
          <a:stretch>
            <a:fillRect/>
          </a:stretch>
        </p:blipFill>
        <p:spPr bwMode="auto">
          <a:xfrm>
            <a:off x="467544" y="1659612"/>
            <a:ext cx="8009505" cy="443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Приемы работы с иглой и наперстком</a:t>
            </a:r>
            <a:br>
              <a:rPr lang="ru-RU" dirty="0"/>
            </a:br>
            <a:r>
              <a:rPr lang="ru-RU" sz="1800" dirty="0"/>
              <a:t>(рис. 11 и рис. 12)</a:t>
            </a:r>
            <a:endParaRPr lang="ru-RU" dirty="0"/>
          </a:p>
        </p:txBody>
      </p:sp>
      <p:pic>
        <p:nvPicPr>
          <p:cNvPr id="53250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7241" r="14211" b="56322"/>
          <a:stretch>
            <a:fillRect/>
          </a:stretch>
        </p:blipFill>
        <p:spPr bwMode="auto">
          <a:xfrm>
            <a:off x="611560" y="1628800"/>
            <a:ext cx="79928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3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266" y="332656"/>
            <a:ext cx="7520940" cy="792088"/>
          </a:xfrm>
        </p:spPr>
        <p:txBody>
          <a:bodyPr/>
          <a:lstStyle/>
          <a:p>
            <a:pPr algn="ctr"/>
            <a:r>
              <a:rPr lang="ru-RU" dirty="0" smtClean="0"/>
              <a:t>Так держат иглу </a:t>
            </a:r>
            <a:br>
              <a:rPr lang="ru-RU" dirty="0" smtClean="0"/>
            </a:br>
            <a:r>
              <a:rPr lang="ru-RU" sz="1800" dirty="0" smtClean="0"/>
              <a:t>при выполнении ручных швейных работ (рис. 11)</a:t>
            </a:r>
            <a:endParaRPr lang="ru-RU" sz="1800" dirty="0"/>
          </a:p>
        </p:txBody>
      </p:sp>
      <p:pic>
        <p:nvPicPr>
          <p:cNvPr id="55298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6" t="18561" r="-1302" b="30492"/>
          <a:stretch>
            <a:fillRect/>
          </a:stretch>
        </p:blipFill>
        <p:spPr bwMode="auto">
          <a:xfrm>
            <a:off x="683568" y="1700808"/>
            <a:ext cx="773633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0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534" y="332656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Приемы выполнения ручного стежка</a:t>
            </a:r>
            <a:br>
              <a:rPr lang="ru-RU" dirty="0" smtClean="0"/>
            </a:br>
            <a:r>
              <a:rPr lang="ru-RU" sz="1800" dirty="0" smtClean="0"/>
              <a:t>(рис. 12)</a:t>
            </a:r>
            <a:endParaRPr lang="ru-RU" sz="1800" dirty="0"/>
          </a:p>
        </p:txBody>
      </p:sp>
      <p:pic>
        <p:nvPicPr>
          <p:cNvPr id="5734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 b="40196"/>
          <a:stretch>
            <a:fillRect/>
          </a:stretch>
        </p:blipFill>
        <p:spPr bwMode="auto">
          <a:xfrm>
            <a:off x="539552" y="1268760"/>
            <a:ext cx="813690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2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548680"/>
            <a:ext cx="7520940" cy="792088"/>
          </a:xfrm>
        </p:spPr>
        <p:txBody>
          <a:bodyPr/>
          <a:lstStyle/>
          <a:p>
            <a:pPr algn="ctr"/>
            <a:r>
              <a:rPr lang="ru-RU" dirty="0" smtClean="0"/>
              <a:t>Так держат ткань, иглу и применяют наперсток</a:t>
            </a:r>
            <a:br>
              <a:rPr lang="ru-RU" dirty="0" smtClean="0"/>
            </a:br>
            <a:r>
              <a:rPr lang="ru-RU" sz="1800" dirty="0" smtClean="0"/>
              <a:t>при выполнении ручных швейных работ (рис. 12)</a:t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9394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0" t="5586" r="23018" b="6331"/>
          <a:stretch>
            <a:fillRect/>
          </a:stretch>
        </p:blipFill>
        <p:spPr bwMode="auto">
          <a:xfrm rot="5400000">
            <a:off x="2357698" y="135557"/>
            <a:ext cx="4355976" cy="784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6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используемая литература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8289" b="59857"/>
          <a:stretch>
            <a:fillRect/>
          </a:stretch>
        </p:blipFill>
        <p:spPr bwMode="auto">
          <a:xfrm>
            <a:off x="755576" y="1796821"/>
            <a:ext cx="8208912" cy="324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90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/>
              <a:t>Организация рабочего места </a:t>
            </a:r>
            <a:br>
              <a:rPr lang="ru-RU" i="1" dirty="0" smtClean="0"/>
            </a:br>
            <a:r>
              <a:rPr lang="ru-RU" sz="1400" i="1" dirty="0" smtClean="0"/>
              <a:t>при выполнении ручных швейных работ</a:t>
            </a:r>
            <a:br>
              <a:rPr lang="ru-RU" sz="1400" i="1" dirty="0" smtClean="0"/>
            </a:br>
            <a:endParaRPr lang="ru-RU" sz="1400" i="1" dirty="0"/>
          </a:p>
        </p:txBody>
      </p:sp>
      <p:pic>
        <p:nvPicPr>
          <p:cNvPr id="7170" name="Рисунок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21167" r="10822" b="14890"/>
          <a:stretch>
            <a:fillRect/>
          </a:stretch>
        </p:blipFill>
        <p:spPr bwMode="auto">
          <a:xfrm>
            <a:off x="683568" y="1052736"/>
            <a:ext cx="784887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Посадка обучающихся </a:t>
            </a:r>
            <a:br>
              <a:rPr lang="ru-RU" dirty="0" smtClean="0"/>
            </a:br>
            <a:r>
              <a:rPr lang="ru-RU" sz="1800" dirty="0" smtClean="0"/>
              <a:t>за рабочим столом</a:t>
            </a:r>
            <a:endParaRPr lang="ru-RU" sz="1800" dirty="0"/>
          </a:p>
        </p:txBody>
      </p:sp>
      <p:pic>
        <p:nvPicPr>
          <p:cNvPr id="9218" name="Рисунок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16029" r="15152" b="15735"/>
          <a:stretch>
            <a:fillRect/>
          </a:stretch>
        </p:blipFill>
        <p:spPr bwMode="auto">
          <a:xfrm>
            <a:off x="1043608" y="1412775"/>
            <a:ext cx="7128792" cy="478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49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txBody>
          <a:bodyPr/>
          <a:lstStyle/>
          <a:p>
            <a:pPr algn="ctr"/>
            <a:r>
              <a:rPr lang="ru-RU" dirty="0" smtClean="0"/>
              <a:t>Организация рабочего места</a:t>
            </a:r>
            <a:br>
              <a:rPr lang="ru-RU" dirty="0" smtClean="0"/>
            </a:br>
            <a:r>
              <a:rPr lang="ru-RU" sz="1800" dirty="0" smtClean="0"/>
              <a:t>при выполнении ручных швейных работ (рис. 1)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Рисунок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11" t="18277" r="-6625" b="17398"/>
          <a:stretch>
            <a:fillRect/>
          </a:stretch>
        </p:blipFill>
        <p:spPr bwMode="auto">
          <a:xfrm>
            <a:off x="239737" y="1124744"/>
            <a:ext cx="7860655" cy="550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5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479" y="404664"/>
            <a:ext cx="7520940" cy="548640"/>
          </a:xfrm>
        </p:spPr>
        <p:txBody>
          <a:bodyPr/>
          <a:lstStyle/>
          <a:p>
            <a:pPr algn="ctr"/>
            <a:r>
              <a:rPr lang="ru-RU" dirty="0" smtClean="0"/>
              <a:t>Варианты определения </a:t>
            </a:r>
            <a:br>
              <a:rPr lang="ru-RU" dirty="0" smtClean="0"/>
            </a:br>
            <a:r>
              <a:rPr lang="ru-RU" sz="1800" dirty="0" smtClean="0"/>
              <a:t>длины рабочей нитки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Рисунок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0" t="16418" r="10080" b="48276"/>
          <a:stretch>
            <a:fillRect/>
          </a:stretch>
        </p:blipFill>
        <p:spPr bwMode="auto">
          <a:xfrm>
            <a:off x="467544" y="1196752"/>
            <a:ext cx="818481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7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Определение длины рабочей нитки</a:t>
            </a:r>
            <a:br>
              <a:rPr lang="ru-RU" dirty="0" smtClean="0"/>
            </a:br>
            <a:r>
              <a:rPr lang="ru-RU" sz="1800" dirty="0" smtClean="0"/>
              <a:t>по сантиметровой ленте (рис. 2А)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Рисунок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8" r="1378" b="30130"/>
          <a:stretch>
            <a:fillRect/>
          </a:stretch>
        </p:blipFill>
        <p:spPr bwMode="auto">
          <a:xfrm>
            <a:off x="1476876" y="1556792"/>
            <a:ext cx="662412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20940" cy="548640"/>
          </a:xfrm>
        </p:spPr>
        <p:txBody>
          <a:bodyPr/>
          <a:lstStyle/>
          <a:p>
            <a:pPr algn="ctr"/>
            <a:r>
              <a:rPr lang="ru-RU" dirty="0"/>
              <a:t>Определение длины рабочей нитки</a:t>
            </a:r>
            <a:br>
              <a:rPr lang="ru-RU" dirty="0"/>
            </a:br>
            <a:r>
              <a:rPr lang="ru-RU" sz="1800" dirty="0"/>
              <a:t>по </a:t>
            </a:r>
            <a:r>
              <a:rPr lang="ru-RU" sz="1800" dirty="0" smtClean="0"/>
              <a:t>вытянутой руке руке </a:t>
            </a:r>
            <a:r>
              <a:rPr lang="ru-RU" sz="1800" dirty="0"/>
              <a:t>(рис. </a:t>
            </a:r>
            <a:r>
              <a:rPr lang="ru-RU" sz="1800" dirty="0" smtClean="0"/>
              <a:t>2б)</a:t>
            </a:r>
            <a:endParaRPr lang="ru-RU" dirty="0"/>
          </a:p>
        </p:txBody>
      </p:sp>
      <p:pic>
        <p:nvPicPr>
          <p:cNvPr id="21506" name="Рисунок 2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12662" r="-3004" b="27563"/>
          <a:stretch/>
        </p:blipFill>
        <p:spPr bwMode="auto">
          <a:xfrm>
            <a:off x="1763688" y="973394"/>
            <a:ext cx="5340710" cy="55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9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Определение длины рабочей нитки</a:t>
            </a:r>
            <a:br>
              <a:rPr lang="ru-RU" dirty="0"/>
            </a:br>
            <a:r>
              <a:rPr lang="ru-RU" sz="1800" dirty="0"/>
              <a:t>по </a:t>
            </a:r>
            <a:r>
              <a:rPr lang="ru-RU" sz="1800" dirty="0" smtClean="0"/>
              <a:t>согнутой руке </a:t>
            </a:r>
            <a:r>
              <a:rPr lang="ru-RU" sz="1800" dirty="0"/>
              <a:t>руке (рис. </a:t>
            </a:r>
            <a:r>
              <a:rPr lang="ru-RU" sz="1800" dirty="0" smtClean="0"/>
              <a:t>2в)</a:t>
            </a:r>
            <a:endParaRPr lang="ru-RU" dirty="0"/>
          </a:p>
        </p:txBody>
      </p:sp>
      <p:pic>
        <p:nvPicPr>
          <p:cNvPr id="23554" name="Рисунок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19588" b="48454"/>
          <a:stretch>
            <a:fillRect/>
          </a:stretch>
        </p:blipFill>
        <p:spPr bwMode="auto">
          <a:xfrm>
            <a:off x="457140" y="1916832"/>
            <a:ext cx="8356928" cy="369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08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574</TotalTime>
  <Words>228</Words>
  <Application>Microsoft Office PowerPoint</Application>
  <PresentationFormat>Экран (4:3)</PresentationFormat>
  <Paragraphs>55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Углы</vt:lpstr>
      <vt:lpstr>САНКТ – ПЕТЕРБУРГСКОЕ ГОСУДАРСТВЕННОЕ АВТОНОМНОЕ  СТАЦИОНАРНОЕ УЧРЕЖДЕНИЕ СОЦИАЛЬНОГО ОБСЛУЖИВАНИЯ  «ПСИХОНЕВРОЛОГИЧЕСКИЙ ИНТЕРНАТ № 10» ИМЕНИ В.Г. ГОРДЕНЧУКА  </vt:lpstr>
      <vt:lpstr>Содержание</vt:lpstr>
      <vt:lpstr>Организация рабочего места  при выполнении ручных швейных работ </vt:lpstr>
      <vt:lpstr>Посадка обучающихся  за рабочим столом</vt:lpstr>
      <vt:lpstr>Организация рабочего места при выполнении ручных швейных работ (рис. 1)</vt:lpstr>
      <vt:lpstr>Варианты определения  длины рабочей нитки</vt:lpstr>
      <vt:lpstr>Определение длины рабочей нитки по сантиметровой ленте (рис. 2А)</vt:lpstr>
      <vt:lpstr>Определение длины рабочей нитки по вытянутой руке руке (рис. 2б)</vt:lpstr>
      <vt:lpstr>Определение длины рабочей нитки по согнутой руке руке (рис. 2в)</vt:lpstr>
      <vt:lpstr>Определение длины рабочей нитки по согнутой руке  (рис. 2в)</vt:lpstr>
      <vt:lpstr>Вдевание нитки в ушко иглы  </vt:lpstr>
      <vt:lpstr>Вдевание нитки в ушко иглы (рис. 3)</vt:lpstr>
      <vt:lpstr>Вдевание нитки в ушко иглы с помощью нитковдевателя</vt:lpstr>
      <vt:lpstr>Вдевание нитки в ушко иглы с помощью нитковдевателя (рис. 4)</vt:lpstr>
      <vt:lpstr>Завязывание узла на конце нитки</vt:lpstr>
      <vt:lpstr>Завязывание узла на конце нитки (рис. 5)</vt:lpstr>
      <vt:lpstr>Закрепление нитки в ткани</vt:lpstr>
      <vt:lpstr>Закрепление нитки в ткани  при помощи узелка (рис. 6)</vt:lpstr>
      <vt:lpstr>Закрепление нитки в ткани двумя-тремя стежками в одно и тоже место (рис. 7)</vt:lpstr>
      <vt:lpstr>Закрепление нитки в ткани  петлей (рис. 8)</vt:lpstr>
      <vt:lpstr>Применение наперстка  (рис. 9)</vt:lpstr>
      <vt:lpstr>Наперсток  надевают на средний палец правой руки (рис. 9)</vt:lpstr>
      <vt:lpstr>Приемы работы с тканью</vt:lpstr>
      <vt:lpstr>Так держат ткань левой рукой  при выполнении ручных швейных работ (рис. 10)</vt:lpstr>
      <vt:lpstr>Приемы работы с иглой и наперстком (рис. 11 и рис. 12)</vt:lpstr>
      <vt:lpstr>Так держат иглу  при выполнении ручных швейных работ (рис. 11)</vt:lpstr>
      <vt:lpstr>Приемы выполнения ручного стежка (рис. 12)</vt:lpstr>
      <vt:lpstr>Так держат ткань, иглу и применяют наперсток при выполнении ручных швейных работ (рис. 12) </vt:lpstr>
      <vt:lpstr>  используемая 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56</cp:revision>
  <dcterms:created xsi:type="dcterms:W3CDTF">2020-01-13T11:00:53Z</dcterms:created>
  <dcterms:modified xsi:type="dcterms:W3CDTF">2021-06-15T09:18:57Z</dcterms:modified>
</cp:coreProperties>
</file>