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83" r:id="rId3"/>
    <p:sldId id="257" r:id="rId4"/>
    <p:sldId id="261" r:id="rId5"/>
    <p:sldId id="262" r:id="rId6"/>
    <p:sldId id="284" r:id="rId7"/>
    <p:sldId id="292" r:id="rId8"/>
    <p:sldId id="288" r:id="rId9"/>
    <p:sldId id="286" r:id="rId10"/>
    <p:sldId id="287" r:id="rId11"/>
    <p:sldId id="289" r:id="rId12"/>
    <p:sldId id="290" r:id="rId13"/>
    <p:sldId id="291" r:id="rId14"/>
    <p:sldId id="293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82" y="-22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183BC0-7F9A-4A30-AD9F-0DCCFB9531F3}" type="datetimeFigureOut">
              <a:rPr lang="ru-RU" smtClean="0"/>
              <a:pPr>
                <a:defRPr/>
              </a:pPr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968A2-B86B-46D3-94CA-41EE04DFDD2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57D181-DF87-435E-BDB5-0B1D58D642A4}" type="datetimeFigureOut">
              <a:rPr lang="ru-RU" smtClean="0"/>
              <a:pPr>
                <a:defRPr/>
              </a:pPr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05CC26-9381-4951-91E9-F10A547080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DFF02B0-9892-4041-8A32-EDB0EB1CA227}" type="datetimeFigureOut">
              <a:rPr lang="ru-RU" smtClean="0"/>
              <a:pPr>
                <a:defRPr/>
              </a:pPr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2934CC-153F-4840-8F62-438A8FDF2A5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66D5FC-46D3-4FF2-9EC3-2FF4B640512A}" type="datetimeFigureOut">
              <a:rPr lang="ru-RU" smtClean="0"/>
              <a:pPr>
                <a:defRPr/>
              </a:pPr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F7A175-9FC6-479D-900E-C3F1F9D2DD4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9B31814-0ADA-4115-8576-406DD4434A74}" type="datetimeFigureOut">
              <a:rPr lang="ru-RU" smtClean="0"/>
              <a:pPr>
                <a:defRPr/>
              </a:pPr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533072-87D5-4E1F-9A7D-6D1EC0AFC83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E4EE78-16E8-414E-86BB-F69581F789F3}" type="datetimeFigureOut">
              <a:rPr lang="ru-RU" smtClean="0"/>
              <a:pPr>
                <a:defRPr/>
              </a:pPr>
              <a:t>17.12.2020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E8862-1274-42CE-BBE2-099858C74D7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ABFF0B-6054-441C-8432-363DA76DCBEF}" type="datetimeFigureOut">
              <a:rPr lang="ru-RU" smtClean="0"/>
              <a:pPr>
                <a:defRPr/>
              </a:pPr>
              <a:t>17.12.2020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6493D4-4EE5-4F81-A4E3-EA45A8D2ADE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51674F-C75A-4F05-AECB-D525C5CE09CE}" type="datetimeFigureOut">
              <a:rPr lang="ru-RU" smtClean="0"/>
              <a:pPr>
                <a:defRPr/>
              </a:pPr>
              <a:t>17.12.2020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C7C3F-CF66-4E3B-92B7-9FA2007D875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2A7872A-FBFF-42A5-8373-D4D8E634B2F0}" type="datetimeFigureOut">
              <a:rPr lang="ru-RU" smtClean="0"/>
              <a:pPr>
                <a:defRPr/>
              </a:pPr>
              <a:t>17.12.2020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33D62F-7A8A-42B5-8EEB-3629F7E5440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A49587-F229-45DF-8371-DB50D26DB817}" type="datetimeFigureOut">
              <a:rPr lang="ru-RU" smtClean="0"/>
              <a:pPr>
                <a:defRPr/>
              </a:pPr>
              <a:t>17.12.2020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257873-4241-43DA-8C8F-39B4FEFE3B6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A82ABA-15E0-4421-ABC6-C718558404DB}" type="datetimeFigureOut">
              <a:rPr lang="ru-RU" smtClean="0"/>
              <a:pPr>
                <a:defRPr/>
              </a:pPr>
              <a:t>17.12.2020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156342-4D6F-4BF2-8639-69290C59853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8" y="366"/>
            <a:ext cx="9143024" cy="68572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9ED0EC-6E83-420C-A800-40EA88A494CF}" type="datetimeFigureOut">
              <a:rPr lang="ru-RU" smtClean="0"/>
              <a:pPr>
                <a:defRPr/>
              </a:pPr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A485C51-D9F7-4550-B71E-49ED2B8638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6248" y="142852"/>
            <a:ext cx="4700566" cy="714356"/>
          </a:xfrm>
        </p:spPr>
        <p:txBody>
          <a:bodyPr rtlCol="0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ru-RU" sz="4000" dirty="0" smtClean="0">
                <a:solidFill>
                  <a:schemeClr val="bg1"/>
                </a:solidFill>
              </a:rPr>
              <a:t>Численные методы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1428736"/>
            <a:ext cx="7500990" cy="3549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4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Тема урока:</a:t>
            </a:r>
          </a:p>
          <a:p>
            <a:pPr algn="ctr"/>
            <a:r>
              <a:rPr lang="ru-RU" sz="4000" dirty="0" smtClean="0">
                <a:latin typeface="+mj-lt"/>
                <a:ea typeface="+mj-ea"/>
                <a:cs typeface="+mj-cs"/>
              </a:rPr>
              <a:t>«Нахождение корней уравнения и экстремумов функции методом половинного деления»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571736" y="5715016"/>
            <a:ext cx="6415078" cy="10413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 smtClean="0">
                <a:latin typeface="+mj-lt"/>
                <a:ea typeface="+mj-ea"/>
                <a:cs typeface="+mj-cs"/>
              </a:rPr>
              <a:t>Специальность: «Информационные системы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 smtClean="0">
                <a:latin typeface="+mj-lt"/>
                <a:ea typeface="+mj-ea"/>
                <a:cs typeface="+mj-cs"/>
              </a:rPr>
              <a:t>и программирование»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dirty="0" smtClean="0">
                <a:latin typeface="+mj-lt"/>
                <a:ea typeface="+mj-ea"/>
                <a:cs typeface="+mj-cs"/>
              </a:rPr>
              <a:t>Преподаватель: Мигаль В.И.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Поиск экстремумов функции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8"/>
            <a:ext cx="8786874" cy="30003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Функция представленная на рисунке имеет несколько минимумов и максимумов на отрезке </a:t>
            </a:r>
            <a:r>
              <a:rPr lang="en-US" dirty="0" smtClean="0"/>
              <a:t>[</a:t>
            </a:r>
            <a:r>
              <a:rPr lang="en-US" dirty="0" err="1" smtClean="0"/>
              <a:t>a;b</a:t>
            </a:r>
            <a:r>
              <a:rPr lang="en-US" dirty="0" smtClean="0"/>
              <a:t>]</a:t>
            </a:r>
            <a:r>
              <a:rPr lang="ru-RU" dirty="0" smtClean="0"/>
              <a:t>: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x=a </a:t>
            </a:r>
            <a:r>
              <a:rPr lang="ru-RU" dirty="0" smtClean="0"/>
              <a:t> - самый «высокий» из максимумов;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x=c</a:t>
            </a:r>
            <a:r>
              <a:rPr lang="ru-RU" dirty="0" smtClean="0"/>
              <a:t>  - самый «низкий» из минимумов.</a:t>
            </a:r>
          </a:p>
          <a:p>
            <a:pPr>
              <a:buNone/>
            </a:pPr>
            <a:r>
              <a:rPr lang="ru-RU" dirty="0" smtClean="0"/>
              <a:t>Данные </a:t>
            </a:r>
            <a:r>
              <a:rPr lang="en-US" dirty="0" smtClean="0"/>
              <a:t>max </a:t>
            </a:r>
            <a:r>
              <a:rPr lang="ru-RU" dirty="0" smtClean="0"/>
              <a:t>и </a:t>
            </a:r>
            <a:r>
              <a:rPr lang="en-US" dirty="0" smtClean="0"/>
              <a:t>min </a:t>
            </a:r>
            <a:r>
              <a:rPr lang="ru-RU" dirty="0" smtClean="0"/>
              <a:t>на данном отрезке являются глобальными.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0963" name="Picture 3" descr="F:\Открытый урок\экстремум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4445550" y="1912376"/>
            <a:ext cx="2857520" cy="6319397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500150"/>
            <a:ext cx="8715436" cy="4572056"/>
          </a:xfrm>
        </p:spPr>
        <p:txBody>
          <a:bodyPr>
            <a:normAutofit/>
          </a:bodyPr>
          <a:lstStyle/>
          <a:p>
            <a:pPr marL="0" indent="447675">
              <a:buNone/>
            </a:pPr>
            <a:r>
              <a:rPr lang="ru-RU" dirty="0" smtClean="0"/>
              <a:t>Если функция является дифференцируемой на отрезке </a:t>
            </a:r>
            <a:r>
              <a:rPr lang="en-US" dirty="0" smtClean="0"/>
              <a:t>[</a:t>
            </a:r>
            <a:r>
              <a:rPr lang="en-US" dirty="0" err="1" smtClean="0"/>
              <a:t>a;b</a:t>
            </a:r>
            <a:r>
              <a:rPr lang="en-US" dirty="0" smtClean="0"/>
              <a:t>]</a:t>
            </a:r>
            <a:r>
              <a:rPr lang="ru-RU" dirty="0" smtClean="0"/>
              <a:t> то:</a:t>
            </a:r>
          </a:p>
          <a:p>
            <a:pPr marL="447675" indent="-447675">
              <a:buFont typeface="+mj-lt"/>
              <a:buAutoNum type="arabicPeriod"/>
            </a:pPr>
            <a:r>
              <a:rPr lang="ru-RU" dirty="0" smtClean="0"/>
              <a:t>точка </a:t>
            </a:r>
            <a:r>
              <a:rPr lang="en-US" dirty="0" smtClean="0"/>
              <a:t>x</a:t>
            </a:r>
            <a:r>
              <a:rPr lang="en-US" sz="1600" dirty="0" smtClean="0"/>
              <a:t>0</a:t>
            </a:r>
            <a:r>
              <a:rPr lang="en-US" dirty="0" smtClean="0"/>
              <a:t> </a:t>
            </a:r>
            <a:r>
              <a:rPr lang="ru-RU" dirty="0" smtClean="0"/>
              <a:t>является точкой внутреннего экстремумов, если она является корнем уравнения </a:t>
            </a:r>
            <a:r>
              <a:rPr lang="en-US" dirty="0" smtClean="0"/>
              <a:t>f’(x)=0</a:t>
            </a:r>
            <a:r>
              <a:rPr lang="ru-RU" dirty="0" smtClean="0"/>
              <a:t>;</a:t>
            </a:r>
          </a:p>
          <a:p>
            <a:pPr marL="447675" indent="-447675">
              <a:buFont typeface="+mj-lt"/>
              <a:buAutoNum type="arabicPeriod"/>
            </a:pPr>
            <a:r>
              <a:rPr lang="ru-RU" dirty="0" smtClean="0"/>
              <a:t>если у функции существует вторая производная, то:</a:t>
            </a:r>
          </a:p>
          <a:p>
            <a:pPr marL="714375" indent="-352425">
              <a:buBlip>
                <a:blip r:embed="rId2"/>
              </a:buBlip>
            </a:pPr>
            <a:r>
              <a:rPr lang="ru-RU" dirty="0" smtClean="0"/>
              <a:t>при </a:t>
            </a:r>
            <a:r>
              <a:rPr lang="en-US" dirty="0" smtClean="0"/>
              <a:t>f’’(x)&gt;0</a:t>
            </a:r>
            <a:r>
              <a:rPr lang="ru-RU" dirty="0" smtClean="0"/>
              <a:t>  </a:t>
            </a:r>
            <a:r>
              <a:rPr lang="en-US" dirty="0" smtClean="0"/>
              <a:t>x</a:t>
            </a:r>
            <a:r>
              <a:rPr lang="en-US" sz="1600" dirty="0" smtClean="0"/>
              <a:t>0</a:t>
            </a:r>
            <a:r>
              <a:rPr lang="ru-RU" sz="1600" dirty="0" smtClean="0"/>
              <a:t> </a:t>
            </a:r>
            <a:r>
              <a:rPr lang="ru-RU" dirty="0" smtClean="0"/>
              <a:t>является точкой минимума;</a:t>
            </a:r>
          </a:p>
          <a:p>
            <a:pPr marL="714375" indent="-352425">
              <a:buBlip>
                <a:blip r:embed="rId2"/>
              </a:buBlip>
            </a:pPr>
            <a:r>
              <a:rPr lang="ru-RU" dirty="0" smtClean="0"/>
              <a:t>при </a:t>
            </a:r>
            <a:r>
              <a:rPr lang="en-US" dirty="0" smtClean="0"/>
              <a:t>f’’(x)&lt;0</a:t>
            </a:r>
            <a:r>
              <a:rPr lang="ru-RU" dirty="0" smtClean="0"/>
              <a:t>  </a:t>
            </a:r>
            <a:r>
              <a:rPr lang="en-US" dirty="0" smtClean="0"/>
              <a:t>x</a:t>
            </a:r>
            <a:r>
              <a:rPr lang="en-US" sz="1600" dirty="0" smtClean="0"/>
              <a:t>0</a:t>
            </a:r>
            <a:r>
              <a:rPr lang="ru-RU" sz="1600" dirty="0" smtClean="0"/>
              <a:t> </a:t>
            </a:r>
            <a:r>
              <a:rPr lang="ru-RU" dirty="0" smtClean="0"/>
              <a:t>является точкой максимума.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57200" y="0"/>
            <a:ext cx="8229600" cy="928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Поиск экстремумов функции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9690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Метод дихотомии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357299"/>
            <a:ext cx="8786874" cy="92869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ru-RU" sz="2500" dirty="0" smtClean="0"/>
              <a:t>Метод половинного деления легко переносится на задачу уточнения положения точки минимума функции.</a:t>
            </a:r>
          </a:p>
          <a:p>
            <a:pPr>
              <a:spcBef>
                <a:spcPts val="0"/>
              </a:spcBef>
              <a:buNone/>
            </a:pPr>
            <a:endParaRPr lang="ru-RU" dirty="0"/>
          </a:p>
        </p:txBody>
      </p:sp>
      <p:pic>
        <p:nvPicPr>
          <p:cNvPr id="41987" name="Picture 3" descr="F:\Открытый урок\Безымянный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5792670" y="3422776"/>
            <a:ext cx="2345006" cy="3929090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85720" y="2214554"/>
            <a:ext cx="85725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ru-RU" sz="2100" dirty="0" smtClean="0"/>
              <a:t>Примем </a:t>
            </a:r>
            <a:r>
              <a:rPr lang="en-US" sz="2100" i="1" dirty="0" smtClean="0"/>
              <a:t>e</a:t>
            </a:r>
            <a:r>
              <a:rPr lang="en-US" sz="2100" dirty="0" smtClean="0"/>
              <a:t> – </a:t>
            </a:r>
            <a:r>
              <a:rPr lang="ru-RU" sz="2100" dirty="0" smtClean="0"/>
              <a:t>точность </a:t>
            </a:r>
          </a:p>
          <a:p>
            <a:pPr indent="447675">
              <a:spcBef>
                <a:spcPts val="0"/>
              </a:spcBef>
            </a:pPr>
            <a:r>
              <a:rPr lang="ru-RU" sz="2100" dirty="0" smtClean="0"/>
              <a:t>Вычислим два значения для </a:t>
            </a:r>
            <a:r>
              <a:rPr lang="en-US" sz="2100" dirty="0" smtClean="0"/>
              <a:t>f(</a:t>
            </a:r>
            <a:r>
              <a:rPr lang="ru-RU" sz="2100" dirty="0" smtClean="0"/>
              <a:t>с</a:t>
            </a:r>
            <a:r>
              <a:rPr lang="en-US" sz="2100" dirty="0" smtClean="0"/>
              <a:t>)</a:t>
            </a:r>
            <a:r>
              <a:rPr lang="ru-RU" sz="2100" dirty="0" smtClean="0"/>
              <a:t>: </a:t>
            </a:r>
            <a:r>
              <a:rPr lang="en-US" sz="2100" dirty="0" smtClean="0"/>
              <a:t>f(</a:t>
            </a:r>
            <a:r>
              <a:rPr lang="ru-RU" sz="2100" dirty="0" smtClean="0"/>
              <a:t>с-</a:t>
            </a:r>
            <a:r>
              <a:rPr lang="en-US" sz="2100" dirty="0" smtClean="0"/>
              <a:t>e</a:t>
            </a:r>
            <a:r>
              <a:rPr lang="ru-RU" sz="2100" dirty="0" smtClean="0"/>
              <a:t>/2</a:t>
            </a:r>
            <a:r>
              <a:rPr lang="en-US" sz="2100" dirty="0" smtClean="0"/>
              <a:t>) </a:t>
            </a:r>
            <a:r>
              <a:rPr lang="ru-RU" sz="2100" dirty="0" smtClean="0"/>
              <a:t>и</a:t>
            </a:r>
            <a:r>
              <a:rPr lang="en-US" sz="2100" dirty="0" smtClean="0"/>
              <a:t> f(</a:t>
            </a:r>
            <a:r>
              <a:rPr lang="ru-RU" sz="2100" dirty="0" smtClean="0"/>
              <a:t>с</a:t>
            </a:r>
            <a:r>
              <a:rPr lang="en-US" sz="2100" dirty="0" smtClean="0"/>
              <a:t>+e</a:t>
            </a:r>
            <a:r>
              <a:rPr lang="ru-RU" sz="2100" dirty="0" smtClean="0"/>
              <a:t>/2</a:t>
            </a:r>
            <a:r>
              <a:rPr lang="en-US" sz="2100" dirty="0" smtClean="0"/>
              <a:t>)</a:t>
            </a:r>
          </a:p>
          <a:p>
            <a:pPr indent="447675">
              <a:spcBef>
                <a:spcPts val="0"/>
              </a:spcBef>
              <a:buNone/>
            </a:pPr>
            <a:r>
              <a:rPr lang="ru-RU" sz="2100" dirty="0" smtClean="0"/>
              <a:t>при </a:t>
            </a:r>
            <a:r>
              <a:rPr lang="en-US" sz="2100" dirty="0" smtClean="0"/>
              <a:t>f(</a:t>
            </a:r>
            <a:r>
              <a:rPr lang="ru-RU" sz="2100" dirty="0" smtClean="0"/>
              <a:t>с-</a:t>
            </a:r>
            <a:r>
              <a:rPr lang="en-US" sz="2100" dirty="0" smtClean="0"/>
              <a:t>e</a:t>
            </a:r>
            <a:r>
              <a:rPr lang="ru-RU" sz="2100" dirty="0" smtClean="0"/>
              <a:t>/2</a:t>
            </a:r>
            <a:r>
              <a:rPr lang="en-US" sz="2100" dirty="0" smtClean="0"/>
              <a:t>) &lt; f(</a:t>
            </a:r>
            <a:r>
              <a:rPr lang="ru-RU" sz="2100" dirty="0" smtClean="0"/>
              <a:t>с</a:t>
            </a:r>
            <a:r>
              <a:rPr lang="en-US" sz="2100" dirty="0" smtClean="0"/>
              <a:t>+e</a:t>
            </a:r>
            <a:r>
              <a:rPr lang="ru-RU" sz="2100" dirty="0" smtClean="0"/>
              <a:t>/2</a:t>
            </a:r>
            <a:r>
              <a:rPr lang="en-US" sz="2100" dirty="0" smtClean="0"/>
              <a:t>) </a:t>
            </a:r>
            <a:r>
              <a:rPr lang="ru-RU" sz="2100" dirty="0" smtClean="0"/>
              <a:t>делению пополам подлежит отрезок </a:t>
            </a:r>
            <a:r>
              <a:rPr lang="en-US" sz="2100" dirty="0" smtClean="0"/>
              <a:t>[</a:t>
            </a:r>
            <a:r>
              <a:rPr lang="en-US" sz="2100" dirty="0" err="1" smtClean="0"/>
              <a:t>a;c</a:t>
            </a:r>
            <a:r>
              <a:rPr lang="en-US" sz="2100" dirty="0" smtClean="0"/>
              <a:t>]</a:t>
            </a:r>
          </a:p>
          <a:p>
            <a:pPr indent="447675">
              <a:spcBef>
                <a:spcPts val="0"/>
              </a:spcBef>
              <a:buNone/>
            </a:pPr>
            <a:r>
              <a:rPr lang="ru-RU" sz="2100" dirty="0" smtClean="0"/>
              <a:t>при </a:t>
            </a:r>
            <a:r>
              <a:rPr lang="en-US" sz="2100" dirty="0" smtClean="0"/>
              <a:t>f(</a:t>
            </a:r>
            <a:r>
              <a:rPr lang="ru-RU" sz="2100" dirty="0" smtClean="0"/>
              <a:t>с-</a:t>
            </a:r>
            <a:r>
              <a:rPr lang="en-US" sz="2100" dirty="0" smtClean="0"/>
              <a:t>e</a:t>
            </a:r>
            <a:r>
              <a:rPr lang="ru-RU" sz="2100" dirty="0" smtClean="0"/>
              <a:t>/2</a:t>
            </a:r>
            <a:r>
              <a:rPr lang="en-US" sz="2100" dirty="0" smtClean="0"/>
              <a:t>) &gt; f(</a:t>
            </a:r>
            <a:r>
              <a:rPr lang="ru-RU" sz="2100" dirty="0" smtClean="0"/>
              <a:t>с</a:t>
            </a:r>
            <a:r>
              <a:rPr lang="en-US" sz="2100" dirty="0" smtClean="0"/>
              <a:t>+e</a:t>
            </a:r>
            <a:r>
              <a:rPr lang="ru-RU" sz="2100" dirty="0" smtClean="0"/>
              <a:t>/2</a:t>
            </a:r>
            <a:r>
              <a:rPr lang="en-US" sz="2100" dirty="0" smtClean="0"/>
              <a:t>) </a:t>
            </a:r>
            <a:r>
              <a:rPr lang="ru-RU" sz="2100" dirty="0" smtClean="0"/>
              <a:t>делению пополам подлежит отрезок </a:t>
            </a:r>
            <a:r>
              <a:rPr lang="en-US" sz="2100" dirty="0" smtClean="0"/>
              <a:t>[</a:t>
            </a:r>
            <a:r>
              <a:rPr lang="en-US" sz="2100" dirty="0" err="1" smtClean="0"/>
              <a:t>c;b</a:t>
            </a:r>
            <a:r>
              <a:rPr lang="en-US" sz="2100" dirty="0" smtClean="0"/>
              <a:t>]</a:t>
            </a:r>
          </a:p>
          <a:p>
            <a:pPr indent="447675">
              <a:spcBef>
                <a:spcPts val="0"/>
              </a:spcBef>
              <a:buNone/>
            </a:pPr>
            <a:r>
              <a:rPr lang="ru-RU" sz="2100" dirty="0" smtClean="0"/>
              <a:t>Итерационный вычислительный процесс длится до тех пор пока длинна очередного отрезка не станет меньше </a:t>
            </a:r>
            <a:r>
              <a:rPr lang="en-US" sz="2100" dirty="0" smtClean="0"/>
              <a:t>e.</a:t>
            </a:r>
            <a:r>
              <a:rPr lang="ru-RU" sz="2100" dirty="0" smtClean="0"/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4572008"/>
            <a:ext cx="442915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Возможна ситуация:</a:t>
            </a:r>
          </a:p>
          <a:p>
            <a:pPr algn="ctr"/>
            <a:r>
              <a:rPr lang="ru-RU" dirty="0" smtClean="0"/>
              <a:t> </a:t>
            </a:r>
            <a:r>
              <a:rPr lang="en-US" dirty="0" smtClean="0"/>
              <a:t>f(</a:t>
            </a:r>
            <a:r>
              <a:rPr lang="ru-RU" dirty="0" smtClean="0"/>
              <a:t>с-</a:t>
            </a:r>
            <a:r>
              <a:rPr lang="en-US" dirty="0" smtClean="0"/>
              <a:t>e</a:t>
            </a:r>
            <a:r>
              <a:rPr lang="ru-RU" dirty="0" smtClean="0"/>
              <a:t>/2</a:t>
            </a:r>
            <a:r>
              <a:rPr lang="en-US" dirty="0" smtClean="0"/>
              <a:t>)</a:t>
            </a:r>
            <a:r>
              <a:rPr lang="ru-RU" dirty="0" smtClean="0"/>
              <a:t> =</a:t>
            </a:r>
            <a:r>
              <a:rPr lang="en-US" dirty="0" smtClean="0"/>
              <a:t>f(</a:t>
            </a:r>
            <a:r>
              <a:rPr lang="ru-RU" dirty="0" smtClean="0"/>
              <a:t>с</a:t>
            </a:r>
            <a:r>
              <a:rPr lang="en-US" dirty="0" smtClean="0"/>
              <a:t>+e</a:t>
            </a:r>
            <a:r>
              <a:rPr lang="ru-RU" dirty="0" smtClean="0"/>
              <a:t>/2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Т.е. искомая точка находится между </a:t>
            </a:r>
            <a:r>
              <a:rPr lang="en-US" dirty="0" smtClean="0"/>
              <a:t>f(</a:t>
            </a:r>
            <a:r>
              <a:rPr lang="ru-RU" dirty="0" smtClean="0"/>
              <a:t>с-</a:t>
            </a:r>
            <a:r>
              <a:rPr lang="en-US" dirty="0" smtClean="0"/>
              <a:t>e</a:t>
            </a:r>
            <a:r>
              <a:rPr lang="ru-RU" dirty="0" smtClean="0"/>
              <a:t>/2</a:t>
            </a:r>
            <a:r>
              <a:rPr lang="en-US" dirty="0" smtClean="0"/>
              <a:t>)</a:t>
            </a:r>
            <a:r>
              <a:rPr lang="ru-RU" dirty="0" smtClean="0"/>
              <a:t> и </a:t>
            </a:r>
            <a:r>
              <a:rPr lang="en-US" dirty="0" smtClean="0"/>
              <a:t>f(</a:t>
            </a:r>
            <a:r>
              <a:rPr lang="ru-RU" dirty="0" smtClean="0"/>
              <a:t>с</a:t>
            </a:r>
            <a:r>
              <a:rPr lang="en-US" dirty="0" smtClean="0"/>
              <a:t>+e</a:t>
            </a:r>
            <a:r>
              <a:rPr lang="ru-RU" dirty="0" smtClean="0"/>
              <a:t>/2</a:t>
            </a:r>
            <a:r>
              <a:rPr lang="en-US" dirty="0" smtClean="0"/>
              <a:t>)</a:t>
            </a:r>
            <a:r>
              <a:rPr lang="ru-RU" dirty="0" smtClean="0"/>
              <a:t>. В этом случае результат решения задачи = с  </a:t>
            </a:r>
            <a:endParaRPr lang="ru-RU" dirty="0"/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1428736"/>
            <a:ext cx="2857520" cy="1143000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latin typeface="Arial" charset="0"/>
                <a:ea typeface="+mn-ea"/>
                <a:cs typeface="+mn-cs"/>
              </a:rPr>
              <a:t>Метод дихотомии</a:t>
            </a:r>
          </a:p>
        </p:txBody>
      </p:sp>
      <p:pic>
        <p:nvPicPr>
          <p:cNvPr id="43010" name="Picture 2" descr="F:\Открытый урок\дихотомия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2405733" y="808921"/>
            <a:ext cx="6569309" cy="5237171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571612"/>
            <a:ext cx="2857520" cy="47149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800" dirty="0" smtClean="0"/>
              <a:t>По блок схеме определите ошибки в программе, представленной на языке </a:t>
            </a:r>
            <a:r>
              <a:rPr lang="en-US" sz="3800" dirty="0" smtClean="0"/>
              <a:t>python</a:t>
            </a:r>
            <a:r>
              <a:rPr lang="ru-RU" sz="3800" dirty="0" smtClean="0"/>
              <a:t>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14678" y="1285860"/>
            <a:ext cx="5643586" cy="53245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1700" dirty="0" smtClean="0"/>
              <a:t>import math</a:t>
            </a:r>
          </a:p>
          <a:p>
            <a:r>
              <a:rPr lang="en-US" sz="1700" dirty="0" smtClean="0"/>
              <a:t>a = float(input("</a:t>
            </a:r>
            <a:r>
              <a:rPr lang="ru-RU" sz="1700" dirty="0" smtClean="0"/>
              <a:t>Введите начальную точку отрезка: "))</a:t>
            </a:r>
          </a:p>
          <a:p>
            <a:r>
              <a:rPr lang="en-US" sz="1700" dirty="0" smtClean="0"/>
              <a:t>b = float(input("</a:t>
            </a:r>
            <a:r>
              <a:rPr lang="ru-RU" sz="1700" dirty="0" smtClean="0"/>
              <a:t>Введите конечную точку отрезка: "))</a:t>
            </a:r>
          </a:p>
          <a:p>
            <a:r>
              <a:rPr lang="en-US" sz="1700" dirty="0" smtClean="0"/>
              <a:t>e = </a:t>
            </a:r>
            <a:r>
              <a:rPr lang="en-US" sz="1700" dirty="0" err="1" smtClean="0"/>
              <a:t>int</a:t>
            </a:r>
            <a:r>
              <a:rPr lang="en-US" sz="1700" dirty="0" smtClean="0"/>
              <a:t>(input("</a:t>
            </a:r>
            <a:r>
              <a:rPr lang="ru-RU" sz="1700" dirty="0" smtClean="0"/>
              <a:t>Задайте точность вычисления: "))</a:t>
            </a:r>
          </a:p>
          <a:p>
            <a:endParaRPr lang="ru-RU" sz="1700" dirty="0" smtClean="0"/>
          </a:p>
          <a:p>
            <a:r>
              <a:rPr lang="en-US" sz="1700" dirty="0" smtClean="0"/>
              <a:t>while True:</a:t>
            </a:r>
          </a:p>
          <a:p>
            <a:r>
              <a:rPr lang="en-US" sz="1700" dirty="0" smtClean="0"/>
              <a:t>    c = (</a:t>
            </a:r>
            <a:r>
              <a:rPr lang="en-US" sz="1700" dirty="0" err="1" smtClean="0"/>
              <a:t>a+b</a:t>
            </a:r>
            <a:r>
              <a:rPr lang="en-US" sz="1700" dirty="0" smtClean="0"/>
              <a:t>)/2</a:t>
            </a:r>
          </a:p>
          <a:p>
            <a:r>
              <a:rPr lang="en-US" sz="1700" dirty="0" smtClean="0"/>
              <a:t>    v = 1-pow((</a:t>
            </a:r>
            <a:r>
              <a:rPr lang="en-US" sz="1700" dirty="0" err="1" smtClean="0"/>
              <a:t>c+e</a:t>
            </a:r>
            <a:r>
              <a:rPr lang="en-US" sz="1700" dirty="0" smtClean="0"/>
              <a:t>/2),2)*</a:t>
            </a:r>
            <a:r>
              <a:rPr lang="en-US" sz="1700" dirty="0" err="1" smtClean="0"/>
              <a:t>math.exp</a:t>
            </a:r>
            <a:r>
              <a:rPr lang="en-US" sz="1700" dirty="0" smtClean="0"/>
              <a:t>(-(</a:t>
            </a:r>
            <a:r>
              <a:rPr lang="en-US" sz="1700" dirty="0" err="1" smtClean="0"/>
              <a:t>c+e</a:t>
            </a:r>
            <a:r>
              <a:rPr lang="en-US" sz="1700" dirty="0" smtClean="0"/>
              <a:t>/2))   </a:t>
            </a:r>
          </a:p>
          <a:p>
            <a:r>
              <a:rPr lang="en-US" sz="1700" dirty="0" smtClean="0"/>
              <a:t>    w = 1-pow((c-e/2),2)*</a:t>
            </a:r>
            <a:r>
              <a:rPr lang="en-US" sz="1700" dirty="0" err="1" smtClean="0"/>
              <a:t>math.exp</a:t>
            </a:r>
            <a:r>
              <a:rPr lang="en-US" sz="1700" dirty="0" smtClean="0"/>
              <a:t>(-(c-e/2))</a:t>
            </a:r>
          </a:p>
          <a:p>
            <a:r>
              <a:rPr lang="en-US" sz="1700" dirty="0" smtClean="0"/>
              <a:t>    if v&lt;w:</a:t>
            </a:r>
          </a:p>
          <a:p>
            <a:r>
              <a:rPr lang="en-US" sz="1700" dirty="0" smtClean="0"/>
              <a:t>        b=(c-e/2)</a:t>
            </a:r>
          </a:p>
          <a:p>
            <a:r>
              <a:rPr lang="en-US" sz="1700" dirty="0" smtClean="0"/>
              <a:t>    </a:t>
            </a:r>
            <a:r>
              <a:rPr lang="en-US" sz="1700" dirty="0" err="1" smtClean="0"/>
              <a:t>elif</a:t>
            </a:r>
            <a:r>
              <a:rPr lang="en-US" sz="1700" dirty="0" smtClean="0"/>
              <a:t> v&gt;w:</a:t>
            </a:r>
          </a:p>
          <a:p>
            <a:r>
              <a:rPr lang="en-US" sz="1700" dirty="0" smtClean="0"/>
              <a:t>        a=(</a:t>
            </a:r>
            <a:r>
              <a:rPr lang="en-US" sz="1700" dirty="0" err="1" smtClean="0"/>
              <a:t>c+e</a:t>
            </a:r>
            <a:r>
              <a:rPr lang="en-US" sz="1700" dirty="0" smtClean="0"/>
              <a:t>/2)</a:t>
            </a:r>
          </a:p>
          <a:p>
            <a:r>
              <a:rPr lang="en-US" sz="1700" dirty="0" smtClean="0"/>
              <a:t>    else:</a:t>
            </a:r>
          </a:p>
          <a:p>
            <a:r>
              <a:rPr lang="en-US" sz="1700" dirty="0" smtClean="0"/>
              <a:t>        a=(c-e/2)</a:t>
            </a:r>
          </a:p>
          <a:p>
            <a:r>
              <a:rPr lang="en-US" sz="1700" dirty="0" smtClean="0"/>
              <a:t>        b=(</a:t>
            </a:r>
            <a:r>
              <a:rPr lang="en-US" sz="1700" dirty="0" err="1" smtClean="0"/>
              <a:t>c+e</a:t>
            </a:r>
            <a:r>
              <a:rPr lang="en-US" sz="1700" dirty="0" smtClean="0"/>
              <a:t>/2)</a:t>
            </a:r>
          </a:p>
          <a:p>
            <a:r>
              <a:rPr lang="en-US" sz="1700" dirty="0" smtClean="0"/>
              <a:t>    if not (</a:t>
            </a:r>
            <a:r>
              <a:rPr lang="en-US" sz="1700" dirty="0" err="1" smtClean="0"/>
              <a:t>b+a</a:t>
            </a:r>
            <a:r>
              <a:rPr lang="en-US" sz="1700" dirty="0" smtClean="0"/>
              <a:t>&gt;e):</a:t>
            </a:r>
          </a:p>
          <a:p>
            <a:r>
              <a:rPr lang="en-US" sz="1700" dirty="0" smtClean="0"/>
              <a:t>        break</a:t>
            </a:r>
          </a:p>
          <a:p>
            <a:r>
              <a:rPr lang="en-US" sz="1700" dirty="0" smtClean="0"/>
              <a:t>x=(</a:t>
            </a:r>
            <a:r>
              <a:rPr lang="en-US" sz="1700" dirty="0" err="1" smtClean="0"/>
              <a:t>a+b</a:t>
            </a:r>
            <a:r>
              <a:rPr lang="en-US" sz="1700" dirty="0" smtClean="0"/>
              <a:t>)/2</a:t>
            </a:r>
          </a:p>
          <a:p>
            <a:r>
              <a:rPr lang="en-US" sz="1700" dirty="0" smtClean="0"/>
              <a:t>print(round(x,2))</a:t>
            </a:r>
            <a:endParaRPr lang="ru-RU" sz="1700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28650" y="1"/>
            <a:ext cx="7886700" cy="11429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Задание 2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29600" cy="785818"/>
          </a:xfrm>
        </p:spPr>
        <p:txBody>
          <a:bodyPr/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Численные методы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3"/>
            <a:ext cx="8715436" cy="25717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Под </a:t>
            </a:r>
            <a:r>
              <a:rPr lang="ru-RU" b="1" i="1" dirty="0" smtClean="0"/>
              <a:t>численными методами</a:t>
            </a:r>
            <a:r>
              <a:rPr lang="ru-RU" dirty="0" smtClean="0"/>
              <a:t> подразумеваются методы решения задач, сводящиеся к арифметическим и логическим действиям над числами. В зависимости от сложности задачи и заданной точности может потребоваться выполнить от нескольких десятков до многих миллиардов действий.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3714752"/>
            <a:ext cx="885831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+mn-lt"/>
              </a:rPr>
              <a:t>Решение, полученное численным методом, обычно является приближенным. Источниками погрешности являются: 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latin typeface="+mn-lt"/>
              </a:rPr>
              <a:t>несоответствие математической задачи изучаемому реальному явлению;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latin typeface="+mn-lt"/>
              </a:rPr>
              <a:t>погрешность исходных данных: 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latin typeface="+mn-lt"/>
              </a:rPr>
              <a:t>погрешность метода решения; </a:t>
            </a:r>
          </a:p>
          <a:p>
            <a:pPr marL="342900" indent="-342900">
              <a:buAutoNum type="arabicParenR"/>
            </a:pPr>
            <a:r>
              <a:rPr lang="ru-RU" sz="2400" dirty="0" smtClean="0">
                <a:latin typeface="+mn-lt"/>
              </a:rPr>
              <a:t>ошибки округлений в арифметических и других действиях над числами.</a:t>
            </a:r>
            <a:endParaRPr lang="ru-RU" sz="240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00241"/>
            <a:ext cx="8229600" cy="4071966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Пусть имеется уравнение вида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F(x)=0</a:t>
            </a:r>
            <a:r>
              <a:rPr lang="ru-RU" dirty="0" smtClean="0"/>
              <a:t>,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где </a:t>
            </a:r>
            <a:r>
              <a:rPr lang="en-US" dirty="0" smtClean="0"/>
              <a:t>F(x) – </a:t>
            </a:r>
            <a:r>
              <a:rPr lang="ru-RU" dirty="0" smtClean="0"/>
              <a:t>алгебраическая или трансцендентная функция.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Решить такое уравнение – значит установить, имеет ли оно корни, сколько корней, и найти значения корней с заданной точностью.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42844" y="1"/>
            <a:ext cx="8786874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5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Алгебраические и трансцендентные уравнения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42844" y="1"/>
            <a:ext cx="8858312" cy="128586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3500" dirty="0" smtClean="0">
                <a:solidFill>
                  <a:schemeClr val="bg1"/>
                </a:solidFill>
              </a:rPr>
              <a:t>Уточнение корня методом половинного деления</a:t>
            </a: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54551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buFont typeface="Arial" charset="0"/>
              <a:buNone/>
            </a:pPr>
            <a:r>
              <a:rPr lang="ru-RU" sz="2800" dirty="0" smtClean="0"/>
              <a:t>Пусть уравнение:</a:t>
            </a:r>
          </a:p>
          <a:p>
            <a:pPr marL="714375" indent="-352425" algn="just"/>
            <a:r>
              <a:rPr lang="ru-RU" sz="2800" dirty="0" smtClean="0"/>
              <a:t>имеет на отрезке </a:t>
            </a:r>
            <a:r>
              <a:rPr lang="en-US" sz="2800" dirty="0" smtClean="0"/>
              <a:t>[</a:t>
            </a:r>
            <a:r>
              <a:rPr lang="en-US" sz="2800" dirty="0" err="1" smtClean="0"/>
              <a:t>a,b</a:t>
            </a:r>
            <a:r>
              <a:rPr lang="en-US" sz="2800" dirty="0" smtClean="0"/>
              <a:t>] </a:t>
            </a:r>
            <a:r>
              <a:rPr lang="ru-RU" sz="2800" dirty="0" smtClean="0"/>
              <a:t>единственный корень; </a:t>
            </a:r>
          </a:p>
          <a:p>
            <a:pPr marL="714375" indent="-352425" algn="just"/>
            <a:r>
              <a:rPr lang="ru-RU" sz="2800" dirty="0" smtClean="0"/>
              <a:t>функция </a:t>
            </a:r>
            <a:r>
              <a:rPr lang="en-US" sz="2800" dirty="0" smtClean="0"/>
              <a:t>F(x) </a:t>
            </a:r>
            <a:r>
              <a:rPr lang="ru-RU" sz="2800" dirty="0" smtClean="0"/>
              <a:t>на этом отрезке непрерывна. </a:t>
            </a:r>
          </a:p>
          <a:p>
            <a:pPr algn="just" eaLnBrk="1" hangingPunct="1">
              <a:buFont typeface="Arial" charset="0"/>
              <a:buNone/>
            </a:pPr>
            <a:r>
              <a:rPr lang="ru-RU" sz="2800" dirty="0" smtClean="0"/>
              <a:t>Разделим отрезок </a:t>
            </a:r>
            <a:r>
              <a:rPr lang="en-US" sz="2800" dirty="0" smtClean="0"/>
              <a:t>[</a:t>
            </a:r>
            <a:r>
              <a:rPr lang="en-US" sz="2800" dirty="0" err="1" smtClean="0"/>
              <a:t>a,b</a:t>
            </a:r>
            <a:r>
              <a:rPr lang="en-US" sz="2800" dirty="0" smtClean="0"/>
              <a:t>]</a:t>
            </a:r>
            <a:r>
              <a:rPr lang="ru-RU" sz="2800" dirty="0" smtClean="0"/>
              <a:t> пополам точкой </a:t>
            </a:r>
            <a:r>
              <a:rPr lang="en-US" sz="2800" dirty="0" smtClean="0"/>
              <a:t>c=(</a:t>
            </a:r>
            <a:r>
              <a:rPr lang="en-US" sz="2800" dirty="0" err="1" smtClean="0"/>
              <a:t>a+b</a:t>
            </a:r>
            <a:r>
              <a:rPr lang="en-US" sz="2800" dirty="0" smtClean="0"/>
              <a:t>)/2</a:t>
            </a:r>
            <a:r>
              <a:rPr lang="ru-RU" sz="2800" dirty="0" smtClean="0"/>
              <a:t>. Если </a:t>
            </a:r>
            <a:r>
              <a:rPr lang="en-US" sz="2800" dirty="0" smtClean="0"/>
              <a:t>F(c) ≠0</a:t>
            </a:r>
            <a:r>
              <a:rPr lang="ru-RU" sz="2800" dirty="0" smtClean="0"/>
              <a:t>, то возможны два случая: </a:t>
            </a:r>
          </a:p>
          <a:p>
            <a:pPr marL="714375" indent="-352425" algn="just"/>
            <a:r>
              <a:rPr lang="en-US" sz="2800" dirty="0" smtClean="0"/>
              <a:t>F(x) </a:t>
            </a:r>
            <a:r>
              <a:rPr lang="ru-RU" sz="2800" dirty="0" smtClean="0"/>
              <a:t>меняет знак на отрезке </a:t>
            </a:r>
            <a:r>
              <a:rPr lang="en-US" sz="2800" dirty="0" smtClean="0"/>
              <a:t>[</a:t>
            </a:r>
            <a:r>
              <a:rPr lang="en-US" sz="2800" dirty="0" err="1" smtClean="0"/>
              <a:t>a,c</a:t>
            </a:r>
            <a:r>
              <a:rPr lang="en-US" sz="2800" dirty="0" smtClean="0"/>
              <a:t>]</a:t>
            </a:r>
            <a:r>
              <a:rPr lang="ru-RU" sz="2800" dirty="0" smtClean="0"/>
              <a:t>;</a:t>
            </a:r>
          </a:p>
          <a:p>
            <a:pPr marL="714375" indent="-352425" algn="just"/>
            <a:r>
              <a:rPr lang="en-US" sz="2800" dirty="0" smtClean="0"/>
              <a:t>F(x)</a:t>
            </a:r>
            <a:r>
              <a:rPr lang="ru-RU" sz="2800" dirty="0" smtClean="0"/>
              <a:t> меняет знак на отрезке </a:t>
            </a:r>
            <a:r>
              <a:rPr lang="en-US" sz="2800" dirty="0" smtClean="0"/>
              <a:t>[</a:t>
            </a:r>
            <a:r>
              <a:rPr lang="en-US" sz="2800" dirty="0" err="1" smtClean="0"/>
              <a:t>c,b</a:t>
            </a:r>
            <a:r>
              <a:rPr lang="en-US" sz="2800" dirty="0" smtClean="0"/>
              <a:t>]</a:t>
            </a:r>
            <a:r>
              <a:rPr lang="ru-RU" sz="2800" dirty="0" smtClean="0"/>
              <a:t>.</a:t>
            </a:r>
          </a:p>
          <a:p>
            <a:pPr algn="just" eaLnBrk="1" hangingPunct="1">
              <a:buFont typeface="Arial" charset="0"/>
              <a:buNone/>
            </a:pPr>
            <a:r>
              <a:rPr lang="ru-RU" sz="2800" dirty="0" smtClean="0"/>
              <a:t>Выбирая каждый раз тот из отрезков, на котором функция меняет знак, и продолжая процесс половинного деления дальше, можно дойти до сколь угодно малого отрезка, содержащего корень.</a:t>
            </a:r>
          </a:p>
          <a:p>
            <a:pPr eaLnBrk="1" hangingPunct="1">
              <a:buFont typeface="Arial" charset="0"/>
              <a:buNone/>
            </a:pP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Содержимое 2"/>
          <p:cNvSpPr>
            <a:spLocks noGrp="1"/>
          </p:cNvSpPr>
          <p:nvPr>
            <p:ph idx="1"/>
          </p:nvPr>
        </p:nvSpPr>
        <p:spPr>
          <a:xfrm>
            <a:off x="142844" y="1142984"/>
            <a:ext cx="8858312" cy="4929222"/>
          </a:xfrm>
        </p:spPr>
        <p:txBody>
          <a:bodyPr>
            <a:normAutofit/>
          </a:bodyPr>
          <a:lstStyle/>
          <a:p>
            <a:pPr algn="just">
              <a:buNone/>
            </a:pPr>
            <a:endParaRPr lang="ru-RU" sz="2800" dirty="0" smtClean="0"/>
          </a:p>
          <a:p>
            <a:pPr algn="just">
              <a:buNone/>
            </a:pPr>
            <a:r>
              <a:rPr lang="ru-RU" sz="2800" dirty="0" smtClean="0"/>
              <a:t>Если </a:t>
            </a:r>
            <a:r>
              <a:rPr lang="ru-RU" sz="2800" b="1" dirty="0" smtClean="0"/>
              <a:t>x</a:t>
            </a:r>
            <a:r>
              <a:rPr lang="ru-RU" sz="2800" b="1" baseline="-25000" dirty="0" smtClean="0"/>
              <a:t>0</a:t>
            </a:r>
            <a:r>
              <a:rPr lang="ru-RU" sz="2800" dirty="0" smtClean="0"/>
              <a:t>, </a:t>
            </a:r>
            <a:r>
              <a:rPr lang="ru-RU" sz="2800" b="1" dirty="0" smtClean="0"/>
              <a:t>x</a:t>
            </a:r>
            <a:r>
              <a:rPr lang="ru-RU" sz="2800" b="1" baseline="-25000" dirty="0" smtClean="0"/>
              <a:t>1</a:t>
            </a:r>
            <a:r>
              <a:rPr lang="ru-RU" sz="2800" dirty="0" smtClean="0"/>
              <a:t> - приближенные значения корня </a:t>
            </a:r>
          </a:p>
          <a:p>
            <a:pPr algn="just">
              <a:buNone/>
            </a:pPr>
            <a:r>
              <a:rPr lang="ru-RU" sz="2800" dirty="0" smtClean="0"/>
              <a:t>уравнения </a:t>
            </a:r>
            <a:r>
              <a:rPr lang="en-US" sz="2800" dirty="0" smtClean="0"/>
              <a:t> </a:t>
            </a:r>
            <a:r>
              <a:rPr lang="en-US" sz="2800" b="1" dirty="0" smtClean="0"/>
              <a:t>F(x)</a:t>
            </a:r>
            <a:r>
              <a:rPr lang="ru-RU" sz="2800" b="1" dirty="0" smtClean="0"/>
              <a:t> = 0</a:t>
            </a:r>
            <a:r>
              <a:rPr lang="ru-RU" sz="2800" dirty="0" smtClean="0"/>
              <a:t> и знак функции на краях отрезка </a:t>
            </a:r>
          </a:p>
          <a:p>
            <a:pPr algn="just">
              <a:buNone/>
            </a:pPr>
            <a:r>
              <a:rPr lang="ru-RU" sz="2800" dirty="0" smtClean="0"/>
              <a:t>меняется, то находятся </a:t>
            </a:r>
          </a:p>
          <a:p>
            <a:pPr algn="just">
              <a:buNone/>
            </a:pPr>
            <a:r>
              <a:rPr lang="ru-RU" sz="2800" dirty="0" smtClean="0"/>
              <a:t>последующие </a:t>
            </a:r>
          </a:p>
          <a:p>
            <a:pPr algn="just">
              <a:buNone/>
            </a:pPr>
            <a:r>
              <a:rPr lang="ru-RU" sz="2800" dirty="0" smtClean="0"/>
              <a:t>приближения и </a:t>
            </a:r>
          </a:p>
          <a:p>
            <a:pPr algn="just">
              <a:buNone/>
            </a:pPr>
            <a:r>
              <a:rPr lang="ru-RU" sz="2800" dirty="0" smtClean="0"/>
              <a:t>вычисляется </a:t>
            </a:r>
            <a:r>
              <a:rPr lang="en-US" sz="2800" b="1" dirty="0" smtClean="0"/>
              <a:t>F</a:t>
            </a:r>
            <a:r>
              <a:rPr lang="ru-RU" sz="2800" b="1" dirty="0" smtClean="0"/>
              <a:t>(</a:t>
            </a:r>
            <a:r>
              <a:rPr lang="ru-RU" sz="2800" b="1" dirty="0" err="1" smtClean="0"/>
              <a:t>x</a:t>
            </a:r>
            <a:r>
              <a:rPr lang="ru-RU" sz="2800" b="1" baseline="-25000" dirty="0" err="1" smtClean="0"/>
              <a:t>i</a:t>
            </a:r>
            <a:r>
              <a:rPr lang="ru-RU" sz="2800" b="1" dirty="0" smtClean="0"/>
              <a:t>)</a:t>
            </a:r>
            <a:r>
              <a:rPr lang="ru-RU" sz="2800" dirty="0" smtClean="0"/>
              <a:t>. </a:t>
            </a:r>
          </a:p>
          <a:p>
            <a:pPr algn="just">
              <a:buNone/>
            </a:pPr>
            <a:r>
              <a:rPr lang="ru-RU" sz="2800" dirty="0" smtClean="0"/>
              <a:t>Если </a:t>
            </a:r>
            <a:r>
              <a:rPr lang="en-US" sz="2800" b="1" dirty="0" smtClean="0"/>
              <a:t>F</a:t>
            </a:r>
            <a:r>
              <a:rPr lang="ru-RU" sz="2800" b="1" dirty="0" smtClean="0"/>
              <a:t>(</a:t>
            </a:r>
            <a:r>
              <a:rPr lang="ru-RU" sz="2800" b="1" dirty="0" err="1" smtClean="0"/>
              <a:t>x</a:t>
            </a:r>
            <a:r>
              <a:rPr lang="ru-RU" sz="2800" b="1" baseline="-25000" dirty="0" err="1" smtClean="0"/>
              <a:t>i</a:t>
            </a:r>
            <a:r>
              <a:rPr lang="ru-RU" sz="2800" b="1" dirty="0" smtClean="0"/>
              <a:t>)=0</a:t>
            </a:r>
            <a:r>
              <a:rPr lang="ru-RU" sz="2800" dirty="0" smtClean="0"/>
              <a:t>, то корень </a:t>
            </a:r>
          </a:p>
          <a:p>
            <a:pPr algn="just">
              <a:buNone/>
            </a:pPr>
            <a:r>
              <a:rPr lang="ru-RU" sz="2800" dirty="0" smtClean="0"/>
              <a:t>найден.</a:t>
            </a:r>
            <a:endParaRPr lang="ru-RU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857620" y="6000768"/>
            <a:ext cx="46227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+mn-lt"/>
              </a:rPr>
              <a:t>Геометрическая интерпретация метода половинного деления</a:t>
            </a:r>
            <a:endParaRPr lang="ru-RU" sz="2000" dirty="0">
              <a:latin typeface="+mn-lt"/>
            </a:endParaRPr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2744776"/>
            <a:ext cx="4429156" cy="3149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142844" y="1"/>
            <a:ext cx="8858312" cy="128586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3500" dirty="0" smtClean="0">
                <a:solidFill>
                  <a:schemeClr val="bg1"/>
                </a:solidFill>
              </a:rPr>
              <a:t>Уточнение корня методом половинного деления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F:\Открытый урок\Половинное делени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2781542" y="504550"/>
            <a:ext cx="6581314" cy="5857918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42844" y="1500174"/>
            <a:ext cx="3286148" cy="20002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Метод половинного деления</a:t>
            </a:r>
            <a:endParaRPr lang="ru-RU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"/>
            <a:ext cx="8715436" cy="1071545"/>
          </a:xfrm>
        </p:spPr>
        <p:txBody>
          <a:bodyPr>
            <a:normAutofit/>
          </a:bodyPr>
          <a:lstStyle/>
          <a:p>
            <a:pPr algn="ctr"/>
            <a:r>
              <a:rPr lang="ru-RU" sz="3500" dirty="0" smtClean="0">
                <a:solidFill>
                  <a:schemeClr val="bg1"/>
                </a:solidFill>
              </a:rPr>
              <a:t>Программа на языке </a:t>
            </a:r>
            <a:r>
              <a:rPr lang="en-US" sz="3500" dirty="0" smtClean="0">
                <a:solidFill>
                  <a:schemeClr val="bg1"/>
                </a:solidFill>
              </a:rPr>
              <a:t>python </a:t>
            </a:r>
            <a:r>
              <a:rPr lang="ru-RU" sz="3500" dirty="0" smtClean="0">
                <a:solidFill>
                  <a:schemeClr val="bg1"/>
                </a:solidFill>
              </a:rPr>
              <a:t/>
            </a:r>
            <a:br>
              <a:rPr lang="ru-RU" sz="3500" dirty="0" smtClean="0">
                <a:solidFill>
                  <a:schemeClr val="bg1"/>
                </a:solidFill>
              </a:rPr>
            </a:br>
            <a:r>
              <a:rPr lang="ru-RU" sz="3500" dirty="0" smtClean="0">
                <a:solidFill>
                  <a:schemeClr val="bg1"/>
                </a:solidFill>
              </a:rPr>
              <a:t>для представленной блок схемы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1357298"/>
            <a:ext cx="6215090" cy="53553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smtClean="0"/>
              <a:t>import math</a:t>
            </a:r>
          </a:p>
          <a:p>
            <a:r>
              <a:rPr lang="en-US" dirty="0" smtClean="0"/>
              <a:t>a = float(input("</a:t>
            </a:r>
            <a:r>
              <a:rPr lang="ru-RU" dirty="0" smtClean="0"/>
              <a:t>Введите начальную точку отрезка: "))</a:t>
            </a:r>
          </a:p>
          <a:p>
            <a:r>
              <a:rPr lang="en-US" dirty="0" smtClean="0"/>
              <a:t>b = float(input("</a:t>
            </a:r>
            <a:r>
              <a:rPr lang="ru-RU" dirty="0" smtClean="0"/>
              <a:t>Введите конечную точку отрезка: "))</a:t>
            </a:r>
          </a:p>
          <a:p>
            <a:r>
              <a:rPr lang="en-US" dirty="0" smtClean="0"/>
              <a:t>e = float(input("</a:t>
            </a:r>
            <a:r>
              <a:rPr lang="ru-RU" dirty="0" smtClean="0"/>
              <a:t>Задайте точность вычисления: "))</a:t>
            </a:r>
          </a:p>
          <a:p>
            <a:endParaRPr lang="ru-RU" dirty="0" smtClean="0"/>
          </a:p>
          <a:p>
            <a:r>
              <a:rPr lang="en-US" dirty="0" smtClean="0"/>
              <a:t>while True:</a:t>
            </a:r>
          </a:p>
          <a:p>
            <a:r>
              <a:rPr lang="en-US" dirty="0" smtClean="0"/>
              <a:t>    c=(</a:t>
            </a:r>
            <a:r>
              <a:rPr lang="en-US" dirty="0" err="1" smtClean="0"/>
              <a:t>a+b</a:t>
            </a:r>
            <a:r>
              <a:rPr lang="en-US" dirty="0" smtClean="0"/>
              <a:t>)/2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Fa</a:t>
            </a:r>
            <a:r>
              <a:rPr lang="en-US" dirty="0" smtClean="0"/>
              <a:t>=math.pow(a, 2)-math.exp(-a)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Fc</a:t>
            </a:r>
            <a:r>
              <a:rPr lang="en-US" dirty="0" smtClean="0"/>
              <a:t>=math.pow(c, 2)-math.exp(-c)</a:t>
            </a:r>
          </a:p>
          <a:p>
            <a:r>
              <a:rPr lang="en-US" dirty="0" smtClean="0"/>
              <a:t>    print('</a:t>
            </a:r>
            <a:r>
              <a:rPr lang="ru-RU" dirty="0" smtClean="0"/>
              <a:t>Значение функции в точке',</a:t>
            </a:r>
            <a:r>
              <a:rPr lang="en-US" dirty="0" smtClean="0"/>
              <a:t>a, '=', round(Fa,3), '\t', '</a:t>
            </a:r>
            <a:r>
              <a:rPr lang="ru-RU" dirty="0" smtClean="0"/>
              <a:t>в точке',</a:t>
            </a:r>
            <a:r>
              <a:rPr lang="en-US" dirty="0" smtClean="0"/>
              <a:t>c,'=',round(Fc,3))</a:t>
            </a:r>
          </a:p>
          <a:p>
            <a:r>
              <a:rPr lang="en-US" dirty="0" smtClean="0"/>
              <a:t>    if (</a:t>
            </a:r>
            <a:r>
              <a:rPr lang="en-US" dirty="0" err="1" smtClean="0"/>
              <a:t>Fa</a:t>
            </a:r>
            <a:r>
              <a:rPr lang="en-US" dirty="0" smtClean="0"/>
              <a:t>*</a:t>
            </a:r>
            <a:r>
              <a:rPr lang="en-US" dirty="0" err="1" smtClean="0"/>
              <a:t>Fc</a:t>
            </a:r>
            <a:r>
              <a:rPr lang="en-US" dirty="0" smtClean="0"/>
              <a:t> &lt; 0):</a:t>
            </a:r>
          </a:p>
          <a:p>
            <a:r>
              <a:rPr lang="en-US" dirty="0" smtClean="0"/>
              <a:t>        b=c</a:t>
            </a:r>
          </a:p>
          <a:p>
            <a:r>
              <a:rPr lang="en-US" dirty="0" smtClean="0"/>
              <a:t>    else:</a:t>
            </a:r>
          </a:p>
          <a:p>
            <a:r>
              <a:rPr lang="en-US" dirty="0" smtClean="0"/>
              <a:t>        a=c</a:t>
            </a:r>
          </a:p>
          <a:p>
            <a:r>
              <a:rPr lang="en-US" dirty="0" smtClean="0"/>
              <a:t>    if not (b-a&gt;e):</a:t>
            </a:r>
          </a:p>
          <a:p>
            <a:r>
              <a:rPr lang="en-US" dirty="0" smtClean="0"/>
              <a:t>        break</a:t>
            </a:r>
          </a:p>
          <a:p>
            <a:r>
              <a:rPr lang="en-US" dirty="0" smtClean="0"/>
              <a:t>x=(</a:t>
            </a:r>
            <a:r>
              <a:rPr lang="en-US" dirty="0" err="1" smtClean="0"/>
              <a:t>a+b</a:t>
            </a:r>
            <a:r>
              <a:rPr lang="en-US" dirty="0" smtClean="0"/>
              <a:t>)/2</a:t>
            </a:r>
          </a:p>
          <a:p>
            <a:r>
              <a:rPr lang="en-US" dirty="0" smtClean="0"/>
              <a:t>print(round(x,2))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1"/>
            <a:ext cx="7886700" cy="1142984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Задание 1</a:t>
            </a:r>
            <a:endParaRPr lang="ru-RU" sz="48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447675">
              <a:buNone/>
              <a:defRPr/>
            </a:pPr>
            <a:r>
              <a:rPr lang="ru-RU" dirty="0" smtClean="0"/>
              <a:t>Используя код программы уточнить корень уравнения методом </a:t>
            </a:r>
            <a:r>
              <a:rPr lang="ru-RU" dirty="0"/>
              <a:t>половинного </a:t>
            </a:r>
            <a:r>
              <a:rPr lang="ru-RU" dirty="0" smtClean="0"/>
              <a:t>деления:</a:t>
            </a:r>
            <a:endParaRPr lang="ru-RU" dirty="0"/>
          </a:p>
          <a:p>
            <a:pPr marL="0" indent="0" algn="ctr" eaLnBrk="1" fontAlgn="auto">
              <a:spcAft>
                <a:spcPts val="0"/>
              </a:spcAft>
              <a:buFontTx/>
              <a:buNone/>
              <a:defRPr/>
            </a:pPr>
            <a:r>
              <a:rPr lang="en-US" i="1" dirty="0"/>
              <a:t>x</a:t>
            </a:r>
            <a:r>
              <a:rPr lang="en-US" baseline="30000" dirty="0"/>
              <a:t>4</a:t>
            </a:r>
            <a:r>
              <a:rPr lang="en-US" dirty="0"/>
              <a:t> + 2 </a:t>
            </a:r>
            <a:r>
              <a:rPr lang="en-US" i="1" dirty="0"/>
              <a:t>x</a:t>
            </a:r>
            <a:r>
              <a:rPr lang="en-US" baseline="30000" dirty="0"/>
              <a:t>3</a:t>
            </a:r>
            <a:r>
              <a:rPr lang="en-US" dirty="0"/>
              <a:t> – </a:t>
            </a:r>
            <a:r>
              <a:rPr lang="en-US" i="1" dirty="0"/>
              <a:t>x</a:t>
            </a:r>
            <a:r>
              <a:rPr lang="en-US" dirty="0"/>
              <a:t> – 1 = 0</a:t>
            </a:r>
            <a:endParaRPr lang="ru-RU" dirty="0"/>
          </a:p>
          <a:p>
            <a:pPr marL="0" indent="0" eaLnBrk="1" fontAlgn="auto">
              <a:spcAft>
                <a:spcPts val="0"/>
              </a:spcAft>
              <a:buFontTx/>
              <a:buNone/>
              <a:defRPr/>
            </a:pPr>
            <a:r>
              <a:rPr lang="ru-RU" dirty="0"/>
              <a:t>лежащий на отрезке </a:t>
            </a:r>
            <a:r>
              <a:rPr lang="ru-RU" dirty="0">
                <a:sym typeface="Symbol" panose="05050102010706020507" pitchFamily="18" charset="2"/>
              </a:rPr>
              <a:t></a:t>
            </a:r>
            <a:r>
              <a:rPr lang="ru-RU" dirty="0"/>
              <a:t>0, 1</a:t>
            </a:r>
            <a:r>
              <a:rPr lang="ru-RU" dirty="0">
                <a:sym typeface="Symbol" panose="05050102010706020507" pitchFamily="18" charset="2"/>
              </a:rPr>
              <a:t></a:t>
            </a:r>
            <a:r>
              <a:rPr lang="ru-RU" dirty="0" smtClean="0"/>
              <a:t>.</a:t>
            </a:r>
          </a:p>
          <a:p>
            <a:pPr marL="0" indent="447675" eaLnBrk="1" fontAlgn="auto">
              <a:spcAft>
                <a:spcPts val="0"/>
              </a:spcAft>
              <a:buFontTx/>
              <a:buNone/>
              <a:defRPr/>
            </a:pPr>
            <a:r>
              <a:rPr lang="ru-RU" dirty="0" smtClean="0"/>
              <a:t>Точность вычисления 0,0001</a:t>
            </a:r>
            <a:endParaRPr lang="ru-RU" dirty="0"/>
          </a:p>
          <a:p>
            <a:pPr eaLnBrk="1" fontAlgn="auto" hangingPunct="1"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7886700" cy="92867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Задачи оптимизации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 прикладной математике задачи оптимизации – поиск максимума и минимума функции – один из важнейших разделов.</a:t>
            </a:r>
          </a:p>
          <a:p>
            <a:r>
              <a:rPr lang="ru-RU" dirty="0" smtClean="0"/>
              <a:t>Стандартной задачей оптимизации является поиск экстремумов функции одной переменной</a:t>
            </a:r>
            <a:endParaRPr lang="ru-RU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powerpointbase.com-856</Template>
  <TotalTime>501</TotalTime>
  <Words>779</Words>
  <Application>Microsoft Office PowerPoint</Application>
  <PresentationFormat>Экран (4:3)</PresentationFormat>
  <Paragraphs>109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Численные методы</vt:lpstr>
      <vt:lpstr>Численные методы</vt:lpstr>
      <vt:lpstr>Слайд 3</vt:lpstr>
      <vt:lpstr>Уточнение корня методом половинного деления</vt:lpstr>
      <vt:lpstr>Уточнение корня методом половинного деления</vt:lpstr>
      <vt:lpstr>Слайд 6</vt:lpstr>
      <vt:lpstr>Программа на языке python  для представленной блок схемы</vt:lpstr>
      <vt:lpstr>Задание 1</vt:lpstr>
      <vt:lpstr>Задачи оптимизации</vt:lpstr>
      <vt:lpstr>Поиск экстремумов функции</vt:lpstr>
      <vt:lpstr>Слайд 11</vt:lpstr>
      <vt:lpstr>Метод дихотомии</vt:lpstr>
      <vt:lpstr>Метод дихотомии</vt:lpstr>
      <vt:lpstr>По блок схеме определите ошибки в программе, представленной на языке python:</vt:lpstr>
    </vt:vector>
  </TitlesOfParts>
  <Company>KPC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2. Численные методы решения алгебраических и трансцендентных уравнений</dc:title>
  <dc:creator>Computer</dc:creator>
  <cp:lastModifiedBy>Пользователь</cp:lastModifiedBy>
  <cp:revision>45</cp:revision>
  <dcterms:created xsi:type="dcterms:W3CDTF">2011-09-12T08:27:17Z</dcterms:created>
  <dcterms:modified xsi:type="dcterms:W3CDTF">2020-12-17T19:48:03Z</dcterms:modified>
</cp:coreProperties>
</file>