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4" r:id="rId3"/>
    <p:sldId id="258" r:id="rId4"/>
    <p:sldId id="265" r:id="rId5"/>
    <p:sldId id="274" r:id="rId6"/>
    <p:sldId id="283" r:id="rId7"/>
    <p:sldId id="266" r:id="rId8"/>
    <p:sldId id="271" r:id="rId9"/>
    <p:sldId id="275" r:id="rId10"/>
    <p:sldId id="267" r:id="rId11"/>
    <p:sldId id="279" r:id="rId12"/>
    <p:sldId id="268" r:id="rId13"/>
    <p:sldId id="277" r:id="rId14"/>
    <p:sldId id="278" r:id="rId15"/>
    <p:sldId id="270" r:id="rId16"/>
    <p:sldId id="281" r:id="rId17"/>
    <p:sldId id="273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0066"/>
    <a:srgbClr val="CC0000"/>
    <a:srgbClr val="A50021"/>
    <a:srgbClr val="CC9900"/>
    <a:srgbClr val="B45A00"/>
    <a:srgbClr val="CC6600"/>
    <a:srgbClr val="990000"/>
    <a:srgbClr val="B2B2B2"/>
    <a:srgbClr val="BEB3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17" autoAdjust="0"/>
    <p:restoredTop sz="94660"/>
  </p:normalViewPr>
  <p:slideViewPr>
    <p:cSldViewPr>
      <p:cViewPr>
        <p:scale>
          <a:sx n="96" d="100"/>
          <a:sy n="96" d="100"/>
        </p:scale>
        <p:origin x="-816" y="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4B5C6-6588-4850-BEBE-9215E0C8BFB1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2AA06-436A-4C8B-AA0C-F8E66B5AB7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814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7E3FA-A181-4F01-AC46-504B48B989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43784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90BA6-C194-4A0A-B499-C19D63FEEC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77741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DC43C-0E4B-4112-8E3C-6EF2666C58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23276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9303A-197A-40E1-8B6F-BDE9B717EB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7044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16041-1880-4A59-97D8-2210D54B6B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50249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BCA32-FB44-45EA-ABB5-7BC605AC4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42467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F83B6-C94A-467C-A522-CE893B384B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05402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3BD2D-1310-4324-A5AD-F78B012B60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53695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E9635-7FB4-4A1F-B775-D1F0DD0A1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37581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0B2F7-39BB-40AC-91C7-C501F398A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06012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CB7FD-9F20-4AC9-AB93-66B46BA747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0721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3A1DF-8CA3-4F04-9D45-91EE8CC2C2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23289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E9BE38AC-9D86-477A-96ED-59C93498E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AutoShape 4" descr="mus"/>
          <p:cNvSpPr>
            <a:spLocks noChangeArrowheads="1"/>
          </p:cNvSpPr>
          <p:nvPr/>
        </p:nvSpPr>
        <p:spPr bwMode="auto">
          <a:xfrm rot="-1671831">
            <a:off x="912813" y="1746250"/>
            <a:ext cx="3622675" cy="4195763"/>
          </a:xfrm>
          <a:prstGeom prst="foldedCorner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3175" cap="rnd">
            <a:solidFill>
              <a:srgbClr val="B2B2B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79437" y="404664"/>
            <a:ext cx="79930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600" dirty="0">
                <a:solidFill>
                  <a:schemeClr val="accent2"/>
                </a:solidFill>
                <a:latin typeface="Palatino Linotype" pitchFamily="18" charset="0"/>
              </a:rPr>
              <a:t>ПРОФЕССИОНАЛЬНЫЕ ДОСТИЖЕНИЯ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4500563" y="1000125"/>
            <a:ext cx="407193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</a:pPr>
            <a:endParaRPr lang="ru-RU" sz="3200" b="0" dirty="0" smtClean="0">
              <a:solidFill>
                <a:srgbClr val="A50021"/>
              </a:solidFill>
              <a:latin typeface="Palatino Linotype" pitchFamily="18" charset="0"/>
            </a:endParaRPr>
          </a:p>
          <a:p>
            <a:pPr algn="ctr">
              <a:lnSpc>
                <a:spcPct val="140000"/>
              </a:lnSpc>
            </a:pPr>
            <a:r>
              <a:rPr lang="ru-RU" sz="3200" b="0" dirty="0" smtClean="0">
                <a:solidFill>
                  <a:srgbClr val="A50021"/>
                </a:solidFill>
                <a:latin typeface="Palatino Linotype" pitchFamily="18" charset="0"/>
              </a:rPr>
              <a:t>преподавателя</a:t>
            </a:r>
          </a:p>
          <a:p>
            <a:pPr algn="ctr">
              <a:lnSpc>
                <a:spcPct val="140000"/>
              </a:lnSpc>
            </a:pPr>
            <a:r>
              <a:rPr lang="ru-RU" sz="3200" dirty="0" smtClean="0">
                <a:solidFill>
                  <a:srgbClr val="A50021"/>
                </a:solidFill>
                <a:latin typeface="Palatino Linotype" pitchFamily="18" charset="0"/>
              </a:rPr>
              <a:t>МБУДО</a:t>
            </a:r>
          </a:p>
          <a:p>
            <a:pPr algn="ctr">
              <a:lnSpc>
                <a:spcPct val="140000"/>
              </a:lnSpc>
            </a:pPr>
            <a:r>
              <a:rPr lang="ru-RU" sz="3200" dirty="0" smtClean="0">
                <a:solidFill>
                  <a:srgbClr val="A50021"/>
                </a:solidFill>
                <a:latin typeface="Palatino Linotype" pitchFamily="18" charset="0"/>
              </a:rPr>
              <a:t>Егорлыкской ДШИ</a:t>
            </a:r>
            <a:endParaRPr lang="ru-RU" dirty="0">
              <a:solidFill>
                <a:srgbClr val="A50021"/>
              </a:solidFill>
              <a:latin typeface="Palatino Linotyp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045">
            <a:off x="1215073" y="1543273"/>
            <a:ext cx="3037924" cy="46359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00563" y="4532313"/>
            <a:ext cx="46732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angl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solidFill>
                  <a:schemeClr val="accent2"/>
                </a:solidFill>
                <a:effectLst/>
                <a:latin typeface="Palatino Linotype" pitchFamily="18" charset="0"/>
              </a:rPr>
              <a:t>Поповой</a:t>
            </a:r>
          </a:p>
          <a:p>
            <a:pPr algn="ctr"/>
            <a:r>
              <a:rPr lang="ru-RU" sz="32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  <a:latin typeface="Palatino Linotype" pitchFamily="18" charset="0"/>
              </a:rPr>
              <a:t>Марины</a:t>
            </a:r>
          </a:p>
          <a:p>
            <a:pPr algn="ctr"/>
            <a:r>
              <a:rPr lang="ru-RU" sz="32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  <a:latin typeface="Palatino Linotype" pitchFamily="18" charset="0"/>
              </a:rPr>
              <a:t>Александровны</a:t>
            </a:r>
            <a:endParaRPr lang="ru-RU" sz="3200" b="1" cap="all" spc="0" dirty="0">
              <a:ln w="0"/>
              <a:solidFill>
                <a:schemeClr val="accent2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52" grpId="0"/>
      <p:bldP spid="6153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447" y="332656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dirty="0" smtClean="0">
                <a:solidFill>
                  <a:srgbClr val="A50021"/>
                </a:solidFill>
              </a:rPr>
              <a:t>Мои ученики неизменно каждый год участвуют в отчетных концертах школы, многие из них неоднократно становились </a:t>
            </a:r>
            <a:r>
              <a:rPr lang="ru-RU" dirty="0" smtClean="0">
                <a:solidFill>
                  <a:srgbClr val="A50021"/>
                </a:solidFill>
              </a:rPr>
              <a:t>лауреатами и дипломантами </a:t>
            </a:r>
            <a:r>
              <a:rPr lang="en-US" dirty="0" smtClean="0">
                <a:solidFill>
                  <a:srgbClr val="A50021"/>
                </a:solidFill>
              </a:rPr>
              <a:t>I</a:t>
            </a:r>
            <a:r>
              <a:rPr lang="ru-RU" dirty="0" smtClean="0">
                <a:solidFill>
                  <a:srgbClr val="A50021"/>
                </a:solidFill>
              </a:rPr>
              <a:t>,</a:t>
            </a:r>
            <a:r>
              <a:rPr lang="en-US" dirty="0" smtClean="0">
                <a:solidFill>
                  <a:srgbClr val="A50021"/>
                </a:solidFill>
              </a:rPr>
              <a:t> II</a:t>
            </a:r>
            <a:r>
              <a:rPr lang="ru-RU" dirty="0">
                <a:solidFill>
                  <a:srgbClr val="A50021"/>
                </a:solidFill>
              </a:rPr>
              <a:t> </a:t>
            </a:r>
            <a:r>
              <a:rPr lang="ru-RU" dirty="0" smtClean="0">
                <a:solidFill>
                  <a:srgbClr val="A50021"/>
                </a:solidFill>
              </a:rPr>
              <a:t>и</a:t>
            </a:r>
            <a:r>
              <a:rPr lang="en-US" dirty="0" smtClean="0">
                <a:solidFill>
                  <a:srgbClr val="A50021"/>
                </a:solidFill>
              </a:rPr>
              <a:t> III </a:t>
            </a:r>
            <a:r>
              <a:rPr lang="ru-RU" dirty="0" smtClean="0">
                <a:solidFill>
                  <a:srgbClr val="A50021"/>
                </a:solidFill>
              </a:rPr>
              <a:t>степени</a:t>
            </a:r>
            <a:r>
              <a:rPr lang="ru-RU" b="0" dirty="0">
                <a:solidFill>
                  <a:srgbClr val="A50021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1760" y="3803665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86" y="1124744"/>
            <a:ext cx="3832071" cy="24622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8067" y="1449357"/>
            <a:ext cx="468052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/>
              <a:t>ХОР СТАРШИХ КЛАССОВ</a:t>
            </a:r>
            <a:endParaRPr lang="ru-RU" sz="1600" dirty="0"/>
          </a:p>
          <a:p>
            <a:r>
              <a:rPr lang="ru-RU" sz="1200" dirty="0"/>
              <a:t>1996 год – Лауреат </a:t>
            </a:r>
            <a:r>
              <a:rPr lang="en-US" sz="1200" dirty="0"/>
              <a:t>II </a:t>
            </a:r>
            <a:r>
              <a:rPr lang="ru-RU" sz="1200" dirty="0"/>
              <a:t>степени Второго Детского городского фестиваля искусств «Юные таланты - духовному возрождению России» г. Сальск.</a:t>
            </a:r>
          </a:p>
          <a:p>
            <a:r>
              <a:rPr lang="ru-RU" sz="1200" dirty="0"/>
              <a:t>2002 год – Лауреат </a:t>
            </a:r>
            <a:r>
              <a:rPr lang="en-US" sz="1200" dirty="0"/>
              <a:t>III</a:t>
            </a:r>
            <a:r>
              <a:rPr lang="ru-RU" sz="1200" dirty="0"/>
              <a:t> степени  Зонального конкурса  хоровых коллективов «Юные таланты - духовному возрождению России»  г. Сальск.</a:t>
            </a:r>
          </a:p>
          <a:p>
            <a:r>
              <a:rPr lang="ru-RU" sz="1200" dirty="0"/>
              <a:t>2002 год – </a:t>
            </a:r>
            <a:r>
              <a:rPr lang="en-US" sz="1200" dirty="0"/>
              <a:t>III </a:t>
            </a:r>
            <a:r>
              <a:rPr lang="ru-RU" sz="1200" dirty="0"/>
              <a:t>место  на Областном конкурсе хоровых коллективов «Певчие третьего тысячелетия» </a:t>
            </a:r>
            <a:endParaRPr lang="ru-RU" sz="1200" dirty="0" smtClean="0"/>
          </a:p>
          <a:p>
            <a:r>
              <a:rPr lang="ru-RU" sz="1200" dirty="0" smtClean="0"/>
              <a:t>г</a:t>
            </a:r>
            <a:r>
              <a:rPr lang="ru-RU" sz="1200" dirty="0"/>
              <a:t>. Ростов-на-Дону.</a:t>
            </a:r>
          </a:p>
          <a:p>
            <a:r>
              <a:rPr lang="ru-RU" sz="1200" dirty="0"/>
              <a:t>2005 год – Лауреат </a:t>
            </a:r>
            <a:r>
              <a:rPr lang="en-US" sz="1200" dirty="0"/>
              <a:t>II </a:t>
            </a:r>
            <a:r>
              <a:rPr lang="ru-RU" sz="1200" dirty="0"/>
              <a:t>степени  Зонального конкурса хоровых коллективов г. Сальск. </a:t>
            </a:r>
          </a:p>
          <a:p>
            <a:r>
              <a:rPr lang="ru-RU" sz="1200" dirty="0"/>
              <a:t>2008 год – Лауреат </a:t>
            </a:r>
            <a:r>
              <a:rPr lang="en-US" sz="1200" dirty="0"/>
              <a:t>I </a:t>
            </a:r>
            <a:r>
              <a:rPr lang="ru-RU" sz="1200" dirty="0"/>
              <a:t>степени  Зонального конкурса хоровых коллективов г. Сальск.</a:t>
            </a:r>
          </a:p>
          <a:p>
            <a:r>
              <a:rPr lang="ru-RU" sz="1200" dirty="0" smtClean="0"/>
              <a:t>2011- 2015 </a:t>
            </a:r>
            <a:r>
              <a:rPr lang="ru-RU" sz="1200" dirty="0"/>
              <a:t>год – Лауреат </a:t>
            </a:r>
            <a:r>
              <a:rPr lang="en-US" sz="1200" dirty="0"/>
              <a:t>I </a:t>
            </a:r>
            <a:r>
              <a:rPr lang="ru-RU" sz="1200" dirty="0"/>
              <a:t>степени  </a:t>
            </a:r>
            <a:r>
              <a:rPr lang="ru-RU" sz="1200" dirty="0" smtClean="0"/>
              <a:t>Зональных конкурсов </a:t>
            </a:r>
            <a:r>
              <a:rPr lang="ru-RU" sz="1200" dirty="0"/>
              <a:t>хоровых коллективов г. Сальск</a:t>
            </a:r>
            <a:r>
              <a:rPr lang="ru-RU" sz="1200" dirty="0" smtClean="0"/>
              <a:t>.</a:t>
            </a:r>
          </a:p>
          <a:p>
            <a:endParaRPr lang="ru-RU" sz="1200" dirty="0" smtClean="0"/>
          </a:p>
          <a:p>
            <a:pPr algn="ctr"/>
            <a:r>
              <a:rPr lang="ru-RU" sz="1200" u="sng" dirty="0" smtClean="0"/>
              <a:t>Хор предпрофессионального обучения</a:t>
            </a:r>
          </a:p>
          <a:p>
            <a:r>
              <a:rPr lang="ru-RU" sz="1200" dirty="0" smtClean="0"/>
              <a:t>2014 год   Лауреат </a:t>
            </a:r>
            <a:r>
              <a:rPr lang="en-US" sz="1200" dirty="0"/>
              <a:t>II </a:t>
            </a:r>
            <a:r>
              <a:rPr lang="ru-RU" sz="1200" dirty="0"/>
              <a:t>степени </a:t>
            </a:r>
            <a:r>
              <a:rPr lang="ru-RU" sz="1200" dirty="0" smtClean="0"/>
              <a:t>Всероссийского конкурса «Шаг вперед» г. Ростов\Дону</a:t>
            </a:r>
          </a:p>
          <a:p>
            <a:r>
              <a:rPr lang="ru-RU" sz="1200" dirty="0" smtClean="0"/>
              <a:t>2017 год – Лауреат Регионального отборочного тура Всероссийского хорового конкурса г. Ростов/Дону</a:t>
            </a:r>
          </a:p>
          <a:p>
            <a:r>
              <a:rPr lang="ru-RU" sz="1200" dirty="0" smtClean="0"/>
              <a:t>2018 </a:t>
            </a:r>
            <a:r>
              <a:rPr lang="ru-RU" sz="1200" dirty="0"/>
              <a:t>год  </a:t>
            </a:r>
            <a:r>
              <a:rPr lang="ru-RU" sz="1200" dirty="0" smtClean="0"/>
              <a:t>- Лауреат </a:t>
            </a:r>
            <a:r>
              <a:rPr lang="en-US" sz="1200" dirty="0"/>
              <a:t>I </a:t>
            </a:r>
            <a:r>
              <a:rPr lang="ru-RU" sz="1200" dirty="0"/>
              <a:t>степени </a:t>
            </a:r>
            <a:r>
              <a:rPr lang="ru-RU" sz="1200" dirty="0" smtClean="0"/>
              <a:t>Регионального конкурса хоровых </a:t>
            </a:r>
            <a:r>
              <a:rPr lang="ru-RU" sz="1200" dirty="0"/>
              <a:t>коллективов </a:t>
            </a:r>
            <a:r>
              <a:rPr lang="ru-RU" sz="1200" dirty="0" smtClean="0"/>
              <a:t>(г</a:t>
            </a:r>
            <a:r>
              <a:rPr lang="ru-RU" sz="1200" dirty="0"/>
              <a:t>. </a:t>
            </a:r>
            <a:r>
              <a:rPr lang="ru-RU" sz="1200" dirty="0" smtClean="0"/>
              <a:t>Сальск)</a:t>
            </a:r>
            <a:endParaRPr lang="ru-RU" sz="1200" dirty="0"/>
          </a:p>
          <a:p>
            <a:endParaRPr lang="ru-RU" sz="1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28" y="3803665"/>
            <a:ext cx="3832071" cy="24323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18468"/>
            <a:ext cx="1656183" cy="217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69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11763" y="38036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712879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4570665"/>
            <a:ext cx="1584176" cy="217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70664"/>
            <a:ext cx="1551181" cy="217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88330"/>
            <a:ext cx="1944216" cy="275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60871"/>
            <a:ext cx="1957103" cy="278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0883" y="188640"/>
            <a:ext cx="86375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 smtClean="0">
                <a:solidFill>
                  <a:srgbClr val="FF0000"/>
                </a:solidFill>
              </a:rPr>
              <a:t>ХОРОВОЕ ПЕНИЕ</a:t>
            </a:r>
            <a:endParaRPr lang="ru-RU" sz="1600" dirty="0" smtClean="0">
              <a:solidFill>
                <a:srgbClr val="FF0000"/>
              </a:solidFill>
            </a:endParaRPr>
          </a:p>
          <a:p>
            <a:r>
              <a:rPr lang="ru-RU" sz="1100" dirty="0" smtClean="0"/>
              <a:t>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61287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35" y="1916832"/>
            <a:ext cx="1973355" cy="27313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612" y="0"/>
            <a:ext cx="1489886" cy="20451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876" y="4293333"/>
            <a:ext cx="1840622" cy="2536067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23528" y="116632"/>
            <a:ext cx="8686800" cy="5851525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u="sng" dirty="0">
                <a:solidFill>
                  <a:srgbClr val="FF0066"/>
                </a:solidFill>
              </a:rPr>
              <a:t>СОЛЬНОЕ ПЕНИЕ</a:t>
            </a:r>
            <a:endParaRPr lang="ru-RU" sz="1800" dirty="0">
              <a:solidFill>
                <a:srgbClr val="FF0066"/>
              </a:solidFill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Наличие лауреатов  и дипломантов Международных, Всероссийских и областных конкурсов: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2004 г. – Всероссийский конкурс «Юность» г. Москва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2007 г. – Международный конкурс «Звездная юность планеты» ВДЦ «Орленок»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2007,2008 г.– Всероссийский конкурс «Великая Россия» г. Сочи, Дагомыс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2008 г.– Международный конкурс «Музыкальная радуга» г. Сочи, Дагомыс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2009 г.– Международный конкурс «У черного моря» г. Ялта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2009 г.– Международный конкурс «Синяя птица» г. Анапа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2010 г.– Международный конкурс «ЮФО на СД» г. Ростов-на-Дону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2010 г.– Областной конкурс «Молодые таланты Донской Земли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2010 -2012 г.– Областной конкурс «Весенние голоса» г. Пролетарск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2011 г.– Областной конкурс «Южный ветер» г.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Новочеркасск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2011 г.– Международный конкурс «Сокровище нации» п. Каменоломни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2011-2012 г.– Международный конкурс «Открытая Россия» г. Ростов-на-Дону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2012г.- Областной конкурс «Сильному государству-здоровое поколение» г. Новочеркасск 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2012 г.– Международный конкурс «Национальное достояние» г. Батайск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2012 г.– Всероссийский конкурс «Шаг вперед» г. Ростов-на-Дону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2012 г.– Всероссийский конкурс «Южная олимпиада искусств» г. Ростов-на-Дону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2012-2013 г. – Международный конкурс «Золотой дельфин» г. Сочи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2013 г.– Международный конкурс «Звездный дождь» г. Ростов-на-Дону</a:t>
            </a:r>
          </a:p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2013 г.– Всероссийский конкурс «Пою мое Отечество» г. Волгодонск </a:t>
            </a:r>
          </a:p>
          <a:p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06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rgbClr val="CC0066"/>
                </a:solidFill>
              </a:rPr>
              <a:t>2014 - 2016г</a:t>
            </a:r>
            <a:r>
              <a:rPr lang="ru-RU" sz="1600" dirty="0">
                <a:solidFill>
                  <a:srgbClr val="CC0066"/>
                </a:solidFill>
              </a:rPr>
              <a:t>. – Всероссийский конкурс </a:t>
            </a:r>
            <a:r>
              <a:rPr lang="ru-RU" sz="1600" dirty="0" smtClean="0">
                <a:solidFill>
                  <a:srgbClr val="CC0066"/>
                </a:solidFill>
              </a:rPr>
              <a:t>«Пою мое Отечество» </a:t>
            </a:r>
            <a:r>
              <a:rPr lang="ru-RU" sz="1600" dirty="0">
                <a:solidFill>
                  <a:srgbClr val="CC0066"/>
                </a:solidFill>
              </a:rPr>
              <a:t>г. </a:t>
            </a:r>
            <a:r>
              <a:rPr lang="ru-RU" sz="1600" dirty="0" smtClean="0">
                <a:solidFill>
                  <a:srgbClr val="CC0066"/>
                </a:solidFill>
              </a:rPr>
              <a:t>Волгодонск </a:t>
            </a:r>
          </a:p>
          <a:p>
            <a:r>
              <a:rPr lang="ru-RU" sz="1600" dirty="0" smtClean="0">
                <a:solidFill>
                  <a:srgbClr val="CC0066"/>
                </a:solidFill>
              </a:rPr>
              <a:t>2014 г</a:t>
            </a:r>
            <a:r>
              <a:rPr lang="ru-RU" sz="1600" dirty="0">
                <a:solidFill>
                  <a:srgbClr val="CC0066"/>
                </a:solidFill>
              </a:rPr>
              <a:t>. </a:t>
            </a:r>
            <a:r>
              <a:rPr lang="ru-RU" sz="1600" dirty="0" smtClean="0">
                <a:solidFill>
                  <a:srgbClr val="CC0066"/>
                </a:solidFill>
              </a:rPr>
              <a:t>– 2019 – </a:t>
            </a:r>
            <a:r>
              <a:rPr lang="ru-RU" sz="1600" dirty="0">
                <a:solidFill>
                  <a:srgbClr val="CC0066"/>
                </a:solidFill>
              </a:rPr>
              <a:t>Международный конкурс </a:t>
            </a:r>
            <a:r>
              <a:rPr lang="ru-RU" sz="1600" dirty="0" smtClean="0">
                <a:solidFill>
                  <a:srgbClr val="CC0066"/>
                </a:solidFill>
              </a:rPr>
              <a:t>«Золотой дельфин» </a:t>
            </a:r>
            <a:r>
              <a:rPr lang="ru-RU" sz="1600" dirty="0">
                <a:solidFill>
                  <a:srgbClr val="CC0066"/>
                </a:solidFill>
              </a:rPr>
              <a:t>г. Сочи, </a:t>
            </a:r>
            <a:r>
              <a:rPr lang="ru-RU" sz="1600" dirty="0" err="1" smtClean="0">
                <a:solidFill>
                  <a:srgbClr val="CC0066"/>
                </a:solidFill>
              </a:rPr>
              <a:t>Лоо</a:t>
            </a:r>
            <a:endParaRPr lang="ru-RU" sz="1600" dirty="0" smtClean="0">
              <a:solidFill>
                <a:srgbClr val="CC0066"/>
              </a:solidFill>
            </a:endParaRPr>
          </a:p>
          <a:p>
            <a:r>
              <a:rPr lang="ru-RU" sz="1600" dirty="0" smtClean="0">
                <a:solidFill>
                  <a:srgbClr val="CC0066"/>
                </a:solidFill>
              </a:rPr>
              <a:t>2017 - 2019г</a:t>
            </a:r>
            <a:r>
              <a:rPr lang="ru-RU" sz="1600" dirty="0">
                <a:solidFill>
                  <a:srgbClr val="CC0066"/>
                </a:solidFill>
              </a:rPr>
              <a:t>.– Международный конкурс </a:t>
            </a:r>
            <a:r>
              <a:rPr lang="ru-RU" sz="1600" dirty="0" smtClean="0">
                <a:solidFill>
                  <a:srgbClr val="CC0066"/>
                </a:solidFill>
              </a:rPr>
              <a:t>«На высокой волне» </a:t>
            </a:r>
            <a:r>
              <a:rPr lang="ru-RU" sz="1600" dirty="0">
                <a:solidFill>
                  <a:srgbClr val="CC0066"/>
                </a:solidFill>
              </a:rPr>
              <a:t>г. Сочи, </a:t>
            </a:r>
            <a:r>
              <a:rPr lang="ru-RU" sz="1600" dirty="0" err="1" smtClean="0">
                <a:solidFill>
                  <a:srgbClr val="CC0066"/>
                </a:solidFill>
              </a:rPr>
              <a:t>Лоо</a:t>
            </a:r>
            <a:endParaRPr lang="ru-RU" sz="1600" dirty="0" smtClean="0">
              <a:solidFill>
                <a:srgbClr val="CC0066"/>
              </a:solidFill>
            </a:endParaRPr>
          </a:p>
          <a:p>
            <a:r>
              <a:rPr lang="ru-RU" sz="1600" dirty="0">
                <a:solidFill>
                  <a:srgbClr val="CC0066"/>
                </a:solidFill>
              </a:rPr>
              <a:t>2013 -2018 г.– Областной конкурс «Весенние голоса» г. Пролетарск</a:t>
            </a:r>
          </a:p>
          <a:p>
            <a:r>
              <a:rPr lang="ru-RU" sz="1600" dirty="0" smtClean="0">
                <a:solidFill>
                  <a:srgbClr val="CC0066"/>
                </a:solidFill>
              </a:rPr>
              <a:t>2017 </a:t>
            </a:r>
            <a:r>
              <a:rPr lang="ru-RU" sz="1600" dirty="0">
                <a:solidFill>
                  <a:srgbClr val="CC0066"/>
                </a:solidFill>
              </a:rPr>
              <a:t>- 2019г</a:t>
            </a:r>
            <a:r>
              <a:rPr lang="ru-RU" sz="1600" dirty="0" smtClean="0">
                <a:solidFill>
                  <a:srgbClr val="CC0066"/>
                </a:solidFill>
              </a:rPr>
              <a:t>– Международный конкурс «Красота спасет мир» </a:t>
            </a:r>
            <a:r>
              <a:rPr lang="ru-RU" sz="1600" dirty="0">
                <a:solidFill>
                  <a:srgbClr val="CC0066"/>
                </a:solidFill>
              </a:rPr>
              <a:t>г. Сочи, </a:t>
            </a:r>
            <a:r>
              <a:rPr lang="ru-RU" sz="1600" dirty="0" err="1" smtClean="0">
                <a:solidFill>
                  <a:srgbClr val="CC0066"/>
                </a:solidFill>
              </a:rPr>
              <a:t>Лоо</a:t>
            </a:r>
            <a:endParaRPr lang="ru-RU" sz="1600" dirty="0" smtClean="0">
              <a:solidFill>
                <a:srgbClr val="CC0066"/>
              </a:solidFill>
            </a:endParaRPr>
          </a:p>
          <a:p>
            <a:r>
              <a:rPr lang="ru-RU" sz="1600" dirty="0">
                <a:solidFill>
                  <a:srgbClr val="CC0066"/>
                </a:solidFill>
              </a:rPr>
              <a:t>2017 - </a:t>
            </a:r>
            <a:r>
              <a:rPr lang="ru-RU" sz="1600" dirty="0" smtClean="0">
                <a:solidFill>
                  <a:srgbClr val="CC0066"/>
                </a:solidFill>
              </a:rPr>
              <a:t>2019г– Всероссийский конкурс «Донские самоцветы» п. Песчанокопское</a:t>
            </a:r>
          </a:p>
          <a:p>
            <a:r>
              <a:rPr lang="ru-RU" sz="1600" dirty="0">
                <a:solidFill>
                  <a:srgbClr val="CC0066"/>
                </a:solidFill>
              </a:rPr>
              <a:t>2015 - 2019 г.– Международный конкурс «Мы – Новое поколение» г. Сочи, Дагомыс</a:t>
            </a:r>
          </a:p>
          <a:p>
            <a:r>
              <a:rPr lang="ru-RU" sz="1600" dirty="0" smtClean="0">
                <a:solidFill>
                  <a:srgbClr val="CC0066"/>
                </a:solidFill>
              </a:rPr>
              <a:t>2016 </a:t>
            </a:r>
            <a:r>
              <a:rPr lang="ru-RU" sz="1600" dirty="0">
                <a:solidFill>
                  <a:srgbClr val="CC0066"/>
                </a:solidFill>
              </a:rPr>
              <a:t>- 2019г</a:t>
            </a:r>
            <a:r>
              <a:rPr lang="ru-RU" sz="1600" dirty="0" smtClean="0">
                <a:solidFill>
                  <a:srgbClr val="CC0066"/>
                </a:solidFill>
              </a:rPr>
              <a:t>– </a:t>
            </a:r>
            <a:r>
              <a:rPr lang="ru-RU" sz="1600" dirty="0">
                <a:solidFill>
                  <a:srgbClr val="CC0066"/>
                </a:solidFill>
              </a:rPr>
              <a:t>Международный конкурс </a:t>
            </a:r>
            <a:r>
              <a:rPr lang="ru-RU" sz="1600" dirty="0" smtClean="0">
                <a:solidFill>
                  <a:srgbClr val="CC0066"/>
                </a:solidFill>
              </a:rPr>
              <a:t>«Детство цвета апельсин» </a:t>
            </a:r>
            <a:r>
              <a:rPr lang="ru-RU" sz="1600" dirty="0">
                <a:solidFill>
                  <a:srgbClr val="CC0066"/>
                </a:solidFill>
              </a:rPr>
              <a:t>г. </a:t>
            </a:r>
            <a:r>
              <a:rPr lang="ru-RU" sz="1600" dirty="0" smtClean="0">
                <a:solidFill>
                  <a:srgbClr val="CC0066"/>
                </a:solidFill>
              </a:rPr>
              <a:t>Ростов-на-Дону и многие другие конкурсы.</a:t>
            </a:r>
            <a:endParaRPr lang="ru-RU" sz="1600" dirty="0">
              <a:solidFill>
                <a:srgbClr val="CC0066"/>
              </a:solidFill>
            </a:endParaRPr>
          </a:p>
        </p:txBody>
      </p:sp>
      <p:pic>
        <p:nvPicPr>
          <p:cNvPr id="2052" name="Picture 4" descr="C:\Users\админ\Desktop\МАРИНА\НОВОЕ\МОЯ РАБОТА--ВСЕ видео и фото\фото\46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04279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дмин\Desktop\МАРИНА\НОВОЕ\МОЯ РАБОТА--ВСЕ видео и фото\фото\52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32048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9934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админ\Desktop\МАРИНА\НОВОЕ\МОЯ РАБОТА--ВСЕ видео и фото\фото\DSC_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15" y="98971"/>
            <a:ext cx="4192960" cy="577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админ\Desktop\МАРИНА\НОВОЕ\МОЯ РАБОТА--ВСЕ видео и фото\фото\ФОТО УЧЕНИКИ\wGL0kiiXa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06" y="4221087"/>
            <a:ext cx="5805097" cy="258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МАРИНА\НОВОЕ\МОЯ РАБОТА--ВСЕ видео и фото\фото\11123.JPG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97" y="116632"/>
            <a:ext cx="358590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\Desktop\МАРИНА\НОВОЕ\МОЯ РАБОТА--ВСЕ видео и фото\фото\11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6" y="116632"/>
            <a:ext cx="3848447" cy="26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админ\Desktop\МАРИНА\НОВОЕ\МОЯ РАБОТА--ВСЕ видео и фото\фото\609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6" y="4681648"/>
            <a:ext cx="2798290" cy="213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админ\Desktop\МАРИНА\НОВОЕ\МОЯ РАБОТА--ВСЕ видео и фото\фото\image-2019-10-02 01_19_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2389339" cy="202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админ\Desktop\МАРИНА\НОВОЕ\МОЯ РАБОТА--ВСЕ видео и фото\фото\фото аквалоо 03.2017\шкумат\шкумат росс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140968"/>
            <a:ext cx="2228526" cy="19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админ\Desktop\МАРИНА\НОВОЕ\МОЯ РАБОТА--ВСЕ видео и фото\фото\Лебедь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6" y="2157635"/>
            <a:ext cx="2006202" cy="263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админ\Desktop\МАРИНА\НОВОЕ\МОЯ РАБОТА--ВСЕ видео и фото\фото\IMG-20181211-WA003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090" y="2132856"/>
            <a:ext cx="2016224" cy="312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админ\Desktop\МАРИНА\НОВОЕ\МОЯ РАБОТА--ВСЕ видео и фото\фото\1384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48" y="4794583"/>
            <a:ext cx="3168352" cy="20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дмин\Desktop\МАРИНА\НОВОЕ\МОЯ РАБОТА--ВСЕ видео и фото\фото\image-2019-10-02 00_33_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50" y="1817898"/>
            <a:ext cx="1896566" cy="26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020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1962" y="629573"/>
            <a:ext cx="864096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srgbClr val="CC0066"/>
                </a:solidFill>
              </a:rPr>
              <a:t>ИЛЬИНА АНАСТАСИЯ </a:t>
            </a:r>
            <a:r>
              <a:rPr lang="ru-RU" sz="1400" dirty="0"/>
              <a:t>– Ростовский колледж культуры, </a:t>
            </a:r>
            <a:r>
              <a:rPr lang="ru-RU" sz="1400" dirty="0" smtClean="0"/>
              <a:t>организатор досуга,2004 </a:t>
            </a:r>
            <a:r>
              <a:rPr lang="ru-RU" sz="1400" dirty="0"/>
              <a:t>год.</a:t>
            </a:r>
          </a:p>
          <a:p>
            <a:pPr lvl="0" algn="just"/>
            <a:r>
              <a:rPr lang="ru-RU" sz="1400" dirty="0">
                <a:solidFill>
                  <a:srgbClr val="CC0066"/>
                </a:solidFill>
              </a:rPr>
              <a:t>ПОПОВА ЕКАТЕРИНА </a:t>
            </a:r>
            <a:r>
              <a:rPr lang="ru-RU" sz="1400" dirty="0"/>
              <a:t>– Таганрогский музыкальный колледж, хоровое дирижирование, 2005 год.</a:t>
            </a:r>
          </a:p>
          <a:p>
            <a:pPr lvl="0" algn="just"/>
            <a:r>
              <a:rPr lang="ru-RU" sz="1400" dirty="0">
                <a:solidFill>
                  <a:srgbClr val="CC0066"/>
                </a:solidFill>
              </a:rPr>
              <a:t>ПОПОВА ДАРЬЯ </a:t>
            </a:r>
            <a:r>
              <a:rPr lang="ru-RU" sz="1400" dirty="0"/>
              <a:t>– Таганрогский музыкальный колледж, хоровое дирижирование, 2006 год.</a:t>
            </a:r>
          </a:p>
          <a:p>
            <a:pPr lvl="0" algn="just"/>
            <a:r>
              <a:rPr lang="ru-RU" sz="1400" dirty="0">
                <a:solidFill>
                  <a:srgbClr val="CC0066"/>
                </a:solidFill>
              </a:rPr>
              <a:t>ХУХРЯНСКАЯ ОКСАНА </a:t>
            </a:r>
            <a:r>
              <a:rPr lang="ru-RU" sz="1400" dirty="0"/>
              <a:t>– Таганрогский педагогический институт им. А. П. Чехова, музыкальный факультет, 2006 год.</a:t>
            </a:r>
          </a:p>
          <a:p>
            <a:pPr algn="just"/>
            <a:r>
              <a:rPr lang="ru-RU" sz="1400" dirty="0">
                <a:solidFill>
                  <a:srgbClr val="CC0066"/>
                </a:solidFill>
              </a:rPr>
              <a:t>УКОЛОВА АНТОНИНА </a:t>
            </a:r>
            <a:r>
              <a:rPr lang="ru-RU" sz="1400" dirty="0"/>
              <a:t>– Таганрогский музыкальный колледж, хоровое дирижирование, 2007 </a:t>
            </a:r>
            <a:r>
              <a:rPr lang="ru-RU" sz="1400" dirty="0" smtClean="0"/>
              <a:t>год, Ростовская государственная консерватория (академия) имени С. В. Рахманинова, хоровое дирижирование, 2010 -2015 год.</a:t>
            </a:r>
          </a:p>
          <a:p>
            <a:pPr algn="just"/>
            <a:r>
              <a:rPr lang="ru-RU" sz="1400" dirty="0" smtClean="0">
                <a:solidFill>
                  <a:srgbClr val="CC0066"/>
                </a:solidFill>
              </a:rPr>
              <a:t>ЕРМАК КСЕНИЯ </a:t>
            </a:r>
            <a:r>
              <a:rPr lang="ru-RU" sz="1400" dirty="0"/>
              <a:t>– Таганрогский музыкальный колледж, </a:t>
            </a:r>
            <a:r>
              <a:rPr lang="ru-RU" sz="1400" dirty="0" smtClean="0"/>
              <a:t> народное пение, 2014 год</a:t>
            </a:r>
          </a:p>
          <a:p>
            <a:pPr lvl="0" algn="just"/>
            <a:r>
              <a:rPr lang="ru-RU" sz="1400" dirty="0" smtClean="0">
                <a:solidFill>
                  <a:srgbClr val="CC0066"/>
                </a:solidFill>
              </a:rPr>
              <a:t>ТВЕРДОХЛЕБОВА </a:t>
            </a:r>
            <a:r>
              <a:rPr lang="ru-RU" sz="1400" dirty="0">
                <a:solidFill>
                  <a:srgbClr val="CC0066"/>
                </a:solidFill>
              </a:rPr>
              <a:t>АНАСТАСИЯ </a:t>
            </a:r>
            <a:r>
              <a:rPr lang="ru-RU" sz="1400" dirty="0"/>
              <a:t>– Таганрогский музыкальный колледж, хоровое дирижирование, </a:t>
            </a:r>
            <a:r>
              <a:rPr lang="ru-RU" sz="1400" dirty="0" smtClean="0"/>
              <a:t>2011 </a:t>
            </a:r>
            <a:r>
              <a:rPr lang="ru-RU" sz="1400" dirty="0"/>
              <a:t>год. Ростовская государственная консерватория (академия) имени С. В. Рахманинова, хоровое дирижирование,   </a:t>
            </a:r>
            <a:r>
              <a:rPr lang="ru-RU" sz="1400" dirty="0" smtClean="0"/>
              <a:t>2015г -2020г </a:t>
            </a:r>
          </a:p>
          <a:p>
            <a:pPr lvl="0" algn="just"/>
            <a:r>
              <a:rPr lang="ru-RU" sz="1400" dirty="0" smtClean="0">
                <a:solidFill>
                  <a:srgbClr val="CC0066"/>
                </a:solidFill>
              </a:rPr>
              <a:t>ВОДЯХА ОЛЬГА  </a:t>
            </a:r>
            <a:r>
              <a:rPr lang="ru-RU" sz="1400" dirty="0" smtClean="0"/>
              <a:t>-- </a:t>
            </a:r>
            <a:r>
              <a:rPr lang="ru-RU" sz="1400" dirty="0"/>
              <a:t>Таганрогский педагогический </a:t>
            </a:r>
            <a:r>
              <a:rPr lang="ru-RU" sz="1400" dirty="0" smtClean="0"/>
              <a:t>институт им. А. П. Чехова, начальное образование и Музыка , 2018 год</a:t>
            </a:r>
          </a:p>
          <a:p>
            <a:pPr lvl="0" algn="just"/>
            <a:r>
              <a:rPr lang="ru-RU" sz="1400" dirty="0" smtClean="0">
                <a:solidFill>
                  <a:srgbClr val="CC0066"/>
                </a:solidFill>
              </a:rPr>
              <a:t>ДЕНИСЕНКО КСЕНИЯ  </a:t>
            </a:r>
            <a:r>
              <a:rPr lang="ru-RU" sz="1400" dirty="0" smtClean="0"/>
              <a:t>-- Ростовский </a:t>
            </a:r>
            <a:r>
              <a:rPr lang="ru-RU" sz="1400" dirty="0"/>
              <a:t>музыкальный колледж, хоровое дирижирование</a:t>
            </a:r>
            <a:r>
              <a:rPr lang="ru-RU" sz="1400" dirty="0" smtClean="0"/>
              <a:t>, 2019 г.                                                                                                  </a:t>
            </a:r>
            <a:r>
              <a:rPr lang="ru-RU" dirty="0" smtClean="0"/>
              <a:t>           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03748" y="-99392"/>
            <a:ext cx="4662264" cy="92333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Выпускники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22" y="4191608"/>
            <a:ext cx="3888432" cy="2484276"/>
          </a:xfrm>
          <a:prstGeom prst="rect">
            <a:avLst/>
          </a:prstGeom>
        </p:spPr>
      </p:pic>
      <p:pic>
        <p:nvPicPr>
          <p:cNvPr id="8" name="Picture 3" descr="C:\Users\Димчик\Desktop\Марина\фото мама\ученики\DSC_97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40820"/>
            <a:ext cx="2232248" cy="245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88" y="4174412"/>
            <a:ext cx="1664644" cy="251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787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14958" y="2231"/>
            <a:ext cx="5581178" cy="352839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Веду плодотворную музыкально – просветительскую деятельность по осуществлению творческого сотрудничества между общеобразовательными и музыкальными школами, являясь автором концертных сценариев и различных праздничных мероприятий, в которых активно участвуют  и  мои ученики</a:t>
            </a:r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8640"/>
            <a:ext cx="2897571" cy="182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424847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25063"/>
            <a:ext cx="2805794" cy="17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8" y="3933056"/>
            <a:ext cx="424847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659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918" y="-315416"/>
            <a:ext cx="8748464" cy="1701390"/>
          </a:xfrm>
        </p:spPr>
        <p:txBody>
          <a:bodyPr/>
          <a:lstStyle/>
          <a:p>
            <a:pPr algn="just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 протяжении своего педагогического пути многократно награждаюсь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благодарственными письмами и грамотами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 большой вклад в воспитание подрастающего поколения, многолетний плодотворный труд.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589" y="1670390"/>
            <a:ext cx="2154411" cy="3116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865" y="3573016"/>
            <a:ext cx="2277135" cy="3139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46" y="1670390"/>
            <a:ext cx="2269066" cy="32232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" y="1710090"/>
            <a:ext cx="2308498" cy="33252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" y="3442567"/>
            <a:ext cx="2202785" cy="31855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96" y="3693639"/>
            <a:ext cx="2216910" cy="31885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33" y="1710090"/>
            <a:ext cx="2309174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858" y="3727927"/>
            <a:ext cx="2159673" cy="3120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56" y="2334791"/>
            <a:ext cx="2846907" cy="4005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898" y="2315369"/>
            <a:ext cx="2613363" cy="37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525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3" y="358572"/>
            <a:ext cx="7232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Начало творческой педагогической деятельности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484784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Я, Попова Марина Александровна, окончила в 1987 году Егорлыкскую музыкальную школу по классу фортепиано ( класс преподавателя Горопашной Е. А.)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5106957"/>
            <a:ext cx="3910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 этом же году поступила в Таганрогское музыкальное училище на отделение хорового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дирижирования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, которое окончила в 1991 году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548239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1506" name="Picture 2" descr="Низ  10004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32" y="1628800"/>
            <a:ext cx="344284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5" y="3645024"/>
            <a:ext cx="4313811" cy="29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43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2" descr="mus"/>
          <p:cNvSpPr>
            <a:spLocks noChangeArrowheads="1"/>
          </p:cNvSpPr>
          <p:nvPr/>
        </p:nvSpPr>
        <p:spPr bwMode="auto">
          <a:xfrm>
            <a:off x="0" y="0"/>
            <a:ext cx="9144000" cy="14128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2" name="AutoShape 4"/>
          <p:cNvSpPr>
            <a:spLocks noChangeArrowheads="1"/>
          </p:cNvSpPr>
          <p:nvPr/>
        </p:nvSpPr>
        <p:spPr bwMode="auto">
          <a:xfrm>
            <a:off x="287337" y="354013"/>
            <a:ext cx="8569325" cy="6315075"/>
          </a:xfrm>
          <a:prstGeom prst="foldedCorner">
            <a:avLst>
              <a:gd name="adj" fmla="val 9394"/>
            </a:avLst>
          </a:prstGeom>
          <a:solidFill>
            <a:schemeClr val="accent6">
              <a:lumMod val="60000"/>
              <a:lumOff val="40000"/>
              <a:alpha val="54901"/>
            </a:schemeClr>
          </a:solidFill>
          <a:ln w="3175" cap="rnd">
            <a:solidFill>
              <a:srgbClr val="B2B2B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23850" y="354013"/>
            <a:ext cx="8569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3200" b="0" dirty="0">
              <a:solidFill>
                <a:srgbClr val="A50021"/>
              </a:solidFill>
              <a:latin typeface="Palatino Linotyp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946" y="354013"/>
            <a:ext cx="8424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2"/>
                </a:solidFill>
              </a:rPr>
              <a:t>С 1991 года, окончив училище, начала свою профессиональную деятельность в МБОУДОД Егорлыкской ДШИ. </a:t>
            </a:r>
            <a:r>
              <a:rPr lang="ru-RU" sz="2000" dirty="0">
                <a:solidFill>
                  <a:schemeClr val="accent2"/>
                </a:solidFill>
              </a:rPr>
              <a:t>Р</a:t>
            </a:r>
            <a:r>
              <a:rPr lang="ru-RU" sz="2000" dirty="0" smtClean="0">
                <a:solidFill>
                  <a:schemeClr val="accent2"/>
                </a:solidFill>
              </a:rPr>
              <a:t>аботаю преподавателем по классу сольного пения и хора.</a:t>
            </a:r>
            <a:r>
              <a:rPr lang="ru-RU" sz="2000" dirty="0">
                <a:solidFill>
                  <a:schemeClr val="accent2"/>
                </a:solidFill>
              </a:rPr>
              <a:t> </a:t>
            </a:r>
            <a:r>
              <a:rPr lang="ru-RU" sz="2000" dirty="0" smtClean="0">
                <a:solidFill>
                  <a:schemeClr val="accent2"/>
                </a:solidFill>
              </a:rPr>
              <a:t>Стаж 28 лет, преподаватель высшей категории</a:t>
            </a:r>
            <a:endParaRPr lang="ru-RU" sz="2000" dirty="0">
              <a:solidFill>
                <a:schemeClr val="accent2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3568"/>
            <a:ext cx="3708970" cy="34803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8" y="2420888"/>
            <a:ext cx="4536182" cy="348300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6893" y="260648"/>
            <a:ext cx="487828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Систематически работаю над повышением своего педагогического </a:t>
            </a:r>
            <a:r>
              <a:rPr lang="ru-RU" sz="16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мастерства: </a:t>
            </a:r>
          </a:p>
          <a:p>
            <a:pPr algn="just"/>
            <a:r>
              <a:rPr lang="ru-RU" sz="16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1996 году окончила Российский Институт </a:t>
            </a:r>
            <a:r>
              <a:rPr lang="ru-RU" sz="16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ереподготовки </a:t>
            </a:r>
            <a:r>
              <a:rPr lang="ru-RU" sz="16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аботников </a:t>
            </a:r>
            <a:r>
              <a:rPr lang="ru-RU" sz="16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скусства и Культуры, где присвоена квалификация «преподаватель - методист художественных дисциплин школ искусств, лицеев, колледжей (музыка)».</a:t>
            </a:r>
          </a:p>
          <a:p>
            <a:pPr algn="just"/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2003 году прошла обучение в Московском центре вальдорфской педагогики для учителей музыки. </a:t>
            </a:r>
          </a:p>
          <a:p>
            <a:pPr algn="just"/>
            <a:endParaRPr lang="ru-RU" sz="1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47971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671900" y="4581128"/>
            <a:ext cx="50765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2014 году окончила Таганрогский Государственный Педагогический институт им. А. П. 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ехова по специальности учитель музыки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2019 году прошла профессиональную переподготовку в «Сальском институте Южного Университета ( ИУБиП)» по программе «Педагогика дополнительного образования. Преподаватель сольного пения»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90881"/>
            <a:ext cx="2736304" cy="3648405"/>
          </a:xfrm>
          <a:prstGeom prst="rect">
            <a:avLst/>
          </a:prstGeom>
          <a:ln w="38100" cap="rnd" cmpd="sng">
            <a:gradFill>
              <a:gsLst>
                <a:gs pos="3000">
                  <a:srgbClr val="000082">
                    <a:lumMod val="92000"/>
                    <a:lumOff val="8000"/>
                  </a:srgbClr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beve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4664"/>
            <a:ext cx="2724540" cy="4044230"/>
          </a:xfrm>
          <a:prstGeom prst="rect">
            <a:avLst/>
          </a:prstGeom>
          <a:ln w="47625" cmpd="sng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</a:ln>
        </p:spPr>
      </p:pic>
    </p:spTree>
    <p:extLst>
      <p:ext uri="{BB962C8B-B14F-4D97-AF65-F5344CB8AC3E}">
        <p14:creationId xmlns:p14="http://schemas.microsoft.com/office/powerpoint/2010/main" val="7331270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59" cy="1979712"/>
          </a:xfrm>
        </p:spPr>
        <p:txBody>
          <a:bodyPr/>
          <a:lstStyle/>
          <a:p>
            <a:pPr indent="457200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Посещаю курсы повышения квалификации и мастер-классы ведущих специалистов.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6594" y="1464616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C0000"/>
                </a:solidFill>
              </a:rPr>
              <a:t>2009 год – Центр образовательных технологий </a:t>
            </a:r>
            <a:endParaRPr lang="ru-RU" sz="1400" dirty="0" smtClean="0">
              <a:solidFill>
                <a:srgbClr val="CC0000"/>
              </a:solidFill>
            </a:endParaRPr>
          </a:p>
          <a:p>
            <a:pPr algn="just"/>
            <a:r>
              <a:rPr lang="ru-RU" sz="1400" dirty="0" smtClean="0">
                <a:solidFill>
                  <a:srgbClr val="CC0000"/>
                </a:solidFill>
              </a:rPr>
              <a:t>г</a:t>
            </a:r>
            <a:r>
              <a:rPr lang="ru-RU" sz="1400" dirty="0">
                <a:solidFill>
                  <a:srgbClr val="CC0000"/>
                </a:solidFill>
              </a:rPr>
              <a:t>. Майкоп – 20 часов</a:t>
            </a:r>
          </a:p>
          <a:p>
            <a:r>
              <a:rPr lang="ru-RU" sz="1400" dirty="0">
                <a:solidFill>
                  <a:srgbClr val="CC0000"/>
                </a:solidFill>
              </a:rPr>
              <a:t>2009 год – Областные курсы повышения квалификации работников культуры и искусства – 72 часа</a:t>
            </a:r>
          </a:p>
          <a:p>
            <a:r>
              <a:rPr lang="ru-RU" sz="1400" dirty="0">
                <a:solidFill>
                  <a:srgbClr val="CC0000"/>
                </a:solidFill>
              </a:rPr>
              <a:t>2009 год – Центр образовательных технологий </a:t>
            </a:r>
            <a:r>
              <a:rPr lang="ru-RU" sz="1400" dirty="0" smtClean="0">
                <a:solidFill>
                  <a:srgbClr val="CC0000"/>
                </a:solidFill>
              </a:rPr>
              <a:t>г</a:t>
            </a:r>
            <a:r>
              <a:rPr lang="ru-RU" sz="1400" dirty="0">
                <a:solidFill>
                  <a:srgbClr val="CC0000"/>
                </a:solidFill>
              </a:rPr>
              <a:t>. Анапа – 20 часов</a:t>
            </a:r>
          </a:p>
          <a:p>
            <a:r>
              <a:rPr lang="ru-RU" sz="1400" dirty="0">
                <a:solidFill>
                  <a:srgbClr val="CC0000"/>
                </a:solidFill>
              </a:rPr>
              <a:t>2013 год – Всероссийский конкурс «Пою мое Отечество» г. Волгодонск  – 36 </a:t>
            </a:r>
            <a:r>
              <a:rPr lang="ru-RU" sz="1400" dirty="0" smtClean="0">
                <a:solidFill>
                  <a:srgbClr val="CC0000"/>
                </a:solidFill>
              </a:rPr>
              <a:t>часов</a:t>
            </a:r>
          </a:p>
          <a:p>
            <a:r>
              <a:rPr lang="ru-RU" sz="1400" dirty="0" smtClean="0">
                <a:solidFill>
                  <a:srgbClr val="CC0000"/>
                </a:solidFill>
              </a:rPr>
              <a:t>2016-2019 год </a:t>
            </a:r>
            <a:r>
              <a:rPr lang="ru-RU" sz="1400" dirty="0">
                <a:solidFill>
                  <a:srgbClr val="CC0000"/>
                </a:solidFill>
              </a:rPr>
              <a:t>– Областные курсы повышения квалификации работников культуры и искусства – 72 часа</a:t>
            </a:r>
          </a:p>
          <a:p>
            <a:endParaRPr lang="ru-RU" sz="1400" dirty="0">
              <a:solidFill>
                <a:srgbClr val="CC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37" y="4822127"/>
            <a:ext cx="5364088" cy="1884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91" y="3420616"/>
            <a:ext cx="5618394" cy="1909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" y="3429000"/>
            <a:ext cx="1783643" cy="2516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106" y="3970059"/>
            <a:ext cx="200845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83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617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386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326760" cy="58515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</a:rPr>
              <a:t>С 2000 года заведую вокально-хоровым отделением. Являюсь членом методического совета школы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0968"/>
            <a:ext cx="5253136" cy="34886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4648"/>
            <a:ext cx="3851920" cy="26149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976565"/>
            <a:ext cx="2555776" cy="15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54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3" y="1265858"/>
            <a:ext cx="3899925" cy="28325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45878"/>
            <a:ext cx="3899925" cy="23428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7504" y="188640"/>
            <a:ext cx="920238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 2005 – 2015 года руководитель </a:t>
            </a:r>
          </a:p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академического хора преподавателей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36431"/>
            <a:ext cx="1521819" cy="216175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14" y="4336431"/>
            <a:ext cx="2592289" cy="220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5858"/>
            <a:ext cx="4315219" cy="28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108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66"/>
                </a:solidFill>
              </a:rPr>
              <a:t>Исполнительская деятельность</a:t>
            </a:r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980729"/>
            <a:ext cx="1944216" cy="2952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067178"/>
            <a:ext cx="3952296" cy="26248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628800"/>
            <a:ext cx="3048678" cy="2088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87" y="4067178"/>
            <a:ext cx="3828168" cy="26248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980730"/>
            <a:ext cx="1536083" cy="29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677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резентация-достижения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презентация-достижения</Template>
  <TotalTime>717</TotalTime>
  <Words>1055</Words>
  <Application>Microsoft Office PowerPoint</Application>
  <PresentationFormat>Экран (4:3)</PresentationFormat>
  <Paragraphs>85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презентация-достижения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Посещаю курсы повышения квалификации и мастер-классы ведущих специалистов.   </vt:lpstr>
      <vt:lpstr>Презентация PowerPoint</vt:lpstr>
      <vt:lpstr>Презентация PowerPoint</vt:lpstr>
      <vt:lpstr>Презентация PowerPoint</vt:lpstr>
      <vt:lpstr>Исполнительская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На протяжении своего педагогического пути многократно награждаюсь благодарственными письмами и грамотами за большой вклад в воспитание подрастающего поколения, многолетний плодотворный труд.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Димчик</dc:creator>
  <cp:lastModifiedBy>админ</cp:lastModifiedBy>
  <cp:revision>82</cp:revision>
  <dcterms:created xsi:type="dcterms:W3CDTF">2013-06-08T15:16:01Z</dcterms:created>
  <dcterms:modified xsi:type="dcterms:W3CDTF">2020-05-21T00:09:08Z</dcterms:modified>
</cp:coreProperties>
</file>