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notesMasterIdLst>
    <p:notesMasterId r:id="rId21"/>
  </p:notesMasterIdLst>
  <p:sldIdLst>
    <p:sldId id="288" r:id="rId2"/>
    <p:sldId id="256" r:id="rId3"/>
    <p:sldId id="257" r:id="rId4"/>
    <p:sldId id="265" r:id="rId5"/>
    <p:sldId id="270" r:id="rId6"/>
    <p:sldId id="271" r:id="rId7"/>
    <p:sldId id="272" r:id="rId8"/>
    <p:sldId id="278" r:id="rId9"/>
    <p:sldId id="297" r:id="rId10"/>
    <p:sldId id="295" r:id="rId11"/>
    <p:sldId id="273" r:id="rId12"/>
    <p:sldId id="293" r:id="rId13"/>
    <p:sldId id="274" r:id="rId14"/>
    <p:sldId id="296" r:id="rId15"/>
    <p:sldId id="275" r:id="rId16"/>
    <p:sldId id="276" r:id="rId17"/>
    <p:sldId id="284" r:id="rId18"/>
    <p:sldId id="291" r:id="rId19"/>
    <p:sldId id="2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9900"/>
    <a:srgbClr val="006666"/>
    <a:srgbClr val="FFCC00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AD5358-BA8D-4A33-B48D-06C2817A7D6B}" type="datetimeFigureOut">
              <a:rPr lang="ru-RU"/>
              <a:pPr>
                <a:defRPr/>
              </a:pPr>
              <a:t>03.04.2012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E9CCAF-3E66-4DCD-9883-3B28C82BA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9CCAF-3E66-4DCD-9883-3B28C82BA6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64615FC-2926-414E-8B29-561DE21C4C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38911-832B-4DE0-89D3-1619851CF9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BE842-DC48-47BE-880A-C6B999ADF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F911AF5-D84E-4603-9379-E382373F4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F2417-DE10-4303-940E-8C256770B8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A395B-CF4A-4CC9-8E0E-67C656B0F9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9905498-1019-486F-9DEC-611E38659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47827-4F11-4970-8F63-0D0AA30AA9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6C4F1-AD08-4D8F-ABDB-904B90BB7B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8B133-E447-48AD-AFC8-CD249D902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D56AC-7006-4222-8141-8094E62B7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57AB8B-C5C3-4DED-9E6F-7C2D18F20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4;&#1080;&#1076;&#1072;&#1082;&#1090;&#1080;&#1095;&#1077;&#1089;&#1082;&#1080;&#1081;%20&#1084;&#1072;&#1090;&#1077;&#1088;&#1080;&#1072;&#1083;%20&#1087;&#1086;%20&#1082;&#1083;&#1072;&#1089;&#1089;&#1072;&#1084;\&#1054;&#1090;&#1082;&#1088;&#1099;&#1090;&#1099;&#1081;%20&#1091;&#1088;&#1086;&#1082;%20&#1087;&#1086;%20&#1090;&#1077;&#1084;&#1077;%20&#1044;&#1045;&#1045;&#1055;&#1056;&#1048;&#1063;&#1040;&#1057;&#1058;&#1048;&#1045;%206%20&#1082;&#1083;&#1072;&#1089;&#1089;%202012\&#1074;&#1086;&#1076;&#1086;&#1087;&#1072;&#1076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6;&#1072;&#1073;&#1086;&#1095;&#1072;&#1103;\&#1087;&#1072;&#1087;&#1072;&#1085;&#1103;\&#1057;&#1072;&#1081;&#1090;&#1086;&#1089;&#1090;&#1088;&#1086;&#1077;&#1085;&#1080;&#1077;\&#1064;&#1082;&#1086;&#1083;&#1100;&#1085;&#1099;&#1081;%20&#1089;&#1072;&#1081;&#1090;\&#1041;&#1088;&#1077;&#1093;&#1086;&#1074;&#1089;&#1082;&#1072;&#1103;\&#1060;&#1080;&#1079;&#1082;&#1091;&#1083;&#1100;&#1090;&#1084;&#1080;&#1085;&#1091;&#1090;&#1082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Как падают воды в </a:t>
            </a:r>
            <a:r>
              <a:rPr lang="ru-RU" sz="1600" b="1" dirty="0" err="1">
                <a:solidFill>
                  <a:srgbClr val="C00000"/>
                </a:solidFill>
                <a:cs typeface="Times New Roman" pitchFamily="18" charset="0"/>
              </a:rPr>
              <a:t>Лодоре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?</a:t>
            </a:r>
            <a:endParaRPr lang="ru-RU" sz="1600" b="1" dirty="0">
              <a:solidFill>
                <a:srgbClr val="C0000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Кипя,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Шипя,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Журча,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Ворча,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Струясь,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Крутясь, 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Сливаясь,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Вздымаясь,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Вздуваясь,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Мелькая, шурша,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Резвясь и спеша,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Скользя, обнимаясь,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Делясь и встречаясь,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Ласкаясь, бунтуя, летя,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Играя, дробясь, шелестя,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Блистая, взлетая, шатаясь,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Сплетаясь, звеня, клокоча,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Морщинясь, волнуясь, катясь,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Бросаясь, меняясь, воркуя, шумя,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Взметаясь и пенясь, смеясь и болтая,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Катясь, извиваясь, стремясь, вырастая,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Вперёд и вперёд убегая в свободолюбивом задоре, -</a:t>
            </a:r>
            <a:endParaRPr lang="ru-RU" sz="1600" b="1" dirty="0">
              <a:solidFill>
                <a:srgbClr val="002060"/>
              </a:solidFill>
            </a:endParaRPr>
          </a:p>
          <a:p>
            <a:pPr indent="457200" eaLnBrk="0" hangingPunct="0"/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Так падают бурные воды в сверкающем быстром </a:t>
            </a:r>
            <a:r>
              <a:rPr lang="ru-RU" sz="1600" b="1" dirty="0" err="1">
                <a:solidFill>
                  <a:srgbClr val="002060"/>
                </a:solidFill>
                <a:cs typeface="Times New Roman" pitchFamily="18" charset="0"/>
              </a:rPr>
              <a:t>Лодоре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  <a:p>
            <a:pPr indent="457200" eaLnBrk="0" hangingPunct="0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Роберт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itchFamily="18" charset="0"/>
              </a:rPr>
              <a:t>Саути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, английский поэт</a:t>
            </a:r>
          </a:p>
          <a:p>
            <a:pPr indent="457200" eaLnBrk="0" hangingPunct="0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Перевод А.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itchFamily="18" charset="0"/>
              </a:rPr>
              <a:t>Шмульяна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0"/>
            <a:ext cx="4071937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одоп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43875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512887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C3300"/>
                </a:solidFill>
              </a:rPr>
              <a:t>     </a:t>
            </a:r>
            <a:r>
              <a:rPr lang="ru-RU" sz="4000" dirty="0" smtClean="0">
                <a:solidFill>
                  <a:srgbClr val="CC3300"/>
                </a:solidFill>
              </a:rPr>
              <a:t>Раскройте</a:t>
            </a:r>
            <a:r>
              <a:rPr lang="ru-RU" sz="4000" b="1" dirty="0" smtClean="0">
                <a:solidFill>
                  <a:srgbClr val="CC3300"/>
                </a:solidFill>
              </a:rPr>
              <a:t> </a:t>
            </a:r>
            <a:r>
              <a:rPr lang="ru-RU" sz="4000" dirty="0" smtClean="0">
                <a:solidFill>
                  <a:srgbClr val="CC3300"/>
                </a:solidFill>
              </a:rPr>
              <a:t>скобки.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834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зная ничего,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чувствуя опасности,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думая ни о чём,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идти (не) спеша,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доумевая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поводу случившегося,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(не) говоря лишних слов,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(не) покладая рук,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беспокоясь ни о чём,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</a:t>
            </a:r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навидя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ложь,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(не) решаясь приблизиться.</a:t>
            </a:r>
          </a:p>
        </p:txBody>
      </p:sp>
      <p:pic>
        <p:nvPicPr>
          <p:cNvPr id="4" name="Picture 9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85813" y="857250"/>
            <a:ext cx="7924800" cy="1071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                Роль </a:t>
            </a:r>
            <a:br>
              <a:rPr lang="ru-RU" sz="40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деепричастий в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2362200"/>
            <a:ext cx="8143875" cy="4210050"/>
          </a:xfrm>
        </p:spPr>
        <p:txBody>
          <a:bodyPr>
            <a:normAutofit/>
          </a:bodyPr>
          <a:lstStyle/>
          <a:p>
            <a:pPr marL="0" indent="354013" algn="just" eaLnBrk="1" hangingPunct="1">
              <a:buFont typeface="Wingdings" pitchFamily="2" charset="2"/>
              <a:buNone/>
              <a:defRPr/>
            </a:pPr>
            <a:r>
              <a:rPr lang="ru-RU" sz="2600" b="1" i="1" dirty="0" smtClean="0"/>
              <a:t>Радуя глаз светит солнце. </a:t>
            </a: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r>
              <a:rPr lang="ru-RU" sz="2600" b="1" i="1" dirty="0" smtClean="0"/>
              <a:t>Перегоняя друг друга плывут по чистому небу облака. </a:t>
            </a: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r>
              <a:rPr lang="ru-RU" sz="2600" b="1" i="1" dirty="0" smtClean="0"/>
              <a:t>Восхищаясь природой поэт создает прекрасные стихотворения.</a:t>
            </a:r>
            <a:endParaRPr lang="ru-RU" sz="2600" b="1" dirty="0" smtClean="0"/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r>
              <a:rPr lang="ru-RU" sz="2600" b="1" i="1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2292" name="Picture 5" descr="j0428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0"/>
            <a:ext cx="2571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54013" algn="just" eaLnBrk="1" hangingPunct="1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endParaRPr lang="ru-RU" sz="2800" dirty="0" smtClean="0">
              <a:effectLst/>
            </a:endParaRPr>
          </a:p>
          <a:p>
            <a:pPr marL="0" indent="354013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Большую роль в создании образных картин мира играют деепричастия. Обозначая добавочное действие, деепричастия украшают речь,  делают ее более динамичной, выразительной, заставляют обратить внимание на неброские детали.</a:t>
            </a:r>
          </a:p>
        </p:txBody>
      </p:sp>
      <p:pic>
        <p:nvPicPr>
          <p:cNvPr id="3" name="Picture 5" descr="j0428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Составьте предложения: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020050" cy="3724275"/>
          </a:xfrm>
        </p:spPr>
        <p:txBody>
          <a:bodyPr>
            <a:normAutofit fontScale="92500" lnSpcReduction="20000"/>
          </a:bodyPr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b="1" i="1" dirty="0" smtClean="0"/>
              <a:t>Раскаты грома доносились из-за леса. Они предупреждали о грозе.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b="1" i="1" dirty="0" smtClean="0"/>
              <a:t>Выпал  снег. Он ярко блестел  под лучами солнца.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b="1" i="1" dirty="0" smtClean="0"/>
              <a:t>Шумят деревья на ветру. Они роняют свои последние листья.</a:t>
            </a:r>
            <a:endParaRPr lang="ru-RU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13316" name="Picture 9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85750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Создание лингвистического рассказа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ДЕЕПРИЧАСТИЕ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Деепричастие – это ............................... форма ......................................., которая совмещает в себе признаки ..................... (вид) и признаки ............................ (неизменяемость).</a:t>
            </a:r>
          </a:p>
          <a:p>
            <a:pPr>
              <a:buNone/>
            </a:pPr>
            <a:r>
              <a:rPr lang="ru-RU" dirty="0" smtClean="0"/>
              <a:t>Деепричастия образуются от .............................. с помощью специальных суффиксов: .................................................................. .</a:t>
            </a:r>
          </a:p>
          <a:p>
            <a:pPr>
              <a:buNone/>
            </a:pPr>
            <a:r>
              <a:rPr lang="ru-RU" dirty="0" smtClean="0"/>
              <a:t>Деепричастия в предложении обычно бывают ................................................... и отвечают на вопросы: ................................................................................................</a:t>
            </a:r>
          </a:p>
          <a:p>
            <a:pPr>
              <a:buNone/>
            </a:pPr>
            <a:r>
              <a:rPr lang="ru-RU" dirty="0" smtClean="0"/>
              <a:t>При них часто находятся зависимые слова и образуют ..................................................................., который может находиться как перед определяемым..........................., так и после него.</a:t>
            </a:r>
          </a:p>
          <a:p>
            <a:pPr>
              <a:buNone/>
            </a:pPr>
            <a:r>
              <a:rPr lang="ru-RU" dirty="0" smtClean="0"/>
              <a:t>Деепричастный оборот всегда выделяется …………………………………. .</a:t>
            </a:r>
          </a:p>
          <a:p>
            <a:pPr>
              <a:buNone/>
            </a:pPr>
            <a:r>
              <a:rPr lang="ru-RU" dirty="0" smtClean="0"/>
              <a:t>Деепричастия с НЕ пишутся РАЗДЕЛЬНО.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571500"/>
            <a:ext cx="5072098" cy="15001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Подготовка к ЕГЭ</a:t>
            </a:r>
            <a:r>
              <a:rPr lang="ru-RU" sz="54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.</a:t>
            </a:r>
            <a:br>
              <a:rPr lang="ru-RU" sz="54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ыберите </a:t>
            </a:r>
            <a:r>
              <a:rPr lang="ru-RU" sz="2800" dirty="0" err="1" smtClean="0">
                <a:solidFill>
                  <a:schemeClr val="tx1"/>
                </a:solidFill>
              </a:rPr>
              <a:t>грамматическиправильное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продолжение предложения</a:t>
            </a:r>
            <a:endParaRPr lang="ru-RU" sz="2800" dirty="0" smtClean="0">
              <a:solidFill>
                <a:srgbClr val="9900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66825" y="2286000"/>
            <a:ext cx="7877175" cy="4210050"/>
          </a:xfrm>
        </p:spPr>
        <p:txBody>
          <a:bodyPr>
            <a:normAutofit lnSpcReduction="10000"/>
          </a:bodyPr>
          <a:lstStyle/>
          <a:p>
            <a:pPr marL="0" indent="354013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990033"/>
                </a:solidFill>
              </a:rPr>
              <a:t>Употребляя слова-паразиты,</a:t>
            </a:r>
            <a:endParaRPr lang="ru-RU" sz="2800" dirty="0" smtClean="0">
              <a:solidFill>
                <a:srgbClr val="990033"/>
              </a:solidFill>
            </a:endParaRPr>
          </a:p>
          <a:p>
            <a:pPr marL="354013" indent="-354013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это засоряет речь.</a:t>
            </a:r>
          </a:p>
          <a:p>
            <a:pPr marL="354013" indent="-354013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вы производите на собеседника неблагоприятное впечатление.</a:t>
            </a:r>
          </a:p>
          <a:p>
            <a:pPr marL="354013" indent="-354013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часто затемняется смысл высказывания.</a:t>
            </a:r>
          </a:p>
          <a:p>
            <a:pPr marL="0" indent="354013" eaLnBrk="1" hangingPunct="1"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990033"/>
              </a:solidFill>
            </a:endParaRPr>
          </a:p>
          <a:p>
            <a:pPr marL="0" indent="354013" eaLnBrk="1" hangingPunct="1">
              <a:buFont typeface="Wingdings" pitchFamily="2" charset="2"/>
              <a:buNone/>
              <a:defRPr/>
            </a:pPr>
            <a:r>
              <a:rPr lang="ru-RU" sz="2600" b="1" i="1" dirty="0" smtClean="0">
                <a:solidFill>
                  <a:srgbClr val="990033"/>
                </a:solidFill>
              </a:rPr>
              <a:t>Победив во вчерашнем матче со счетом 3:0,</a:t>
            </a:r>
            <a:endParaRPr lang="ru-RU" sz="2600" dirty="0" smtClean="0">
              <a:solidFill>
                <a:srgbClr val="990033"/>
              </a:solidFill>
            </a:endParaRPr>
          </a:p>
          <a:p>
            <a:pPr marL="0" indent="354013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оправдался прогноз спортивных журналистов.</a:t>
            </a:r>
          </a:p>
          <a:p>
            <a:pPr marL="0" indent="354013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 наша сборная вышла в финал олимпийских игр.</a:t>
            </a:r>
          </a:p>
          <a:p>
            <a:pPr marL="0" indent="354013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это стало сюрпризом для наших болельщиков.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9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124588" cy="147160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Подготовка к ЕГЭ. </a:t>
            </a:r>
            <a:br>
              <a:rPr lang="ru-RU" sz="4000" dirty="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cs typeface="Tahoma" pitchFamily="34" charset="0"/>
              </a:rPr>
              <a:t>Решите тест</a:t>
            </a:r>
            <a:endParaRPr lang="ru-RU" sz="3200" dirty="0" smtClean="0">
              <a:solidFill>
                <a:srgbClr val="9900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2286000"/>
            <a:ext cx="8143875" cy="4572000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200" b="1" dirty="0" smtClean="0">
                <a:solidFill>
                  <a:srgbClr val="990033"/>
                </a:solidFill>
              </a:rPr>
              <a:t>Какие слова являются деепричастиями?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 а) покрытый; б) глядя;  в) стремиться; г) успев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  <a:defRPr/>
            </a:pPr>
            <a:endParaRPr lang="ru-RU" sz="2200" b="1" dirty="0" smtClean="0"/>
          </a:p>
          <a:p>
            <a:pPr marL="457200" indent="-457200" eaLnBrk="1" hangingPunct="1">
              <a:buFont typeface="+mj-lt"/>
              <a:buAutoNum type="arabicPeriod" startAt="2"/>
              <a:defRPr/>
            </a:pPr>
            <a:r>
              <a:rPr lang="ru-RU" sz="2200" b="1" dirty="0" smtClean="0">
                <a:solidFill>
                  <a:srgbClr val="990033"/>
                </a:solidFill>
              </a:rPr>
              <a:t> Отметьте  деепричастия совершенного вида.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 а) закричав; б) выступая; в) размахнувшись; г) балуясь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  <a:defRPr/>
            </a:pPr>
            <a:endParaRPr lang="ru-RU" sz="22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 3. </a:t>
            </a:r>
            <a:r>
              <a:rPr lang="ru-RU" sz="2200" b="1" dirty="0" smtClean="0">
                <a:solidFill>
                  <a:srgbClr val="990033"/>
                </a:solidFill>
              </a:rPr>
              <a:t>От каких глаголов нельзя образовать деепричастие?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 а)   бегать; б)   рвать; в)   знать; г)   лгать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  <a:defRPr/>
            </a:pPr>
            <a:endParaRPr lang="ru-RU" sz="2200" b="1" dirty="0" smtClean="0"/>
          </a:p>
          <a:p>
            <a:pPr marL="88900" indent="-88900" eaLnBrk="1" hangingPunct="1">
              <a:buFont typeface="+mj-lt"/>
              <a:buAutoNum type="arabicPeriod" startAt="4"/>
              <a:defRPr/>
            </a:pP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rgbClr val="990033"/>
                </a:solidFill>
              </a:rPr>
              <a:t>Какие слова пишутся с НЕ раздельно?</a:t>
            </a:r>
          </a:p>
          <a:p>
            <a:pPr marL="88900" indent="-88900" eaLnBrk="1" hangingPunct="1">
              <a:buFont typeface="Wingdings" pitchFamily="2" charset="2"/>
              <a:buNone/>
              <a:defRPr/>
            </a:pPr>
            <a:r>
              <a:rPr lang="ru-RU" sz="2200" b="1" dirty="0" smtClean="0"/>
              <a:t> а) (не)</a:t>
            </a:r>
            <a:r>
              <a:rPr lang="ru-RU" sz="2200" b="1" dirty="0" err="1" smtClean="0"/>
              <a:t>доумевая</a:t>
            </a:r>
            <a:r>
              <a:rPr lang="ru-RU" sz="2200" b="1" dirty="0" smtClean="0"/>
              <a:t>; б) (не)решаясь; в) (не)большой;           г) (не)правда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9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"/>
            <a:ext cx="285753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357422" y="571480"/>
            <a:ext cx="6105532" cy="28681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800" dirty="0" smtClean="0">
                <a:latin typeface="Tahoma" pitchFamily="34" charset="0"/>
                <a:cs typeface="Tahoma" pitchFamily="34" charset="0"/>
              </a:rPr>
            </a:br>
            <a:r>
              <a:rPr lang="ru-RU" sz="5300" b="1" dirty="0" smtClean="0">
                <a:latin typeface="Tahoma" pitchFamily="34" charset="0"/>
                <a:cs typeface="Tahoma" pitchFamily="34" charset="0"/>
              </a:rPr>
              <a:t>Деепричастие,</a:t>
            </a:r>
            <a:r>
              <a:rPr lang="ru-RU" sz="4800" b="1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ru-RU" sz="4800" b="1" dirty="0" smtClean="0">
                <a:latin typeface="Tahoma" pitchFamily="34" charset="0"/>
                <a:cs typeface="Tahoma" pitchFamily="34" charset="0"/>
              </a:rPr>
            </a:br>
            <a:r>
              <a:rPr lang="ru-RU" sz="4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4400" dirty="0" smtClean="0">
                <a:latin typeface="Tahoma" pitchFamily="34" charset="0"/>
                <a:cs typeface="Tahoma" pitchFamily="34" charset="0"/>
              </a:rPr>
            </a:br>
            <a:r>
              <a:rPr lang="ru-RU" sz="4400" dirty="0" smtClean="0">
                <a:latin typeface="Tahoma" pitchFamily="34" charset="0"/>
                <a:cs typeface="Tahoma" pitchFamily="34" charset="0"/>
              </a:rPr>
              <a:t>          </a:t>
            </a:r>
            <a:r>
              <a:rPr lang="ru-RU" sz="4400" b="1" dirty="0" smtClean="0">
                <a:latin typeface="Tahoma" pitchFamily="34" charset="0"/>
                <a:cs typeface="Tahoma" pitchFamily="34" charset="0"/>
              </a:rPr>
              <a:t>я тебя знаю!</a:t>
            </a:r>
          </a:p>
        </p:txBody>
      </p:sp>
      <p:pic>
        <p:nvPicPr>
          <p:cNvPr id="18435" name="Picture 4" descr="BD0697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243263"/>
            <a:ext cx="273685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763"/>
            <a:ext cx="9144000" cy="6853237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7188" y="0"/>
            <a:ext cx="621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Закончи </a:t>
            </a: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предложение:</a:t>
            </a: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413" name="Содержимое 2"/>
          <p:cNvSpPr txBox="1">
            <a:spLocks/>
          </p:cNvSpPr>
          <p:nvPr/>
        </p:nvSpPr>
        <p:spPr bwMode="auto">
          <a:xfrm>
            <a:off x="0" y="857250"/>
            <a:ext cx="8286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Больше всего мне понравилось ______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 Самым интересным сегодня на уроке было __________________________________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 Самым сложным для меня сегодня было __________________________________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FFFF00"/>
                </a:solidFill>
                <a:latin typeface="Calibri" pitchFamily="34" charset="0"/>
              </a:rPr>
              <a:t> А вы знаете, что сегодня на уроке я ____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Сегодня на уроке я почувствовал _________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 Сегодня я понял ______________________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 Сегодня я научился _____________________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 Сегодня я задумался ___________________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700" b="1" dirty="0">
                <a:solidFill>
                  <a:srgbClr val="FFFF00"/>
                </a:solidFill>
                <a:latin typeface="Calibri" pitchFamily="34" charset="0"/>
              </a:rPr>
              <a:t> На будущее мне надо иметь в виду __</a:t>
            </a:r>
          </a:p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endParaRPr lang="ru-RU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10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786050" y="1357298"/>
            <a:ext cx="5672150" cy="2786082"/>
          </a:xfrm>
        </p:spPr>
        <p:txBody>
          <a:bodyPr/>
          <a:lstStyle/>
          <a:p>
            <a:pPr eaLnBrk="1" hangingPunct="1"/>
            <a:r>
              <a:rPr lang="ru-RU" sz="4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4400" b="1" dirty="0" smtClean="0">
                <a:latin typeface="Tahoma" pitchFamily="34" charset="0"/>
                <a:cs typeface="Tahoma" pitchFamily="34" charset="0"/>
              </a:rPr>
              <a:t>Деепричастие, </a:t>
            </a:r>
            <a:br>
              <a:rPr lang="ru-RU" sz="4400" b="1" dirty="0" smtClean="0">
                <a:latin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cs typeface="Tahoma" pitchFamily="34" charset="0"/>
              </a:rPr>
              <a:t>         </a:t>
            </a:r>
            <a:br>
              <a:rPr lang="ru-RU" sz="4400" b="1" dirty="0" smtClean="0">
                <a:latin typeface="Tahoma" pitchFamily="34" charset="0"/>
                <a:cs typeface="Tahoma" pitchFamily="34" charset="0"/>
              </a:rPr>
            </a:br>
            <a:r>
              <a:rPr lang="ru-RU" sz="4400" b="1" dirty="0" smtClean="0">
                <a:latin typeface="Tahoma" pitchFamily="34" charset="0"/>
                <a:cs typeface="Tahoma" pitchFamily="34" charset="0"/>
              </a:rPr>
              <a:t>       я тебя знаю?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143380"/>
            <a:ext cx="8458200" cy="1285884"/>
          </a:xfrm>
        </p:spPr>
        <p:txBody>
          <a:bodyPr>
            <a:noAutofit/>
          </a:bodyPr>
          <a:lstStyle/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endParaRPr lang="ru-RU" sz="2800" b="1" dirty="0" smtClean="0"/>
          </a:p>
          <a:p>
            <a:pPr eaLnBrk="1" hangingPunct="1"/>
            <a:r>
              <a:rPr lang="ru-RU" sz="3200" b="1" dirty="0" smtClean="0"/>
              <a:t>Обобщение и систематизация материала по изученной теме</a:t>
            </a:r>
          </a:p>
        </p:txBody>
      </p:sp>
      <p:pic>
        <p:nvPicPr>
          <p:cNvPr id="3076" name="Picture 4" descr="BD0697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73685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642938" y="714375"/>
            <a:ext cx="79248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Цели урока: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362200"/>
            <a:ext cx="8072437" cy="3724275"/>
          </a:xfrm>
        </p:spPr>
        <p:txBody>
          <a:bodyPr/>
          <a:lstStyle/>
          <a:p>
            <a:pPr algn="just" eaLnBrk="1" hangingPunct="1"/>
            <a:r>
              <a:rPr lang="ru-RU" sz="2600" b="1" i="1" smtClean="0"/>
              <a:t>обобщение и систематизация сведений о деепричастии и деепричастном обороте;</a:t>
            </a:r>
            <a:endParaRPr lang="ru-RU" sz="2600" smtClean="0"/>
          </a:p>
          <a:p>
            <a:pPr algn="just" eaLnBrk="1" hangingPunct="1"/>
            <a:r>
              <a:rPr lang="ru-RU" sz="2600" b="1" i="1" smtClean="0"/>
              <a:t>формирование пунктуационных навыков;</a:t>
            </a:r>
            <a:endParaRPr lang="ru-RU" sz="2600" smtClean="0"/>
          </a:p>
          <a:p>
            <a:pPr algn="just" eaLnBrk="1" hangingPunct="1"/>
            <a:r>
              <a:rPr lang="ru-RU" sz="2600" b="1" i="1" smtClean="0"/>
              <a:t>выработка умения правильно использовать деепричастия и деепричастные обороты в речи;</a:t>
            </a:r>
            <a:endParaRPr lang="ru-RU" sz="2600" smtClean="0"/>
          </a:p>
          <a:p>
            <a:pPr algn="just" eaLnBrk="1" hangingPunct="1"/>
            <a:r>
              <a:rPr lang="ru-RU" sz="2600" b="1" i="1" smtClean="0"/>
              <a:t>формирование навыков работы с текстом.</a:t>
            </a: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9" name="Group 75"/>
          <p:cNvGraphicFramePr>
            <a:graphicFrameLocks noGrp="1"/>
          </p:cNvGraphicFramePr>
          <p:nvPr>
            <p:ph type="pic" idx="1"/>
          </p:nvPr>
        </p:nvGraphicFramePr>
        <p:xfrm>
          <a:off x="1714500" y="2428875"/>
          <a:ext cx="5214938" cy="2286000"/>
        </p:xfrm>
        <a:graphic>
          <a:graphicData uri="http://schemas.openxmlformats.org/drawingml/2006/table">
            <a:tbl>
              <a:tblPr/>
              <a:tblGrid>
                <a:gridCol w="520700"/>
                <a:gridCol w="522288"/>
                <a:gridCol w="520700"/>
                <a:gridCol w="522287"/>
                <a:gridCol w="520700"/>
                <a:gridCol w="522288"/>
                <a:gridCol w="520700"/>
                <a:gridCol w="520700"/>
                <a:gridCol w="522287"/>
                <a:gridCol w="52228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6" name="Заголовок 6"/>
          <p:cNvSpPr>
            <a:spLocks noGrp="1"/>
          </p:cNvSpPr>
          <p:nvPr>
            <p:ph type="title"/>
          </p:nvPr>
        </p:nvSpPr>
        <p:spPr>
          <a:xfrm>
            <a:off x="714375" y="785813"/>
            <a:ext cx="828675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smtClean="0">
                <a:solidFill>
                  <a:srgbClr val="C00000"/>
                </a:solidFill>
              </a:rPr>
              <a:t/>
            </a:r>
            <a:br>
              <a:rPr lang="ru-RU" sz="4400" smtClean="0">
                <a:solidFill>
                  <a:srgbClr val="C00000"/>
                </a:solidFill>
              </a:rPr>
            </a:br>
            <a:r>
              <a:rPr lang="ru-RU" sz="32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4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Выберите деепричастия, впишите их в клеточки по порядку</a:t>
            </a:r>
          </a:p>
        </p:txBody>
      </p:sp>
      <p:sp>
        <p:nvSpPr>
          <p:cNvPr id="6216" name="Текст 8"/>
          <p:cNvSpPr>
            <a:spLocks noGrp="1"/>
          </p:cNvSpPr>
          <p:nvPr>
            <p:ph type="body" sz="half" idx="2"/>
          </p:nvPr>
        </p:nvSpPr>
        <p:spPr>
          <a:xfrm>
            <a:off x="785813" y="4857750"/>
            <a:ext cx="8215312" cy="1785938"/>
          </a:xfrm>
        </p:spPr>
        <p:txBody>
          <a:bodyPr/>
          <a:lstStyle/>
          <a:p>
            <a:pPr indent="354013" algn="just" eaLnBrk="1" hangingPunct="1"/>
            <a:r>
              <a:rPr lang="ru-RU" sz="2400" b="1" i="1" dirty="0" smtClean="0">
                <a:latin typeface="Tahoma" pitchFamily="34" charset="0"/>
                <a:cs typeface="Tahoma" pitchFamily="34" charset="0"/>
              </a:rPr>
              <a:t>Постель, постелив, постелить, играть, провал, утихая, тихая, затаив, заюлил, согревшись, грелка, грею, орхидея, отдай, отдыхая, отдача.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79248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Закончите фразы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357438"/>
            <a:ext cx="8072438" cy="4210050"/>
          </a:xfrm>
        </p:spPr>
        <p:txBody>
          <a:bodyPr/>
          <a:lstStyle/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sz="2400" b="1" dirty="0" smtClean="0"/>
              <a:t>Деепричастие отвечает на вопрос …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sz="2400" b="1" dirty="0" smtClean="0"/>
              <a:t>Деепричастие обозначает …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sz="2400" b="1" dirty="0" smtClean="0"/>
              <a:t>Деепричастие образуется от… с помощью…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sz="2400" b="1" dirty="0" smtClean="0"/>
              <a:t>У деепричастия нет такой морфемы, как …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sz="2400" b="1" dirty="0" smtClean="0"/>
              <a:t>Деепричастия имеют  признаки … и признаки …</a:t>
            </a:r>
          </a:p>
          <a:p>
            <a:pPr marL="457200" indent="-457200" eaLnBrk="1" hangingPunct="1">
              <a:lnSpc>
                <a:spcPct val="114000"/>
              </a:lnSpc>
              <a:buFont typeface="+mj-lt"/>
              <a:buAutoNum type="arabicPeriod"/>
              <a:defRPr/>
            </a:pPr>
            <a:r>
              <a:rPr lang="ru-RU" sz="2400" b="1" dirty="0" smtClean="0"/>
              <a:t>В предложении деепричастия бывают…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Деепричастие с зависимыми словами называется…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pic>
        <p:nvPicPr>
          <p:cNvPr id="7172" name="Picture 9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Поясните схемы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3200" b="1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…, Д , …;  </a:t>
            </a:r>
          </a:p>
          <a:p>
            <a:pPr marL="514350" indent="15875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…, ДО, …;   </a:t>
            </a:r>
          </a:p>
          <a:p>
            <a:pPr marL="514350" indent="15875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 ДО, …; </a:t>
            </a:r>
          </a:p>
          <a:p>
            <a:pPr marL="514350" indent="15875" eaLnBrk="1" hangingPunct="1">
              <a:buFont typeface="Wingdings" pitchFamily="2" charset="2"/>
              <a:buNone/>
              <a:defRPr/>
            </a:pPr>
            <a:r>
              <a:rPr lang="ru-RU" sz="3200" b="1" dirty="0" smtClean="0">
                <a:latin typeface="Tahoma" pitchFamily="34" charset="0"/>
                <a:cs typeface="Tahoma" pitchFamily="34" charset="0"/>
              </a:rPr>
              <a:t>…, Д.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0" y="2357438"/>
            <a:ext cx="3770313" cy="37242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…, Д и Д, …;  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     …, ДО и ДО, …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… ДО = Ф…</a:t>
            </a:r>
          </a:p>
          <a:p>
            <a:pPr marL="514350" indent="-514350" eaLnBrk="1" hangingPunct="1">
              <a:buFont typeface="+mj-lt"/>
              <a:buAutoNum type="arabicPeriod" startAt="3"/>
              <a:defRPr/>
            </a:pPr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8197" name="Picture 5" descr="j0428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14313"/>
            <a:ext cx="25193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814513" y="785813"/>
            <a:ext cx="732948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Объясните постановку </a:t>
            </a:r>
            <a:b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smtClean="0">
                <a:solidFill>
                  <a:srgbClr val="990033"/>
                </a:solidFill>
                <a:latin typeface="Tahoma" pitchFamily="34" charset="0"/>
                <a:cs typeface="Tahoma" pitchFamily="34" charset="0"/>
              </a:rPr>
              <a:t>знаков препинания: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88" y="2571750"/>
            <a:ext cx="8001000" cy="343852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i="1" dirty="0" smtClean="0"/>
              <a:t>Волны играя друг с другом и весело клокоча спорят с ветром.</a:t>
            </a: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i="1" dirty="0" smtClean="0"/>
              <a:t>Волны играя друг с другом клокочут и спорят с ветром.</a:t>
            </a:r>
            <a:endParaRPr lang="ru-RU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b="1" i="1" dirty="0" smtClean="0"/>
              <a:t>Волны играют друг с другом клокоча и спорят с ветром.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9220" name="Picture 6" descr="j043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2571750"/>
          <a:ext cx="8143875" cy="3874452"/>
        </p:xfrm>
        <a:graphic>
          <a:graphicData uri="http://schemas.openxmlformats.org/drawingml/2006/table">
            <a:tbl>
              <a:tblPr/>
              <a:tblGrid>
                <a:gridCol w="4786312"/>
                <a:gridCol w="3357563"/>
              </a:tblGrid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Забыв обо всем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мы слушали рассказ  ветерана войны.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Спустя рукава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Часовой стоит на посту,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 засыпая ни на минуту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Сломя голову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Он работает, 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 прилагая особых усилий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Затаив дыхание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Мальчик бежал по коридору, </a:t>
                      </a: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 сметая на своем пути.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 смыкая глаз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3" name="TextBox 3"/>
          <p:cNvSpPr txBox="1">
            <a:spLocks noChangeArrowheads="1"/>
          </p:cNvSpPr>
          <p:nvPr/>
        </p:nvSpPr>
        <p:spPr bwMode="auto">
          <a:xfrm>
            <a:off x="857250" y="1071563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990033"/>
                </a:solidFill>
                <a:effectLst/>
                <a:latin typeface="Tahoma" pitchFamily="34" charset="0"/>
                <a:cs typeface="Tahoma" pitchFamily="34" charset="0"/>
              </a:rPr>
              <a:t>Найдите пару</a:t>
            </a:r>
          </a:p>
        </p:txBody>
      </p:sp>
      <p:pic>
        <p:nvPicPr>
          <p:cNvPr id="11284" name="Picture 9" descr="j0434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14313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сейчас!</a:t>
            </a:r>
            <a:endParaRPr lang="ru-RU" dirty="0"/>
          </a:p>
        </p:txBody>
      </p:sp>
      <p:pic>
        <p:nvPicPr>
          <p:cNvPr id="4" name="Физкультминут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530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864</TotalTime>
  <Words>744</Words>
  <Application>Microsoft Office PowerPoint</Application>
  <PresentationFormat>Экран (4:3)</PresentationFormat>
  <Paragraphs>151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 Деепричастие,                   я тебя знаю?</vt:lpstr>
      <vt:lpstr>Цели урока:</vt:lpstr>
      <vt:lpstr>  Выберите деепричастия, впишите их в клеточки по порядку</vt:lpstr>
      <vt:lpstr>Закончите фразы</vt:lpstr>
      <vt:lpstr>Поясните схемы</vt:lpstr>
      <vt:lpstr> Объясните постановку  знаков препинания:</vt:lpstr>
      <vt:lpstr>Слайд 8</vt:lpstr>
      <vt:lpstr>А сейчас!</vt:lpstr>
      <vt:lpstr>     Раскройте скобки. </vt:lpstr>
      <vt:lpstr>                Роль  деепричастий в речи</vt:lpstr>
      <vt:lpstr>Слайд 12</vt:lpstr>
      <vt:lpstr>Составьте предложения:</vt:lpstr>
      <vt:lpstr>Создание лингвистического рассказа</vt:lpstr>
      <vt:lpstr>Подготовка к ЕГЭ. Выберите грамматическиправильное   продолжение предложения</vt:lpstr>
      <vt:lpstr>Подготовка к ЕГЭ.  Решите тест</vt:lpstr>
      <vt:lpstr> Деепричастие,             я тебя знаю!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«Деепричастие»</dc:title>
  <dc:creator>comp 06</dc:creator>
  <cp:lastModifiedBy>Андрей</cp:lastModifiedBy>
  <cp:revision>95</cp:revision>
  <dcterms:created xsi:type="dcterms:W3CDTF">2008-02-20T08:27:37Z</dcterms:created>
  <dcterms:modified xsi:type="dcterms:W3CDTF">2012-04-03T05:31:32Z</dcterms:modified>
</cp:coreProperties>
</file>