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335" r:id="rId3"/>
    <p:sldId id="321" r:id="rId4"/>
    <p:sldId id="339" r:id="rId5"/>
    <p:sldId id="326" r:id="rId6"/>
    <p:sldId id="333" r:id="rId7"/>
    <p:sldId id="358" r:id="rId8"/>
    <p:sldId id="359" r:id="rId9"/>
    <p:sldId id="360" r:id="rId10"/>
    <p:sldId id="328" r:id="rId11"/>
    <p:sldId id="361" r:id="rId12"/>
    <p:sldId id="370" r:id="rId13"/>
    <p:sldId id="369" r:id="rId14"/>
    <p:sldId id="368" r:id="rId15"/>
    <p:sldId id="367" r:id="rId16"/>
    <p:sldId id="366" r:id="rId17"/>
    <p:sldId id="365" r:id="rId18"/>
    <p:sldId id="364" r:id="rId19"/>
    <p:sldId id="363" r:id="rId20"/>
    <p:sldId id="362" r:id="rId21"/>
    <p:sldId id="372" r:id="rId22"/>
    <p:sldId id="373" r:id="rId23"/>
    <p:sldId id="374" r:id="rId24"/>
    <p:sldId id="375" r:id="rId25"/>
    <p:sldId id="376" r:id="rId26"/>
    <p:sldId id="377" r:id="rId27"/>
    <p:sldId id="378" r:id="rId28"/>
    <p:sldId id="379" r:id="rId29"/>
    <p:sldId id="380" r:id="rId30"/>
    <p:sldId id="381" r:id="rId31"/>
    <p:sldId id="382" r:id="rId32"/>
    <p:sldId id="384" r:id="rId33"/>
    <p:sldId id="385" r:id="rId34"/>
    <p:sldId id="281" r:id="rId35"/>
    <p:sldId id="282" r:id="rId36"/>
    <p:sldId id="337" r:id="rId37"/>
    <p:sldId id="283" r:id="rId38"/>
    <p:sldId id="284" r:id="rId39"/>
    <p:sldId id="285" r:id="rId40"/>
    <p:sldId id="356" r:id="rId41"/>
    <p:sldId id="336" r:id="rId42"/>
  </p:sldIdLst>
  <p:sldSz cx="9144000" cy="6858000" type="screen4x3"/>
  <p:notesSz cx="6858000" cy="99456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46" autoAdjust="0"/>
    <p:restoredTop sz="94660"/>
  </p:normalViewPr>
  <p:slideViewPr>
    <p:cSldViewPr>
      <p:cViewPr varScale="1">
        <p:scale>
          <a:sx n="78" d="100"/>
          <a:sy n="78" d="100"/>
        </p:scale>
        <p:origin x="-107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ED6D0-C61E-44CA-AF8B-A47F491679F2}" type="datetimeFigureOut">
              <a:rPr lang="ru-RU"/>
              <a:pPr>
                <a:defRPr/>
              </a:pPr>
              <a:t>28.10.2017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AA865-F745-4295-8762-36834160D4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E5330-F753-4FEB-A222-4C75E9C564D6}" type="datetimeFigureOut">
              <a:rPr lang="ru-RU"/>
              <a:pPr>
                <a:defRPr/>
              </a:pPr>
              <a:t>28.10.2017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FFF23-6FFC-43CC-A635-5897FA2868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61952-E842-432F-9D56-D4208FDFD3F8}" type="datetimeFigureOut">
              <a:rPr lang="ru-RU"/>
              <a:pPr>
                <a:defRPr/>
              </a:pPr>
              <a:t>28.10.2017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32910-495A-4529-97CA-7FA0D4B206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6740D8F-1E52-4B77-8257-D3E2EE0961F6}" type="datetimeFigureOut">
              <a:rPr lang="ru-RU"/>
              <a:pPr>
                <a:defRPr/>
              </a:pPr>
              <a:t>28.10.2017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EEDEA01-8B24-4AC2-8224-4EC4B945B0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74D25-55B4-482F-9498-CF56425E0513}" type="datetimeFigureOut">
              <a:rPr lang="ru-RU"/>
              <a:pPr>
                <a:defRPr/>
              </a:pPr>
              <a:t>28.10.2017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D6EA2-706C-4456-AB2C-9250827F67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F4F41-F159-44EB-B817-D920C520FB02}" type="datetimeFigureOut">
              <a:rPr lang="ru-RU"/>
              <a:pPr>
                <a:defRPr/>
              </a:pPr>
              <a:t>28.10.2017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0C3CF-E1C5-4D3C-8672-3DF1D0511D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9EBF6-758F-44A2-9B7B-83A5F0A2ABFE}" type="datetimeFigureOut">
              <a:rPr lang="ru-RU"/>
              <a:pPr>
                <a:defRPr/>
              </a:pPr>
              <a:t>28.10.2017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4531D-0EBC-4460-A619-A4C3595C03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96A4D65-25BF-4421-9FF0-F6A255130F3A}" type="datetimeFigureOut">
              <a:rPr lang="ru-RU"/>
              <a:pPr>
                <a:defRPr/>
              </a:pPr>
              <a:t>28.10.2017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9869318-90AC-44E5-BD37-97B8C0CC79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AC060-67CA-4A04-8271-8CE48508AB8A}" type="datetimeFigureOut">
              <a:rPr lang="ru-RU"/>
              <a:pPr>
                <a:defRPr/>
              </a:pPr>
              <a:t>28.10.2017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9ABFD-F3C3-46D7-8950-8675AA1C21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8CC6696-9B1E-4A65-86F0-127A2CB30257}" type="datetimeFigureOut">
              <a:rPr lang="ru-RU"/>
              <a:pPr>
                <a:defRPr/>
              </a:pPr>
              <a:t>28.10.2017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39320F9-54EA-4B3B-9CAE-F046FCABF5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03F8876-AA37-4E82-ABDE-8A47501C7D50}" type="datetimeFigureOut">
              <a:rPr lang="ru-RU"/>
              <a:pPr>
                <a:defRPr/>
              </a:pPr>
              <a:t>28.10.2017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D8A6176-8DD1-4290-85B6-30995A4EE2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4DA0555-5728-4594-BDBD-B5E92CCCF4EC}" type="datetimeFigureOut">
              <a:rPr lang="ru-RU"/>
              <a:pPr>
                <a:defRPr/>
              </a:pPr>
              <a:t>28.10.2017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58A3B2-1E6A-4A16-8ADF-3179F62B50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38" r:id="rId4"/>
    <p:sldLayoutId id="2147483739" r:id="rId5"/>
    <p:sldLayoutId id="2147483746" r:id="rId6"/>
    <p:sldLayoutId id="2147483740" r:id="rId7"/>
    <p:sldLayoutId id="2147483747" r:id="rId8"/>
    <p:sldLayoutId id="2147483748" r:id="rId9"/>
    <p:sldLayoutId id="2147483741" r:id="rId10"/>
    <p:sldLayoutId id="214748374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nternat48.ru/uploads/posts/2009-10/1256709906_6_resize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720521"/>
              </p:ext>
            </p:extLst>
          </p:nvPr>
        </p:nvGraphicFramePr>
        <p:xfrm>
          <a:off x="2339752" y="332656"/>
          <a:ext cx="6096000" cy="5181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Муниципальное бюджетное  общеобразовательное учреждение</a:t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 «Средняя  школа № 32 им. С.А. Лавочкина» города Смоленска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1844824"/>
            <a:ext cx="6172200" cy="216024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Организация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логопедического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сопровождения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детей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с ОВЗ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реализации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государственной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программы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Доступная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среда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71800" y="5229225"/>
            <a:ext cx="6172200" cy="1371600"/>
          </a:xfrm>
        </p:spPr>
        <p:txBody>
          <a:bodyPr/>
          <a:lstStyle/>
          <a:p>
            <a:r>
              <a:rPr lang="ru-RU" sz="2400" dirty="0" err="1" smtClean="0"/>
              <a:t>Тимощенкова</a:t>
            </a:r>
            <a:r>
              <a:rPr lang="ru-RU" sz="2400" dirty="0" smtClean="0"/>
              <a:t> Ирина Анатольевна</a:t>
            </a:r>
          </a:p>
          <a:p>
            <a:r>
              <a:rPr lang="ru-RU" sz="2400" dirty="0" smtClean="0"/>
              <a:t>Учитель-логопед, педагог-дефектолог</a:t>
            </a:r>
            <a:r>
              <a:rPr lang="en-US" sz="2400" dirty="0" smtClean="0"/>
              <a:t> </a:t>
            </a:r>
            <a:r>
              <a:rPr lang="en-US" sz="2400" dirty="0" err="1" smtClean="0"/>
              <a:t>высшая</a:t>
            </a:r>
            <a:r>
              <a:rPr lang="en-US" sz="2400" dirty="0" smtClean="0"/>
              <a:t> </a:t>
            </a:r>
            <a:r>
              <a:rPr lang="en-US" sz="2400" dirty="0" err="1" smtClean="0"/>
              <a:t>категория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x-none" sz="1800">
                <a:latin typeface="Times New Roman"/>
                <a:ea typeface="Calibri"/>
                <a:cs typeface="Times New Roman"/>
              </a:rPr>
              <a:t>индивидуального темпа обучения и продвижения в образовательном пространстве и т.п.);</a:t>
            </a:r>
            <a:endParaRPr lang="ru-RU" sz="1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применение индивидуально ориентированных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специфических 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приемов и методов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логопедической 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коррекции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при различных по формах речевой патологии: для детей с артикуляционными расстройствами необходимы специфические приемы нормализации речевой моторики, дифференцированный логопедический массаж, артикуляционная гимнастика; для детей с фонологическим дефицитом – система развития фонематического восприятия, для детей с заиканием – методы нормализации темпо-ритмической организации речи, для детей с общим  недоразвитием речи – формирование всех компонентов речевой деятельности в течение длительного периода;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Структура АОП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для детей с ОВЗ соответствует основной цели их образования –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включения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детей с ОВЗ в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образовательное пространство, ориентированное на нормальное развитие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зависимости от степени ограничения возможностей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и в первую очередь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от сохранности интеллекта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ТНР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а также от качества и своевременности обеспечения специальными образовательными условиями учащиеся, имеющие нарушения развития, могут осваивать 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разные уровни образования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(4 варианта АОП). 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Адаптированная образовательная программа предусматривает включение разделов коррекционно-развивающей направленности занятия.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Развитие речи на основе ознакомления с предметами и явлениями окружающей действительности или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предметно- практическая деятельность.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Социально-бытовая ориентировка</a:t>
            </a:r>
          </a:p>
          <a:p>
            <a:pPr>
              <a:spcBef>
                <a:spcPts val="0"/>
              </a:spcBef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* Развитие психомоторики</a:t>
            </a:r>
          </a:p>
          <a:p>
            <a:pPr>
              <a:spcBef>
                <a:spcPts val="0"/>
              </a:spcBef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и сенсорных процессов</a:t>
            </a:r>
          </a:p>
          <a:p>
            <a:pPr>
              <a:spcBef>
                <a:spcPts val="0"/>
              </a:spcBef>
              <a:buNone/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* Коррекционная ритмика ЛФК</a:t>
            </a:r>
          </a:p>
          <a:p>
            <a:pPr>
              <a:spcBef>
                <a:spcPts val="0"/>
              </a:spcBef>
              <a:buNone/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* Логопедические занятия</a:t>
            </a:r>
          </a:p>
          <a:p>
            <a:pPr>
              <a:spcBef>
                <a:spcPts val="0"/>
              </a:spcBef>
              <a:buNone/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* Коррекция недостатков    </a:t>
            </a:r>
          </a:p>
          <a:p>
            <a:pPr>
              <a:spcBef>
                <a:spcPts val="0"/>
              </a:spcBef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развития и трудотерапия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Картинка 51 из 267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708920"/>
            <a:ext cx="4032250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59466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Требования к оформлению адаптированной коррекционной программы логопедического сопровождения ребенка с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ТНР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Помимо титульного листа с названием программы она должна содержать: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Пояснительная записка с обоснованием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актуальности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данной программы, с общей характеристикой курса, где обозначена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цель, задачи, объект, дидактические принципы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(в соответствии с ФГОС) 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разделе «Организация индивидуального сопровождения ребенка с ОВЗ»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должен быть дан анализ специальных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условий для реализации программы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такие как: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1) психолого-педагогическое и логопедическое сопровождение; 2) программно-методическое обеспечение; 3) кадровое обеспечение; 4) материально-техническое; 5) информационное.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Коррекционная индивидуальная программа должна отражать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психолого-педогагические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особенности и образовательные потребности конкретного ребенка.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737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33670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Ниже пример как можно охарактеризовать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Особые образовательные потребности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детей с ТНР: 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1600" smtClean="0">
                <a:latin typeface="Times New Roman" pitchFamily="18" charset="0"/>
                <a:cs typeface="Times New Roman" pitchFamily="18" charset="0"/>
              </a:rPr>
              <a:t>Потребность </a:t>
            </a:r>
            <a:r>
              <a:rPr lang="x-none" sz="1600" i="1" smtClean="0">
                <a:latin typeface="Times New Roman" pitchFamily="18" charset="0"/>
                <a:cs typeface="Times New Roman" pitchFamily="18" charset="0"/>
              </a:rPr>
              <a:t>в обучении различным формам коммуникации </a:t>
            </a:r>
            <a:r>
              <a:rPr lang="x-none" sz="1600" smtClean="0">
                <a:latin typeface="Times New Roman" pitchFamily="18" charset="0"/>
                <a:cs typeface="Times New Roman" pitchFamily="18" charset="0"/>
              </a:rPr>
              <a:t>(вербальным и невербальным), особенно у детей с низким уровнем речевого развития (моторной алалией);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x-none" sz="1600" smtClean="0">
                <a:latin typeface="Times New Roman" pitchFamily="18" charset="0"/>
                <a:cs typeface="Times New Roman" pitchFamily="18" charset="0"/>
              </a:rPr>
              <a:t>формировании социальной компетентности.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x-none" sz="1600" i="1" smtClean="0">
                <a:latin typeface="Times New Roman" pitchFamily="18" charset="0"/>
                <a:cs typeface="Times New Roman" pitchFamily="18" charset="0"/>
              </a:rPr>
              <a:t>азвити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x-none" sz="1600" i="1" smtClean="0">
                <a:latin typeface="Times New Roman" pitchFamily="18" charset="0"/>
                <a:cs typeface="Times New Roman" pitchFamily="18" charset="0"/>
              </a:rPr>
              <a:t> всех компонентов речи, </a:t>
            </a:r>
            <a:r>
              <a:rPr lang="x-none" sz="1600" smtClean="0">
                <a:latin typeface="Times New Roman" pitchFamily="18" charset="0"/>
                <a:cs typeface="Times New Roman" pitchFamily="18" charset="0"/>
              </a:rPr>
              <a:t>рече-языковой компетентности. Трудности </a:t>
            </a:r>
            <a:r>
              <a:rPr lang="x-none" sz="1600" i="1" smtClean="0">
                <a:latin typeface="Times New Roman" pitchFamily="18" charset="0"/>
                <a:cs typeface="Times New Roman" pitchFamily="18" charset="0"/>
              </a:rPr>
              <a:t>в усвоении лексико-грамматических категорий </a:t>
            </a:r>
            <a:r>
              <a:rPr lang="x-none" sz="1600" smtClean="0">
                <a:latin typeface="Times New Roman" pitchFamily="18" charset="0"/>
                <a:cs typeface="Times New Roman" pitchFamily="18" charset="0"/>
              </a:rPr>
              <a:t>создают потребности в развитии понимания сложных предложно-падежных конструкций, в целенаправленном </a:t>
            </a:r>
            <a:r>
              <a:rPr lang="x-none" sz="1600" i="1" smtClean="0">
                <a:latin typeface="Times New Roman" pitchFamily="18" charset="0"/>
                <a:cs typeface="Times New Roman" pitchFamily="18" charset="0"/>
              </a:rPr>
              <a:t>формировании языковой программы </a:t>
            </a:r>
            <a:r>
              <a:rPr lang="x-none" sz="1600" smtClean="0">
                <a:latin typeface="Times New Roman" pitchFamily="18" charset="0"/>
                <a:cs typeface="Times New Roman" pitchFamily="18" charset="0"/>
              </a:rPr>
              <a:t>устного </a:t>
            </a:r>
            <a:r>
              <a:rPr lang="x-none" sz="1600" i="1" smtClean="0">
                <a:latin typeface="Times New Roman" pitchFamily="18" charset="0"/>
                <a:cs typeface="Times New Roman" pitchFamily="18" charset="0"/>
              </a:rPr>
              <a:t>высказывания, навыков лексического наполнения и грамматического конструирования, связной </a:t>
            </a:r>
            <a:r>
              <a:rPr lang="x-none" sz="1600" smtClean="0">
                <a:latin typeface="Times New Roman" pitchFamily="18" charset="0"/>
                <a:cs typeface="Times New Roman" pitchFamily="18" charset="0"/>
              </a:rPr>
              <a:t>диалогической и монологической </a:t>
            </a:r>
            <a:r>
              <a:rPr lang="x-none" sz="1600" i="1" smtClean="0">
                <a:latin typeface="Times New Roman" pitchFamily="18" charset="0"/>
                <a:cs typeface="Times New Roman" pitchFamily="18" charset="0"/>
              </a:rPr>
              <a:t>речи</a:t>
            </a:r>
            <a:r>
              <a:rPr lang="x-none" sz="1600" smtClean="0">
                <a:latin typeface="Times New Roman" pitchFamily="18" charset="0"/>
                <a:cs typeface="Times New Roman" pitchFamily="18" charset="0"/>
              </a:rPr>
              <a:t>; дети с ТНР нуждаются в специальном обучении основам </a:t>
            </a:r>
            <a:r>
              <a:rPr lang="x-none" sz="1600" i="1" smtClean="0">
                <a:latin typeface="Times New Roman" pitchFamily="18" charset="0"/>
                <a:cs typeface="Times New Roman" pitchFamily="18" charset="0"/>
              </a:rPr>
              <a:t>языкового анализа и синтеза, фонематических процессов и звукопроизношения, просоди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ки</a:t>
            </a:r>
            <a:r>
              <a:rPr lang="x-none" sz="16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Ф</a:t>
            </a:r>
            <a:r>
              <a:rPr lang="x-none" sz="1600" smtClean="0">
                <a:latin typeface="Times New Roman" pitchFamily="18" charset="0"/>
                <a:cs typeface="Times New Roman" pitchFamily="18" charset="0"/>
              </a:rPr>
              <a:t>ормирован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ие</a:t>
            </a:r>
            <a:r>
              <a:rPr lang="x-none" sz="1600" smtClean="0">
                <a:latin typeface="Times New Roman" pitchFamily="18" charset="0"/>
                <a:cs typeface="Times New Roman" pitchFamily="18" charset="0"/>
              </a:rPr>
              <a:t> навыков чтения и письма.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</a:t>
            </a:r>
            <a:r>
              <a:rPr lang="x-none" sz="1600" smtClean="0">
                <a:latin typeface="Times New Roman" pitchFamily="18" charset="0"/>
                <a:cs typeface="Times New Roman" pitchFamily="18" charset="0"/>
              </a:rPr>
              <a:t>азвити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x-none" sz="1600" smtClean="0">
                <a:latin typeface="Times New Roman" pitchFamily="18" charset="0"/>
                <a:cs typeface="Times New Roman" pitchFamily="18" charset="0"/>
              </a:rPr>
              <a:t> пространственной ориентировки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внимания, восприятия, памяти, мыслительных процессов.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1600" smtClean="0">
                <a:latin typeface="Times New Roman" pitchFamily="18" charset="0"/>
                <a:cs typeface="Times New Roman" pitchFamily="18" charset="0"/>
              </a:rPr>
              <a:t>Обучающиеся с ТНР требуют особого индивидуально-дифференцированного подхода к формированию образовательных умений и навыков.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Коррекционная программа включает в себя взаимосвязанные направления: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 – диагностическая работа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 – коррекционно-развивающая работа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 –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психолого-медико-педагогическое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сопровождение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 – консультативная работа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 – информационно-просветительская работа.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908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7467600" cy="6480720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274320" indent="-274320"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Этапы реализации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адаптированной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программы</a:t>
            </a:r>
          </a:p>
          <a:p>
            <a:pPr marL="274320" indent="-27432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1. Задачи: информационно-аналитическая деятельность, планирование, организация работы.</a:t>
            </a:r>
          </a:p>
          <a:p>
            <a:pPr marL="274320" indent="-27432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На этом этапе осуществляется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комплексный сбор сведений о ребёнке на основании анамнестических данных на ребенка, заключения и рекомендаций ПМПК диагностической информации от родителей и специалистов разного профиля; отбор диагностического блока методик, позволяющего сократить время на обследование и сделать его более содержательным; определение особенностей психического развития ребенка; развития эмоционально-волевой сферы и его личностных особенностей; социальной ситуации и условий семейного воспитания ребёнка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; определение уровня актуального и зоны ближайшего развития; анализ причин трудностей адаптации; выявление её резервных возможностей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адаптации и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уровня социализации ребёнка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74320" indent="-27432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Методики для исследования неречевых и речевых процессов.</a:t>
            </a:r>
          </a:p>
          <a:p>
            <a:pPr marL="274320" indent="-27432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Дается психолого-педагогическая характеристика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на ребенка (составной частью которой является описание речевого развития).</a:t>
            </a:r>
          </a:p>
          <a:p>
            <a:pPr marL="274320" indent="-27432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2. Содержание К.П.:</a:t>
            </a:r>
          </a:p>
          <a:p>
            <a:pPr marL="274320" indent="-27432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 содержании К.П. должно быть представлено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календарно-тематическое планирование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по этапам и разделам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обучения с указанием общего количества часов, часов в неделю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с описанием обязательных условий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проведения занятий для данного ребенка,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содержанием работы по каждой теме в соответствии с направлениями коррекционной работы разделами по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коррекции речевых и неречевых процессов,  жизненных компетенций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и предполагаемый результат, 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т.е. чему ребенок должен научиться.</a:t>
            </a:r>
          </a:p>
          <a:p>
            <a:pPr marL="274320" indent="-27432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Не может быть шаблонов, планирование составляется под конкретного ребенка</a:t>
            </a:r>
            <a:r>
              <a:rPr lang="en-US" sz="34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4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670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332656"/>
            <a:ext cx="7467600" cy="60692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Требования к результатам формирования жизненной компетенции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детей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ТНР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в процессе логопедической коррекции </a:t>
            </a:r>
            <a:endParaRPr lang="en-US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Направление коррекционной работы</a:t>
            </a:r>
          </a:p>
          <a:p>
            <a:pPr marL="457200" lvl="0" indent="-457200">
              <a:spcBef>
                <a:spcPts val="0"/>
              </a:spcBef>
              <a:buClrTx/>
              <a:buSzTx/>
              <a:buAutoNum type="arabicPeriod"/>
              <a:tabLst>
                <a:tab pos="850900" algn="l"/>
                <a:tab pos="1676400" algn="l"/>
              </a:tabLst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Коррекция нарушений устной речи, коррекция профилактика нарушений чтения и письма.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lvl="0" indent="-457200">
              <a:spcBef>
                <a:spcPts val="0"/>
              </a:spcBef>
              <a:buClrTx/>
              <a:buSzTx/>
              <a:buNone/>
              <a:tabLst>
                <a:tab pos="850900" algn="l"/>
                <a:tab pos="16764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академический  компонент)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  <a:tabLst>
                <a:tab pos="850900" algn="l"/>
                <a:tab pos="1676400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Отсутствие  дефектов  звукопроизношения  и  умение  различать</a:t>
            </a:r>
          </a:p>
          <a:p>
            <a:pPr marL="0" indent="0">
              <a:spcBef>
                <a:spcPts val="0"/>
              </a:spcBef>
              <a:buClrTx/>
              <a:buSzTx/>
              <a:buNone/>
              <a:tabLst>
                <a:tab pos="850900" algn="l"/>
                <a:tab pos="1676400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правильное и неправильное произнесение звука. Умение правильно воспроизводить различной сложности </a:t>
            </a: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звукослоговую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структуру слов как изолированных, так и в условиях контекста. Правильное восприятие, дифференциация, осознание и адекватное использование интонационных средств выразительной четкой речи. Умение произвольно изменять основные акустические характеристики голоса, правильно осуществлять членение речевого потока посредством пауз, логического ударения, интонационной интенсивности (умение дифференцировать на слух и в произношении звуки, близкие по </a:t>
            </a: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артикуляторноакустическим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признакам).</a:t>
            </a:r>
          </a:p>
          <a:p>
            <a:pPr marL="0" indent="0">
              <a:spcBef>
                <a:spcPts val="0"/>
              </a:spcBef>
              <a:buClrTx/>
              <a:buSzTx/>
              <a:buNone/>
              <a:tabLst>
                <a:tab pos="850900" algn="l"/>
                <a:tab pos="1676400" algn="l"/>
              </a:tabLst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570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692696"/>
            <a:ext cx="7467600" cy="597666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spcBef>
                <a:spcPts val="0"/>
              </a:spcBef>
              <a:buClrTx/>
              <a:buSzTx/>
              <a:buNone/>
              <a:tabLst>
                <a:tab pos="850900" algn="l"/>
                <a:tab pos="1676400" algn="l"/>
              </a:tabLst>
            </a:pP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  <a:tabLst>
                <a:tab pos="850900" algn="l"/>
                <a:tab pos="1676400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Практическое владение основными закономерностями грамматического и лексического строя речи.</a:t>
            </a:r>
          </a:p>
          <a:p>
            <a:pPr marL="0" indent="0">
              <a:spcBef>
                <a:spcPts val="0"/>
              </a:spcBef>
              <a:buClrTx/>
              <a:buSzTx/>
              <a:buNone/>
              <a:tabLst>
                <a:tab pos="850900" algn="l"/>
                <a:tab pos="1676400" algn="l"/>
              </a:tabLst>
            </a:pP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лексической   системы.   Умение   правильно   употреблять грамматические  формы  слов. Овладение синтаксическими</a:t>
            </a:r>
            <a:r>
              <a:rPr lang="en-US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конструкциями различной сложности и их использование. Владение связной речью выполняющей коммуникативную функцию.</a:t>
            </a:r>
          </a:p>
          <a:p>
            <a:pPr marL="0" indent="0">
              <a:spcBef>
                <a:spcPts val="0"/>
              </a:spcBef>
              <a:buClrTx/>
              <a:buSzTx/>
              <a:buNone/>
              <a:tabLst>
                <a:tab pos="850900" algn="l"/>
                <a:tab pos="1676400" algn="l"/>
              </a:tabLst>
            </a:pP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языковых операций, необходимых для овладения       чтением   и   письмом.   </a:t>
            </a: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психофизиологического,   психологического,   лингвистического уровней, обеспечивающих овладение чтением и письмом. Владение письменной формой коммуникации (техническими и смысловыми компонентами чтения и письма).</a:t>
            </a:r>
          </a:p>
          <a:p>
            <a:pPr marL="0" indent="0">
              <a:spcBef>
                <a:spcPts val="0"/>
              </a:spcBef>
              <a:buClrTx/>
              <a:buSzTx/>
              <a:buNone/>
              <a:tabLst>
                <a:tab pos="850900" algn="l"/>
                <a:tab pos="1676400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Позитивное отношение к изучению языка. Понимание роли языка, как основного средства человеческого общения.</a:t>
            </a:r>
          </a:p>
          <a:p>
            <a:pPr marL="0" indent="0">
              <a:spcBef>
                <a:spcPts val="0"/>
              </a:spcBef>
              <a:buClrTx/>
              <a:buSzTx/>
              <a:buNone/>
              <a:tabLst>
                <a:tab pos="850900" algn="l"/>
                <a:tab pos="1676400" algn="l"/>
              </a:tabLst>
            </a:pPr>
            <a:endParaRPr lang="ru-RU" sz="2000" dirty="0" smtClean="0"/>
          </a:p>
          <a:p>
            <a:pPr marL="0" indent="0">
              <a:spcBef>
                <a:spcPts val="0"/>
              </a:spcBef>
              <a:buClrTx/>
              <a:buSzTx/>
              <a:buNone/>
              <a:tabLst>
                <a:tab pos="850900" algn="l"/>
                <a:tab pos="1676400" algn="l"/>
              </a:tabLst>
            </a:pPr>
            <a:endParaRPr lang="ru-RU" sz="18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910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spcBef>
                <a:spcPts val="0"/>
              </a:spcBef>
              <a:buClrTx/>
              <a:buSzTx/>
              <a:buNone/>
              <a:tabLst>
                <a:tab pos="850900" algn="l"/>
                <a:tab pos="1676400" algn="l"/>
              </a:tabLst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Направление коррекционной работы</a:t>
            </a:r>
          </a:p>
          <a:p>
            <a:pPr marL="0" indent="0">
              <a:spcBef>
                <a:spcPts val="0"/>
              </a:spcBef>
              <a:buClrTx/>
              <a:buSzTx/>
              <a:buNone/>
              <a:tabLst>
                <a:tab pos="850900" algn="l"/>
                <a:tab pos="1676400" algn="l"/>
              </a:tabLst>
            </a:pPr>
            <a:r>
              <a:rPr lang="ru-RU" sz="1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Формирование	знания	правил коммуникации	и	умения использовать   их   в   актуальных для обучающегося житейских ситуациях.(</a:t>
            </a:r>
            <a:r>
              <a:rPr lang="ru-RU" sz="1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жизненный компонент)</a:t>
            </a:r>
            <a:endParaRPr lang="ru-RU" sz="18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0" algn="ctr">
              <a:spcBef>
                <a:spcPts val="0"/>
              </a:spcBef>
              <a:buClrTx/>
              <a:buSzTx/>
              <a:buNone/>
              <a:tabLst>
                <a:tab pos="850900" algn="l"/>
                <a:tab pos="1676400" algn="l"/>
              </a:tabLst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Требования к результатам</a:t>
            </a:r>
          </a:p>
          <a:p>
            <a:pPr marL="0" indent="0">
              <a:spcBef>
                <a:spcPts val="0"/>
              </a:spcBef>
              <a:buClrTx/>
              <a:buSzTx/>
              <a:buNone/>
              <a:tabLst>
                <a:tab pos="850900" algn="l"/>
                <a:tab pos="1676400" algn="l"/>
              </a:tabLst>
            </a:pPr>
            <a:r>
              <a:rPr lang="ru-RU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Умение	решать	актуальные житейские задачи, используя коммуникацию</a:t>
            </a:r>
            <a:r>
              <a:rPr lang="ru-RU" sz="1800" dirty="0" smtClean="0"/>
              <a:t>, как средство достижения цели.</a:t>
            </a:r>
          </a:p>
          <a:p>
            <a:pPr marL="0" indent="0">
              <a:spcBef>
                <a:spcPts val="0"/>
              </a:spcBef>
              <a:buClrTx/>
              <a:buSzTx/>
              <a:buNone/>
              <a:tabLst>
                <a:tab pos="850900" algn="l"/>
                <a:tab pos="1676400" algn="l"/>
              </a:tabLst>
            </a:pPr>
            <a:r>
              <a:rPr lang="ru-RU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Умение начать и поддержать разговор, задать вопрос, выразить свои   намерения,   просьбу,   пожелание,   опасения,   завершить разговор.</a:t>
            </a:r>
          </a:p>
          <a:p>
            <a:pPr marL="0" indent="0">
              <a:spcBef>
                <a:spcPts val="0"/>
              </a:spcBef>
              <a:buClrTx/>
              <a:buSzTx/>
              <a:buNone/>
              <a:tabLst>
                <a:tab pos="850900" algn="l"/>
                <a:tab pos="1676400" algn="l"/>
              </a:tabLst>
            </a:pPr>
            <a:r>
              <a:rPr lang="ru-RU" sz="1800" dirty="0" smtClean="0">
                <a:solidFill>
                  <a:schemeClr val="dk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Умение	корректно выразить отказ и	недовольство, благодарность, сочувствие и т.д.</a:t>
            </a:r>
          </a:p>
          <a:p>
            <a:pPr marL="0" indent="0">
              <a:spcBef>
                <a:spcPts val="0"/>
              </a:spcBef>
              <a:buClrTx/>
              <a:buSzTx/>
              <a:buNone/>
              <a:tabLst>
                <a:tab pos="850900" algn="l"/>
                <a:tab pos="1676400" algn="l"/>
              </a:tabLst>
            </a:pPr>
            <a:r>
              <a:rPr lang="ru-RU" sz="1800" dirty="0" smtClean="0">
                <a:solidFill>
                  <a:schemeClr val="dk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Умение получать и уточнять информацию от собеседника. Совершенствование информативной функции речи. Освоение культурных форм выражения своих чувств.</a:t>
            </a:r>
          </a:p>
          <a:p>
            <a:pPr marL="0" indent="0">
              <a:spcBef>
                <a:spcPts val="0"/>
              </a:spcBef>
              <a:buClrTx/>
              <a:buSzTx/>
              <a:buNone/>
              <a:tabLst>
                <a:tab pos="850900" algn="l"/>
                <a:tab pos="1676400" algn="l"/>
              </a:tabLst>
            </a:pPr>
            <a:r>
              <a:rPr lang="ru-RU" sz="1800" dirty="0" smtClean="0">
                <a:solidFill>
                  <a:schemeClr val="dk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Умение ориентироваться в целях, задачах, средствах и условиях коммуникации в соответствии с коммуникативной установкой.</a:t>
            </a:r>
          </a:p>
          <a:p>
            <a:pPr marL="0" indent="0">
              <a:spcBef>
                <a:spcPts val="0"/>
              </a:spcBef>
              <a:buClrTx/>
              <a:buSzTx/>
              <a:buNone/>
              <a:tabLst>
                <a:tab pos="850900" algn="l"/>
                <a:tab pos="1676400" algn="l"/>
              </a:tabLst>
            </a:pPr>
            <a:r>
              <a:rPr lang="ru-RU" sz="1800" dirty="0" smtClean="0">
                <a:solidFill>
                  <a:schemeClr val="dk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Позитивное  отношение  и  устойчивая  мотивация  к  активному использованию навыков коммуникации.</a:t>
            </a:r>
          </a:p>
          <a:p>
            <a:pPr marL="0" indent="0">
              <a:spcBef>
                <a:spcPts val="0"/>
              </a:spcBef>
              <a:buClrTx/>
              <a:buSzTx/>
              <a:buNone/>
              <a:tabLst>
                <a:tab pos="850900" algn="l"/>
                <a:tab pos="1676400" algn="l"/>
              </a:tabLst>
            </a:pPr>
            <a:r>
              <a:rPr lang="ru-RU" sz="1800" dirty="0" smtClean="0">
                <a:solidFill>
                  <a:schemeClr val="dk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Расширение  арсенала  использования  средств  коммуникации,</a:t>
            </a:r>
          </a:p>
          <a:p>
            <a:pPr marL="0" indent="0">
              <a:spcBef>
                <a:spcPts val="0"/>
              </a:spcBef>
              <a:buClrTx/>
              <a:buSzTx/>
              <a:buNone/>
              <a:tabLst>
                <a:tab pos="850900" algn="l"/>
                <a:tab pos="1676400" algn="l"/>
              </a:tabLst>
            </a:pPr>
            <a:r>
              <a:rPr lang="ru-RU" sz="1800" dirty="0" smtClean="0">
                <a:solidFill>
                  <a:schemeClr val="dk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использование вариативных речевых конструкций. Готовность слушать собеседника и вести диалог. Умение излагать свое мнение и аргументировать его.</a:t>
            </a:r>
          </a:p>
        </p:txBody>
      </p:sp>
    </p:spTree>
    <p:extLst>
      <p:ext uri="{BB962C8B-B14F-4D97-AF65-F5344CB8AC3E}">
        <p14:creationId xmlns:p14="http://schemas.microsoft.com/office/powerpoint/2010/main" val="8742948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0"/>
            <a:ext cx="7467600" cy="633670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 содержании коррекционной программы должны быть прописаны блоки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непосредственно логопедической работы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развитию формирования фонематических представлений и правильного произношения, практического усвоения логических и грамматических связей языка, связной речи.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3-ий этап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регуляции и корректировки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на котором осуществляется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мониторинг.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После каждого этапа коррекционной работы в программе  должна быть описана процедура, методы и методики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анализа результатов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через систему основных оценок, что позволяет создать  речевой профиль и констатировать уровень развития разных сторон речи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Результатом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этого этапа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является внесение необходимых изменений в процесс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сопровождения детей с ОВЗ или появляется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необходимость изменения программы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соответствии с возможностями ребенка.</a:t>
            </a:r>
          </a:p>
        </p:txBody>
      </p:sp>
    </p:spTree>
    <p:extLst>
      <p:ext uri="{BB962C8B-B14F-4D97-AF65-F5344CB8AC3E}">
        <p14:creationId xmlns:p14="http://schemas.microsoft.com/office/powerpoint/2010/main" val="9657287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260648"/>
            <a:ext cx="7467600" cy="614129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этом этапе мы анализируем: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- должны ли быть заменены или адаптированы те или иные учебные предметы или их часть?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- какие коррекционные и коррекционно-развивающие модули должны быть включены в адаптированную индивидуальную программу на следующем этапе коррекции?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- какова потребность ребенка в адаптационной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психокоррекционной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работе?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указываем дальнейшее направление работы по социально-эмоциональному развитию учащегося:  развитие уверенности в себе, положительной самооценки; развитие навыков социальной коммуникации; комплекс психолого-педагогических мер по включению в детский коллектив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адаптирование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нем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124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274320" indent="-27432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В последние годы контингент детей общеобразовательных школ значительно изменился. </a:t>
            </a:r>
          </a:p>
          <a:p>
            <a:pPr marL="274320" indent="-27432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В связи с ориентацией системы общего образования на инклюзивную практику возросли требования к учителю-логопеду, работающему на школьном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логопункте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общеобразовательной организации, 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т.к. наиболее распространенными отклонениями развития являются</a:t>
            </a:r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latin typeface="Times New Roman" pitchFamily="18" charset="0"/>
                <a:cs typeface="Times New Roman" pitchFamily="18" charset="0"/>
              </a:rPr>
              <a:t>тяжелые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речевые расстройства. </a:t>
            </a:r>
            <a:endParaRPr lang="en-US" sz="21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i="1" dirty="0">
                <a:latin typeface="Times New Roman" pitchFamily="18" charset="0"/>
                <a:cs typeface="Times New Roman" pitchFamily="18" charset="0"/>
              </a:rPr>
              <a:t>Тяжелые нарушения речи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i="1" dirty="0">
                <a:latin typeface="Times New Roman" pitchFamily="18" charset="0"/>
                <a:cs typeface="Times New Roman" pitchFamily="18" charset="0"/>
              </a:rPr>
              <a:t>(ТНР)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– это стойкие специфические отклонения в формировании компонентов речевой системы (лексического и грамматического строя речи, фонематических процессов, звукопроизношения, просодической организации звукового потока), отмечающихся у детей при сохранном слухе и нормальном интеллекте. </a:t>
            </a:r>
          </a:p>
          <a:p>
            <a:pPr marL="274320" indent="-27432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логопед может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добавить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качестве дополнения к КП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на следующий период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работы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следующее: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Использовать упражнения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способствующие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стимуляции развития внимания, оптико-пространственных представлений, наглядно-действенного мышления, являющихся базой для формирования общения и речи.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Коррекцию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нарушений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речи увязывать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общим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моторным развитием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преимущественно тонкой ручной моторики.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Повторяемость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логопедических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упражнений, с включением элементов новизны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содержанию и по форме.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Частая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смена видов деятельности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переключение ребенка с одной формы работы на другую.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Закрепление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навыков в различных жизненных ситуациях.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Тщательная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дозировка заданий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речевого материала,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постепенное усложнение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заданий и речевого материала.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Замедленный темп работы.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Поддержание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ребенка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интереса к исправлению речи,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воздействие на эмоциональную сферу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окончании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каждого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этапа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коррекционной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работы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представляется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повторная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развернутая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психолого-педагогическая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логопедическая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характеристика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анализом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динамики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развития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ребенка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с ОВЗ в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процессе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коррекционной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работы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b="1" i="1" dirty="0" smtClean="0"/>
              <a:t>В конце К.П. делаются выводы и заключения, представляется список использованной литературы.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45754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048672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400" b="1" dirty="0"/>
              <a:t>Содержание групповых </a:t>
            </a:r>
            <a:r>
              <a:rPr lang="ru-RU" sz="1400" b="1" dirty="0" smtClean="0"/>
              <a:t>занятий</a:t>
            </a:r>
            <a:r>
              <a:rPr lang="en-US" sz="1400" b="1" dirty="0"/>
              <a:t> </a:t>
            </a:r>
            <a:r>
              <a:rPr lang="en-US" sz="1400" b="1" dirty="0" err="1" smtClean="0"/>
              <a:t>для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обучающихся</a:t>
            </a:r>
            <a:r>
              <a:rPr lang="en-US" sz="1400" b="1" dirty="0" smtClean="0"/>
              <a:t> с ТНР: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dirty="0"/>
              <a:t>Коррекционная программа содержит следующие разделы: «Работа над звуком и словом», «Работа над предложением», «Работа над связ­ной речью».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dirty="0"/>
              <a:t>Работа над всеми разделами ведется параллельно, однако при необходимости учитель может посвятить отдельные уроки работе над словом, над предложением или над связной речью.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b="1" i="1" dirty="0"/>
              <a:t>Работа над звуком и словом.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dirty="0"/>
              <a:t>Раздел призван решать следующие задачи: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развитие фонематических процессов (восприятия, анализа, синтеза, представлений);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формирование навыков анализа и синтеза </a:t>
            </a:r>
            <a:r>
              <a:rPr lang="ru-RU" sz="1400" dirty="0" err="1"/>
              <a:t>звуко</a:t>
            </a:r>
            <a:r>
              <a:rPr lang="ru-RU" sz="1400" dirty="0"/>
              <a:t>-буквенного и слогово­го состава слова, используя изученные к этому времени в классе буквы и отработанные слова-термины.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формирование готовности к восприятию определённых орфограмм, правописание которых основано на полноценных представлениях о зву­ковом составе слова;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dirty="0"/>
              <a:t>-	формирование понимания слов, обозначающих предметы, признаки, качества предметов, действия;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dirty="0"/>
              <a:t>-	обогащение и развитие словарного запаса обучающихся как путем на­копления новых слов, так и за счет развития умения пользоваться раз­личными способами словообразования;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dirty="0"/>
              <a:t>- формирование      представлений      об      обобщенном      лексико-грамматическом значении слова;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уточнение значений слов;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развитие лексической системности;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расширение и закрепление связей слова с другими словами;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обучение правильному употреблению слов различных морфологиче­ских категорий в самостоятельной речи.</a:t>
            </a:r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12158587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5904656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450" dirty="0"/>
              <a:t>Работа над звуком включает уточнение представления обучаю­щихся о звуках, способе их образовании, классификации, дифферен­циации и формирование навыков </a:t>
            </a:r>
            <a:r>
              <a:rPr lang="ru-RU" sz="1450" dirty="0" err="1"/>
              <a:t>звуко</a:t>
            </a:r>
            <a:r>
              <a:rPr lang="ru-RU" sz="1450" dirty="0"/>
              <a:t>-буквенного и слогового анализа. Начинается работа с вычленения ударных гласных звуков (а, о, у, ы, э, и) из слов и обозначение их буквами. Обучающиеся подбирают слова на изучаемые гласные, определяют место звука в слове, находят на сю­жетной картинке предметы, в названии которых есть изучаемый звук. Затем проводится работа по делению слов на слоги с опорой на глас­ные, подбору слов к схемам, группировке слов в зависимости от их сло­гового строения. Вводится понятие «ударение», «ударный» и «безудар­ный» гласный, как основа для освоения орфограмм.</a:t>
            </a:r>
            <a:endParaRPr lang="ru-RU" sz="1450" i="1" dirty="0"/>
          </a:p>
          <a:p>
            <a:r>
              <a:rPr lang="ru-RU" sz="1450" dirty="0"/>
              <a:t>Работа над согласным звуком заключается в уточнении его слу­хового и произносительного образа с опорой на зрительный, кинестети­ческий и слуховой анализаторы в собственной речи ребенка; выделении</a:t>
            </a:r>
            <a:endParaRPr lang="ru-RU" sz="1450" i="1" dirty="0"/>
          </a:p>
          <a:p>
            <a:r>
              <a:rPr lang="ru-RU" sz="1450" dirty="0"/>
              <a:t>звука на фоне слова; определении наличия и места рабочего звука; со­отнесении его с соответствующей буквой.</a:t>
            </a:r>
            <a:endParaRPr lang="ru-RU" sz="1450" i="1" dirty="0"/>
          </a:p>
          <a:p>
            <a:r>
              <a:rPr lang="ru-RU" sz="1450" dirty="0"/>
              <a:t>При дифференциации смешиваемых звуков даётся их полная ар­тикуляционная и акустическая характеристика, выявляется сходство и различие. Различаемые звуки сравниваются в слогах, в словах-паронимах, во фразах, в речи, а потом связываются с буквами и диф­ференцируются при чтении и на письме. Обучающиеся учатся диффе­ренцировать твёрдые и мягкие согласные, звонкие и глухие, а также зву­ки, сходные по акустико-артикуляционным признакам.</a:t>
            </a:r>
            <a:endParaRPr lang="ru-RU" sz="1450" i="1" dirty="0"/>
          </a:p>
          <a:p>
            <a:r>
              <a:rPr lang="ru-RU" sz="1450" dirty="0"/>
              <a:t>Формируется навык обозначения на письме мягкости согласного с помощью гласных букв второго ряда и с помощью мягкого знака.</a:t>
            </a:r>
            <a:endParaRPr lang="ru-RU" sz="1450" i="1" dirty="0"/>
          </a:p>
          <a:p>
            <a:endParaRPr lang="ru-RU" sz="1350" i="1" dirty="0"/>
          </a:p>
        </p:txBody>
      </p:sp>
    </p:spTree>
    <p:extLst>
      <p:ext uri="{BB962C8B-B14F-4D97-AF65-F5344CB8AC3E}">
        <p14:creationId xmlns:p14="http://schemas.microsoft.com/office/powerpoint/2010/main" val="2564564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64696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350" dirty="0"/>
              <a:t>Осуществляется работа по формированию навыков фонематиче­ского анализа. При формировании сложных форм фонематического анализа необходимо учитывать, что всякое умственное действие прохо­дит определенные этапы формирования: составление предварительно­го представления о задании (ориентировочная основа будущего дейст­вия);</a:t>
            </a:r>
            <a:endParaRPr lang="ru-RU" sz="1350" i="1" dirty="0"/>
          </a:p>
          <a:p>
            <a:r>
              <a:rPr lang="ru-RU" sz="1350" dirty="0"/>
              <a:t>освоение действия с предметами, далее выполнения действия в плане громкой речи, перенос действия во внутренний план, окончательное становление внутреннего действия (переход на уровень интеллектуаль­ных умений и навыков).</a:t>
            </a:r>
            <a:endParaRPr lang="ru-RU" sz="1350" i="1" dirty="0"/>
          </a:p>
          <a:p>
            <a:r>
              <a:rPr lang="ru-RU" sz="1350" b="1" i="1" dirty="0"/>
              <a:t>Первый этап </a:t>
            </a:r>
            <a:r>
              <a:rPr lang="ru-RU" sz="1350" i="1" dirty="0"/>
              <a:t>- </a:t>
            </a:r>
            <a:r>
              <a:rPr lang="ru-RU" sz="1350" dirty="0"/>
              <a:t>формирование фонематического анализа с опо­рой на вспомогательные средства, внешние действия.</a:t>
            </a:r>
            <a:endParaRPr lang="ru-RU" sz="1350" i="1" dirty="0"/>
          </a:p>
          <a:p>
            <a:r>
              <a:rPr lang="ru-RU" sz="1350" dirty="0"/>
              <a:t>Работа проводится следующим образом. Обучающемуся предъяв­ляется картинка, слово-название которой необходимо проанализиро­вать, и графическая схема слова, количество клеточек которой соответ­ствует числу звуков в слове. Кроме того, даются фишки. Первоначально для анализа даются односложные слова типа мак, кот, дом, лук, сом.</a:t>
            </a:r>
            <a:endParaRPr lang="ru-RU" sz="1350" i="1" dirty="0"/>
          </a:p>
          <a:p>
            <a:r>
              <a:rPr lang="ru-RU" sz="1350" dirty="0"/>
              <a:t>По мере выделения звуков в слове обучающийся с помощью фи­шек заполняет схему, которая представляет модель звукового строения слова. Действия обучающегося являются практическим действием по моделированию последовательности звуков в слове. Использование картинки на данном этапе облегчает задачу, так как она напоминает обучающемуся, какое слово анализируется. Представленная графиче­ская схема служит контролем правильности выполнения задания. Если в процессе анализа оказывается незаполненной одна из клеточек, то обу­чающийся понимает, что он выполнил действие неправильно.</a:t>
            </a:r>
            <a:endParaRPr lang="ru-RU" sz="1350" i="1" dirty="0"/>
          </a:p>
          <a:p>
            <a:r>
              <a:rPr lang="ru-RU" sz="1350" b="1" i="1" dirty="0"/>
              <a:t>Второй этап </a:t>
            </a:r>
            <a:r>
              <a:rPr lang="ru-RU" sz="1350" i="1" dirty="0"/>
              <a:t>- </a:t>
            </a:r>
            <a:r>
              <a:rPr lang="ru-RU" sz="1350" dirty="0"/>
              <a:t>формирование действия фонематического анализа в речевом плане. Опора на материализацию действия исключается и проведение фонематического анализа осуществляется в речевом пла­не, сначала с использованием картинки, затем без предъявления ее. Обучающиеся называют слово, определяют первый, второй, третий звук, уточняют количество звуков.</a:t>
            </a:r>
            <a:endParaRPr lang="ru-RU" sz="1350" i="1" dirty="0"/>
          </a:p>
          <a:p>
            <a:endParaRPr lang="ru-RU" sz="1350" i="1" dirty="0"/>
          </a:p>
        </p:txBody>
      </p:sp>
    </p:spTree>
    <p:extLst>
      <p:ext uri="{BB962C8B-B14F-4D97-AF65-F5344CB8AC3E}">
        <p14:creationId xmlns:p14="http://schemas.microsoft.com/office/powerpoint/2010/main" val="28787577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336704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380" b="1" i="1" dirty="0"/>
              <a:t>Третий этап </a:t>
            </a:r>
            <a:r>
              <a:rPr lang="ru-RU" sz="1380" i="1" dirty="0"/>
              <a:t>- </a:t>
            </a:r>
            <a:r>
              <a:rPr lang="ru-RU" sz="1380" dirty="0"/>
              <a:t>формирование действия фонематического анализа в умственном плане.</a:t>
            </a:r>
            <a:endParaRPr lang="ru-RU" sz="1380" i="1" dirty="0"/>
          </a:p>
          <a:p>
            <a:pPr>
              <a:spcBef>
                <a:spcPts val="0"/>
              </a:spcBef>
            </a:pPr>
            <a:r>
              <a:rPr lang="ru-RU" sz="1380" dirty="0"/>
              <a:t>На этом этапе обучающиеся определяют количество, последова­тельность и место звуков, не называя слова. Например, они отбирают картинки, в названии которых пять звуков. При этом картинки не назы­ваются.</a:t>
            </a:r>
            <a:endParaRPr lang="ru-RU" sz="1380" i="1" dirty="0"/>
          </a:p>
          <a:p>
            <a:pPr>
              <a:spcBef>
                <a:spcPts val="0"/>
              </a:spcBef>
            </a:pPr>
            <a:r>
              <a:rPr lang="ru-RU" sz="1380" dirty="0"/>
              <a:t>На этапе дифференциации кинетически и оптически сходных букв проводится анализ смешиваемых букв, вычленяются в них схожие и различные элементы, определяется последовательность движения руки при их написании. Закрепляется сформированный кинетический навык на уровне написания слогов, слов и предложений.</a:t>
            </a:r>
            <a:endParaRPr lang="ru-RU" sz="1380" i="1" dirty="0"/>
          </a:p>
          <a:p>
            <a:pPr>
              <a:spcBef>
                <a:spcPts val="0"/>
              </a:spcBef>
            </a:pPr>
            <a:r>
              <a:rPr lang="ru-RU" sz="1380" dirty="0"/>
              <a:t>Развитие навыка </a:t>
            </a:r>
            <a:r>
              <a:rPr lang="ru-RU" sz="1380" dirty="0" err="1"/>
              <a:t>звуко</a:t>
            </a:r>
            <a:r>
              <a:rPr lang="ru-RU" sz="1380" dirty="0"/>
              <a:t>-буквенного анализа является основой для освоения обучающимися лексического и грамматического уровней, так как позволяет связать набор звуков, обозначающих словообразующие аффиксы с определённым их семантическим и грамматическим значе­нием. Это приводит к видению речевых закономерностей и формирова­нию необходимых языковых обобщений.</a:t>
            </a:r>
            <a:endParaRPr lang="ru-RU" sz="1380" i="1" dirty="0"/>
          </a:p>
          <a:p>
            <a:pPr>
              <a:spcBef>
                <a:spcPts val="0"/>
              </a:spcBef>
            </a:pPr>
            <a:r>
              <a:rPr lang="ru-RU" sz="1380" dirty="0"/>
              <a:t>Принципы отбора лексического материала подчинены коммуника­тивным задачам, что обеспечивает в минимальные сроки использование обучающимися языка как средства общения. Лексический материал группируется по тематическим концентрам и по словообразовательным признакам с целью ознакомления со словообразовательными моделями различных частей речи: имен существительных, глаголов, имен прилага­тельных. Такой подход к отбору речевого материала обеспечивает фор­мирование у обучающихся умений выбирать слова на основе соотнесе­ния производящих и производных слов и выделения общности значения в тех изменениях, которые привносят суффиксы, приставки и флексии. Выделяется для усвоения и группа слов, не имеющих номинативного значения (предлоги, союзы, междометия), без знания которых обучаю­щиеся не могут овладеть структурой различного типа предложений и связной речью. Изучаемые лексические средства языка включаются в непосредственное общение, формируют умения творчески использовать их в различных видах деятельности, обеспечивая лексическое «напол­нение» высказываний.</a:t>
            </a:r>
            <a:endParaRPr lang="ru-RU" sz="1380" i="1" dirty="0"/>
          </a:p>
        </p:txBody>
      </p:sp>
    </p:spTree>
    <p:extLst>
      <p:ext uri="{BB962C8B-B14F-4D97-AF65-F5344CB8AC3E}">
        <p14:creationId xmlns:p14="http://schemas.microsoft.com/office/powerpoint/2010/main" val="28787577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336704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400" dirty="0"/>
              <a:t>Развитие словаря осуществляется в тесной связи с развитием по­знавательной деятельности обучающихся на основе ознакомления с предметами и явлениями окружающей действительности, углубления и обобщения знаний о них. Обучающиеся должны уметь выделять суще­ственные признаки предметов и явлений, вскрывать связи и отношения между ними и выражать их в речи.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dirty="0"/>
              <a:t>В процессе усвоения значения слова вначале уточняется его кон­кретное значение (денотативный компонент — связь с конкретными предметами, действиями, признаками предметов). В дальнейшем про­водится работа над понятийным компонентом значения слова (слово как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dirty="0"/>
              <a:t>обозначение группы, класса предмета). Уточнение значения обобщаю­щих слов производится параллельно с дифференциацией слов, относя­щихся к этому обобщающему понятию (посуда — </a:t>
            </a:r>
            <a:r>
              <a:rPr lang="ru-RU" sz="1400" i="1" dirty="0"/>
              <a:t>тарелка, чашка, нож, вилка, кастрюля </a:t>
            </a:r>
            <a:r>
              <a:rPr lang="ru-RU" sz="1400" dirty="0"/>
              <a:t>и т. д. — </a:t>
            </a:r>
            <a:r>
              <a:rPr lang="ru-RU" sz="1400" i="1" dirty="0"/>
              <a:t>кухонная, столовая, чайная), </a:t>
            </a:r>
            <a:r>
              <a:rPr lang="ru-RU" sz="1400" dirty="0"/>
              <a:t>определяется сходство и различие в значении этих слов.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dirty="0"/>
              <a:t>По мере уточнения значения слова осуществляется включение данного слова в определенную лексическую систему, формирование семантических полей (т. е. функциональное объединение слов се­мантически близких).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dirty="0"/>
              <a:t>Обучающиеся учатся группировать слова по различным лексико-семантическим признакам (родовидовым отношениям, отношениям часть-целое, по сходству или противоположности значений и т. д.), учат­ся находить и правильно использовать в речи антонимы и синонимы.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dirty="0"/>
              <a:t>Обогащение словаря проводится и путем усвоения слов, выра­жающих определенную синтаксическую роль в речи, но не имеющих лексического значения (союзы, междометия). Развитие словаря осуще­ствляется также через ознакомление обучающихся с различными спосо­бами словообразования. У обучающихся формируется способность вы­делять и сравнивать различные морфемы в словах. В процессе усвое­ния словообразования рекомендуется следующий порядок работы: уточнение значения слова, от которого будет образовано новое слово, сопоставление по значению двух слов, выделение общих и различных элементов в словах, уточнение обобщенного значения некорневой мор­фемы, сопоставление родственных слов </a:t>
            </a:r>
            <a:r>
              <a:rPr lang="ru-RU" sz="1400" dirty="0" smtClean="0"/>
              <a:t>с</a:t>
            </a:r>
            <a:endParaRPr lang="ru-RU" sz="1350" i="1" dirty="0"/>
          </a:p>
        </p:txBody>
      </p:sp>
    </p:spTree>
    <p:extLst>
      <p:ext uri="{BB962C8B-B14F-4D97-AF65-F5344CB8AC3E}">
        <p14:creationId xmlns:p14="http://schemas.microsoft.com/office/powerpoint/2010/main" val="28787577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336704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400" dirty="0"/>
              <a:t>различными префиксами или суффиксами, сравнение слов с разными корнями и одинаковой некорне­вой морфемой. Обучающиеся знакомятся с многозначностью отдельных приставок. При образовании новых слов с помощью суффиксов следует обучать учащихся улавливать общий признак, обозначаемый этими суффиксами (например, обозначение лиц по роду их деятельности, профессии при помощи суффиксов (-</a:t>
            </a:r>
            <a:r>
              <a:rPr lang="ru-RU" sz="1400" dirty="0" err="1"/>
              <a:t>щик</a:t>
            </a:r>
            <a:r>
              <a:rPr lang="ru-RU" sz="1400" dirty="0"/>
              <a:t>, -чик, -</a:t>
            </a:r>
            <a:r>
              <a:rPr lang="ru-RU" sz="1400" dirty="0" err="1"/>
              <a:t>ист</a:t>
            </a:r>
            <a:r>
              <a:rPr lang="ru-RU" sz="1400" dirty="0"/>
              <a:t>, -</a:t>
            </a:r>
            <a:r>
              <a:rPr lang="ru-RU" sz="1400" dirty="0" err="1"/>
              <a:t>тель</a:t>
            </a:r>
            <a:r>
              <a:rPr lang="ru-RU" sz="1400" dirty="0"/>
              <a:t>, -</a:t>
            </a:r>
            <a:r>
              <a:rPr lang="ru-RU" sz="1400" dirty="0" err="1"/>
              <a:t>арь</a:t>
            </a:r>
            <a:r>
              <a:rPr lang="ru-RU" sz="1400" dirty="0"/>
              <a:t>). В даль­нейшем в речь вводятся слова, образованные при помощи приставок и суффиксов одновременно.</a:t>
            </a:r>
            <a:endParaRPr lang="ru-RU" sz="1400" i="1" dirty="0"/>
          </a:p>
          <a:p>
            <a:r>
              <a:rPr lang="ru-RU" sz="1400" dirty="0"/>
              <a:t>Для закрепления слова в речи и активного его использования обу­чающимися необходимо создавать на уроках условия для частого упот­ребления слова в составе различных словосочетаний и предложений. Желательно, чтобы обучающиеся самостоятельно включали отра­ботанные слова в спонтанную речь.</a:t>
            </a:r>
            <a:endParaRPr lang="ru-RU" sz="1400" i="1" dirty="0"/>
          </a:p>
          <a:p>
            <a:r>
              <a:rPr lang="ru-RU" sz="1400" dirty="0"/>
              <a:t>На логопедических занятиях обучающиеся уточняют значения род­ственных слов, закрепляют их точное использование в речи.</a:t>
            </a:r>
            <a:endParaRPr lang="ru-RU" sz="1400" i="1" dirty="0"/>
          </a:p>
          <a:p>
            <a:r>
              <a:rPr lang="ru-RU" sz="1400" dirty="0"/>
              <a:t>Основное внимание в словарной работе следует уделять лекси­ческим упражнениям. Упражнения должны носить характер практической речевой деятельности, включать наблюдения и анализ лексики, закреп­лять навык точного употребления слов в речи. Теоретические сведения по лексике обучающимся не сообщаются. Слова отбираются в </a:t>
            </a:r>
            <a:r>
              <a:rPr lang="ru-RU" sz="1400" dirty="0" smtClean="0"/>
              <a:t>соответствии </a:t>
            </a:r>
            <a:r>
              <a:rPr lang="ru-RU" sz="1400" dirty="0"/>
              <a:t>с темой урока и включаются в тематический словарь, который ус­ложняется от класса к классу. Особое внимание уделяется усвоению глаголов, являющихся основой формирования структуры предложения.</a:t>
            </a:r>
            <a:endParaRPr lang="ru-RU" sz="1400" i="1" dirty="0"/>
          </a:p>
          <a:p>
            <a:r>
              <a:rPr lang="ru-RU" sz="1400" dirty="0"/>
              <a:t>При усвоении конкретного значения слов используются различные наглядные средства (показ предмета, действия, его изображение на картинке и т.п.). При знакомстве со словами, имеющими отвлеченное (абстрактное) значение, применяются словесные и логические средства (описание, противопоставление по значению, анализ морфологической структуры и др.).</a:t>
            </a:r>
            <a:endParaRPr lang="ru-RU" sz="1400" i="1" dirty="0"/>
          </a:p>
          <a:p>
            <a:endParaRPr lang="ru-RU" sz="1350" i="1" dirty="0"/>
          </a:p>
        </p:txBody>
      </p:sp>
    </p:spTree>
    <p:extLst>
      <p:ext uri="{BB962C8B-B14F-4D97-AF65-F5344CB8AC3E}">
        <p14:creationId xmlns:p14="http://schemas.microsoft.com/office/powerpoint/2010/main" val="28787577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336704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400" dirty="0"/>
              <a:t>Одновременно с уточнением лексического значения слова усваи­вается его грамматическое значение. Усваиваются языковые законо­мерности и правила их использования, закрепляются связи грамматиче­ского значения слова с формальными признаками. Закрепляются наи­более продуктивные формы словоизменения и словообразовательных моделей; осваиваются менее продуктивные формы словоизменения и словообразовательных моделей; уточняются значение и звучание не­продуктивных форм словоизменения и словообразовательных моделей.</a:t>
            </a:r>
            <a:endParaRPr lang="ru-RU" sz="1400" i="1" dirty="0"/>
          </a:p>
          <a:p>
            <a:r>
              <a:rPr lang="ru-RU" sz="1400" dirty="0"/>
              <a:t>Формируются понимание и дифференциация грамматических форм словоизменения: уточнение значения, употребления и дифферен­циации предлогов (в значении направления действия, местонахождения в различных предложно-падежных формах), согласования различных частей речи.</a:t>
            </a:r>
            <a:endParaRPr lang="ru-RU" sz="1400" i="1" dirty="0"/>
          </a:p>
          <a:p>
            <a:r>
              <a:rPr lang="ru-RU" sz="1400" dirty="0"/>
              <a:t>Формируются понимание и дифференциация словообразователь­ных моделей:</a:t>
            </a:r>
            <a:endParaRPr lang="ru-RU" sz="1400" i="1" dirty="0"/>
          </a:p>
          <a:p>
            <a:r>
              <a:rPr lang="ru-RU" sz="1400" dirty="0"/>
              <a:t>существительных, образованных с помощью уменьшительно-ласкательных суффиксов и суффиксов со значением «очень большой»;</a:t>
            </a:r>
            <a:endParaRPr lang="ru-RU" sz="1400" i="1" dirty="0"/>
          </a:p>
          <a:p>
            <a:r>
              <a:rPr lang="ru-RU" sz="1400" dirty="0"/>
              <a:t>прилагательных, образованных от существительных (с использо­ванием продуктивных и непродуктивных суффиксов с чередованием и без чередования);</a:t>
            </a:r>
            <a:endParaRPr lang="ru-RU" sz="1400" i="1" dirty="0"/>
          </a:p>
          <a:p>
            <a:r>
              <a:rPr lang="ru-RU" sz="1400" dirty="0"/>
              <a:t>глаголов, образованных префиксальным способом. Уточняются общие значения и звучания словообразующих аффиксов.</a:t>
            </a:r>
            <a:endParaRPr lang="ru-RU" sz="1400" i="1" dirty="0"/>
          </a:p>
          <a:p>
            <a:r>
              <a:rPr lang="ru-RU" sz="1400" dirty="0"/>
              <a:t>Сравниваются родственные слова по значению и звучанию (произ­водящего и производного), определяется их сходство и различие. Опре­деляются и выделяются в родственных словах общие морфемы, соот­носятся со значением. Формируются модели словообразования, уточ­няются и дифференцируются значения словообразующих аффиксов че­рез сравнение слов с одинаковым аффиксом, через сравнение родст­венных слов.</a:t>
            </a:r>
            <a:endParaRPr lang="ru-RU" sz="1400" i="1" dirty="0"/>
          </a:p>
          <a:p>
            <a:r>
              <a:rPr lang="ru-RU" sz="1400" dirty="0"/>
              <a:t>Программой предусмотрена работа по развитию грамматических значений форм слов и грамматического оформления связей слов в предложениях.</a:t>
            </a:r>
            <a:endParaRPr lang="ru-RU" sz="1400" i="1" dirty="0"/>
          </a:p>
          <a:p>
            <a:endParaRPr lang="ru-RU" sz="1350" i="1" dirty="0"/>
          </a:p>
        </p:txBody>
      </p:sp>
    </p:spTree>
    <p:extLst>
      <p:ext uri="{BB962C8B-B14F-4D97-AF65-F5344CB8AC3E}">
        <p14:creationId xmlns:p14="http://schemas.microsoft.com/office/powerpoint/2010/main" val="28787577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336704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400" b="1" i="1" dirty="0"/>
              <a:t>Работа над предложением.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dirty="0"/>
              <a:t>Основная задача этого раздела - развитие и совершенствование грамматического оформления речи путем овладения словосочетаниями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dirty="0"/>
              <a:t>различных типов, связью слов в предложении, моделями различных синтаксических конструкций предложения.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dirty="0"/>
              <a:t>В процессе формирования и закрепления навыка построения сло­восочетаний или предложений одновременно уточняются морфологиче­ские особенности входящих в него слов (род, число, падеж, вид, время, лицо и т.д.).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dirty="0"/>
              <a:t>Модели (типы) предложений усложняются от класса к классу.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dirty="0"/>
              <a:t>Овладение грамматическим строем языка в младших классах ве­дется в практическом плане без употребления грамматических терми­нов, путем формирования языковых (морфологических и син­таксических) обобщений.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dirty="0"/>
              <a:t>Формирование различных конструкций предложения осущест­вляется как на основе речевых образцов, так и на основе демон­стрируемого действия, с помощью картинок. При этом важное место от­водится таким видам работы как моделирование и конструирование, способствующих формированию процессов анализа, синтеза и обобще­ний на синтаксическом уровне.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dirty="0"/>
              <a:t>В работе над предложением большое внимание уделяется семан­тическим связям между словами предложения (с использованием во­просов, сопоставления по значению, верификации предложений, раз­личной символизации).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dirty="0"/>
              <a:t>При введении в речь той или иной модели предложения необ­ходимо опираться на внешние схемы, выделяя и обозначая графически его структурные компоненты. Алгоритмизация операций языкового ана­лиза и синтеза позволяет учителю организовывать умственную дея­тельность обучающихся.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b="1" i="1" dirty="0"/>
              <a:t>Работа над связной речью.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dirty="0"/>
              <a:t>Основные задачи раздела следующие: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dirty="0"/>
              <a:t>формирование умений анализировать неречевую ситуацию, вы­являть причинно- следственные, пространственные, временные и </a:t>
            </a:r>
            <a:r>
              <a:rPr lang="ru-RU" sz="1400" dirty="0" smtClean="0"/>
              <a:t>другие</a:t>
            </a:r>
            <a:r>
              <a:rPr lang="en-US" sz="1400" dirty="0" smtClean="0"/>
              <a:t> </a:t>
            </a:r>
            <a:r>
              <a:rPr lang="ru-RU" sz="1400" dirty="0" smtClean="0"/>
              <a:t>семантические </a:t>
            </a:r>
            <a:r>
              <a:rPr lang="ru-RU" sz="1400" dirty="0"/>
              <a:t>отношения;</a:t>
            </a:r>
            <a:br>
              <a:rPr lang="ru-RU" sz="1400" dirty="0"/>
            </a:br>
            <a:endParaRPr lang="ru-RU" sz="1350" i="1" dirty="0"/>
          </a:p>
        </p:txBody>
      </p:sp>
    </p:spTree>
    <p:extLst>
      <p:ext uri="{BB962C8B-B14F-4D97-AF65-F5344CB8AC3E}">
        <p14:creationId xmlns:p14="http://schemas.microsoft.com/office/powerpoint/2010/main" val="28787577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336704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1400" dirty="0"/>
              <a:t>формирование умений планировать содержание связного собст­венного высказывания;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формирование умений понимать связные высказывания различ­ной сложности;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формирование умений самостоятельно выбирать и адекватно ис­пользовать языковые средства оформления связного высказывания.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dirty="0"/>
              <a:t>Программой предусматривается овладение разными формами связной речи, видами (устная и письменная) и типами или стилями (со­общение, повествование, описание, рассуждение).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dirty="0"/>
              <a:t>Работа над смысловым содержанием текста включает развитие умения анализировать наглядную ситуацию (реальную ситуацию, серии сюжетных картинок, сюжетную картинку), выделять в ней главное и су­щественное, основное и фоновое, формирование умения устанавливать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dirty="0"/>
              <a:t>смысловые связи между отдельными компонентами ситуации и распола­гать эти компоненты в определенной логической последовательности, определяя смысловой план текста, умение удерживать смысловую про­грамму в памяти, а в дальнейшем развертывать ее в процессе порожде­ния связного высказывания.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dirty="0"/>
              <a:t>В процессе смыслового программирования текста проводится ра­бота с серией сюжетных картинок (раскладывание серий, нахождение лишней или «выпавшей» картинки и т.д.); работа с двумя сходными сю­жетными картинками, на одной из которых отсутствует ряд предметов, что способствует привлечению внимания к содержанию, выделению элементов ситуации на картинке, ее анализу. Используется также рабо­та над соотнесением сюжетных и предметных картинок; по анализу отдельной сюжетной картинки; составлению смыслового плана связного высказывания (сначала картинно-графического, затем картинно-вербального, далее вербального).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dirty="0"/>
              <a:t>Формирование умения оформлять текст с помощью языковых средств включает развитие навыков правильного выбора слов, грам­матического оформления связей между словами в предложении, а также умения использовать специальные лингвистические средства связи ме­жду отдельными предложениями текста.</a:t>
            </a:r>
            <a:endParaRPr lang="ru-RU" sz="1400" i="1" dirty="0"/>
          </a:p>
          <a:p>
            <a:endParaRPr lang="ru-RU" sz="1350" i="1" dirty="0"/>
          </a:p>
        </p:txBody>
      </p:sp>
    </p:spTree>
    <p:extLst>
      <p:ext uri="{BB962C8B-B14F-4D97-AF65-F5344CB8AC3E}">
        <p14:creationId xmlns:p14="http://schemas.microsoft.com/office/powerpoint/2010/main" val="2878757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260648"/>
            <a:ext cx="7467600" cy="642932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 детей с ТНР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проявляется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Строгое ограничение активного словаря, стойкие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аграмматизмы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несформированность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навыков связного высказывания, тяжелые нарушения общей разборчивости речи; затруднения в формировании не только устной, но и письменной речи. 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них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с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нижена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потребность в общении, не сформированы формы коммуникации (диалогическая и монологическая речь).</a:t>
            </a:r>
          </a:p>
          <a:p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Несформированность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речеязыковых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и коммуникативных навыков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 учащихся с ТНР 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обуславливает проблемы их обучения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негативно отражается на формировании 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самооценки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и поведения детей, 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приводит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к школьной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дезадаптации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Оптико-пространственный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гнозис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- на низком уровне развития. Пространственные нарушения обуславливают выраженные и стойкие расстройства письменной речи 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дислексию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дисграфию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), нарушения счета 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акалькулию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Снижен уровень произвольного внимания, слуховой памяти, продуктивность запоминания. Относительно сохранны возможности смыслового, логического запоминания.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336704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400" dirty="0"/>
              <a:t>В процессе развития связной речи обучающихся с ТНР не­обходимо учитывать последовательность перехода от ситуативной речи к контекстной. В связи с этим сначала в работе используются серии сю­жетных картинок, отдельные сюжетные картинки, и в дальнейшем обу­чающиеся учатся составлять рассказы без использования наглядности, по заданной теме.</a:t>
            </a:r>
            <a:endParaRPr lang="ru-RU" sz="1400" i="1" dirty="0"/>
          </a:p>
          <a:p>
            <a:r>
              <a:rPr lang="ru-RU" sz="1400" dirty="0"/>
              <a:t>Система работы по развитию связной речи должна строиться с учетом различной степени самостоятельности обучающихся при плани­ровании текста. В связи с этим предусмотрена следующая последова­тельность работы:</a:t>
            </a:r>
            <a:endParaRPr lang="ru-RU" sz="1400" i="1" dirty="0"/>
          </a:p>
          <a:p>
            <a:r>
              <a:rPr lang="ru-RU" sz="1400" dirty="0"/>
              <a:t>пересказ с опорой на серии сюжетных картинок;</a:t>
            </a:r>
            <a:endParaRPr lang="ru-RU" sz="1400" i="1" dirty="0"/>
          </a:p>
          <a:p>
            <a:r>
              <a:rPr lang="ru-RU" sz="1400" dirty="0"/>
              <a:t>пересказ по сюжетной картинке;</a:t>
            </a:r>
            <a:endParaRPr lang="ru-RU" sz="1400" i="1" dirty="0"/>
          </a:p>
          <a:p>
            <a:r>
              <a:rPr lang="ru-RU" sz="1400" dirty="0"/>
              <a:t>пересказ без опоры на наглядность, рассказ по серии сюжетных картинок;</a:t>
            </a:r>
            <a:endParaRPr lang="ru-RU" sz="1400" i="1" dirty="0"/>
          </a:p>
          <a:p>
            <a:r>
              <a:rPr lang="ru-RU" sz="1400" dirty="0"/>
              <a:t>рассказ по сюжетной картинке (сначала с предварительной бесе­дой по содержанию картинки, а затем самостоятельный рассказ);</a:t>
            </a:r>
            <a:endParaRPr lang="ru-RU" sz="1400" i="1" dirty="0"/>
          </a:p>
          <a:p>
            <a:r>
              <a:rPr lang="ru-RU" sz="1400" dirty="0"/>
              <a:t>самостоятельный рассказ на заданную тему (по предложенному названию, началу, концу).</a:t>
            </a:r>
            <a:endParaRPr lang="ru-RU" sz="1400" i="1" dirty="0"/>
          </a:p>
          <a:p>
            <a:r>
              <a:rPr lang="ru-RU" sz="1400" dirty="0"/>
              <a:t>Учитывая степень трудности продуцирования текстов различной структуры рекомендуется следующая последовательность работы: формирование умений составлять текст-повествование, текст-описание, текст-рассуждение.</a:t>
            </a:r>
            <a:endParaRPr lang="ru-RU" sz="1400" i="1" dirty="0"/>
          </a:p>
          <a:p>
            <a:endParaRPr lang="ru-RU" sz="1350" i="1" dirty="0"/>
          </a:p>
        </p:txBody>
      </p:sp>
    </p:spTree>
    <p:extLst>
      <p:ext uri="{BB962C8B-B14F-4D97-AF65-F5344CB8AC3E}">
        <p14:creationId xmlns:p14="http://schemas.microsoft.com/office/powerpoint/2010/main" val="36651284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336704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400" b="1" dirty="0"/>
              <a:t>Планируемые результаты освоения первого этапа коррекционного курса 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u="sng" dirty="0"/>
              <a:t>Личностные результаты 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b="1" i="1" dirty="0"/>
              <a:t>У учащихся должны быть сформированы: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понимание важности нового социального статуса «ученик»;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внутренняя позиция школьника на уровне положительного отноше­ния к логопедическим занятиям и принятия образа «хорошего уче­ника», как активного участника процесса обучения;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понимание нравственных норм, закреплённых в языке народа (на уровне, соответствующем возрасту);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адекватное восприятие содержательной оценки своей работы учи­телем;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осознание языка как основного средства общения людей.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u="sng" dirty="0" err="1"/>
              <a:t>Метапредметные</a:t>
            </a:r>
            <a:r>
              <a:rPr lang="ru-RU" sz="1400" u="sng" dirty="0"/>
              <a:t> результаты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b="1" dirty="0"/>
              <a:t>Регулятивные </a:t>
            </a:r>
            <a:r>
              <a:rPr lang="ru-RU" sz="1400" b="1" i="1" dirty="0"/>
              <a:t>Учащиеся научатся: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организовывать своё рабочее место под руководством учителя-логопеда;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осуществлять контроль, используя способ сличения своей работы с заданным эталоном;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dirty="0"/>
              <a:t>вносить необходимые дополнения, исправления в свою работу, ес­ли она расходится с эталоном (образцом), находить и исправлять ошибки, допущенные в словах (в специальных заданиях);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u="sng" dirty="0"/>
              <a:t>Предметные результаты </a:t>
            </a:r>
            <a:r>
              <a:rPr lang="ru-RU" sz="1400" b="1" dirty="0"/>
              <a:t>Учащиеся научатся: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правильно произносить звуки речи;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различать понятия «звук» и «буква»;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определять характер каждого звука в слове (в объёме изученного), характеризовать звуки, словесно и схематически (при предъявле­нии слова звучащим или написанным);</a:t>
            </a:r>
            <a:endParaRPr lang="ru-RU" sz="1400" i="1" dirty="0"/>
          </a:p>
          <a:p>
            <a:pPr lvl="0"/>
            <a:r>
              <a:rPr lang="ru-RU" sz="1400" dirty="0"/>
              <a:t>понимать характеристику звуков речи, представленную в модель­ном виде;</a:t>
            </a:r>
            <a:endParaRPr lang="ru-RU" sz="1400" i="1" dirty="0"/>
          </a:p>
          <a:p>
            <a:pPr lvl="0"/>
            <a:r>
              <a:rPr lang="ru-RU" sz="1400" dirty="0"/>
              <a:t>сравнивать и классифицировать указанные звуки речи по заданным параметрам; анализировать и группировать слова по указанным характеристикам звуков;</a:t>
            </a:r>
            <a:endParaRPr lang="ru-RU" sz="1400" i="1" dirty="0"/>
          </a:p>
          <a:p>
            <a:endParaRPr lang="ru-RU" sz="1350" i="1" dirty="0"/>
          </a:p>
        </p:txBody>
      </p:sp>
    </p:spTree>
    <p:extLst>
      <p:ext uri="{BB962C8B-B14F-4D97-AF65-F5344CB8AC3E}">
        <p14:creationId xmlns:p14="http://schemas.microsoft.com/office/powerpoint/2010/main" val="10054852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336704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1400" dirty="0"/>
              <a:t>объяснять случаи несовпадения количества звуков и букв;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объяснять выбор способа обозначения буквами твёрдости-мягкости согласных и звука [и]; правильно обозначать твёрдость-мягкость со­ гласных и звук [и] при письме;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распознавать и дифференцировать парные, сонорные, свистящие и шипящие согласные звуки и буквы;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обозначать на письме мягкость согласных звуков гласными буквами е, ё, и, ю, я;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определять количество слогов в слове и их границы (на основе ос­военных критериев);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определять в слове ударный слог; сравнивать и классифицировать слова по их слоговому составу, по расположению ударного слога, по количеству безударных;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различать слова, словосочетания и предложения по освоенным признакам;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различать устную и письменную речь, а также основные языковые средства (слова, предложения, текст);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интонировать различные по эмоциональной окрашенности предло­жения;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правильно записывать предложения - употреблять заглавную букву в начале, точку в конце предложения;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выделять  предложения  из  потока  устной  и   письменной  речи, оформлять их границы;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различать произношение и написание слов (простейшие случаи);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выполнять основные гигиенические требования при письме;</a:t>
            </a:r>
            <a:endParaRPr lang="ru-RU" sz="1400" i="1" dirty="0"/>
          </a:p>
          <a:p>
            <a:pPr>
              <a:spcBef>
                <a:spcPts val="0"/>
              </a:spcBef>
            </a:pPr>
            <a:r>
              <a:rPr lang="ru-RU" sz="1400" b="1" dirty="0"/>
              <a:t>Учащиеся получат возможность научиться: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обозначать звуковой состав слова с помощью элементарной транс­крипции;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сравнивать, классифицировать звуки по самостоятельно опреде­лённым характеристикам;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классифицировать слова с точки зрения их </a:t>
            </a:r>
            <a:r>
              <a:rPr lang="ru-RU" sz="1400" dirty="0" err="1"/>
              <a:t>звуко</a:t>
            </a:r>
            <a:r>
              <a:rPr lang="ru-RU" sz="1400" dirty="0"/>
              <a:t>-буквенного со­става по самостоятельно определённым критериям;</a:t>
            </a:r>
            <a:endParaRPr lang="ru-RU" sz="1400" i="1" dirty="0"/>
          </a:p>
          <a:p>
            <a:pPr lvl="0">
              <a:spcBef>
                <a:spcPts val="0"/>
              </a:spcBef>
            </a:pPr>
            <a:r>
              <a:rPr lang="ru-RU" sz="1400" dirty="0"/>
              <a:t>выполнять полный </a:t>
            </a:r>
            <a:r>
              <a:rPr lang="ru-RU" sz="1400" dirty="0" err="1"/>
              <a:t>звуко</a:t>
            </a:r>
            <a:r>
              <a:rPr lang="ru-RU" sz="1400" dirty="0"/>
              <a:t>-буквенный анализ слова.</a:t>
            </a:r>
            <a:endParaRPr lang="ru-RU" sz="1400" i="1" dirty="0"/>
          </a:p>
          <a:p>
            <a:endParaRPr lang="ru-RU" sz="1350" i="1" dirty="0"/>
          </a:p>
        </p:txBody>
      </p:sp>
    </p:spTree>
    <p:extLst>
      <p:ext uri="{BB962C8B-B14F-4D97-AF65-F5344CB8AC3E}">
        <p14:creationId xmlns:p14="http://schemas.microsoft.com/office/powerpoint/2010/main" val="17936503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>
                <a:solidFill>
                  <a:schemeClr val="tx1"/>
                </a:solidFill>
              </a:rPr>
              <a:t>Тематическое планирование коррекционной работы </a:t>
            </a:r>
            <a:r>
              <a:rPr lang="en-US" sz="2000" b="1" dirty="0" err="1" smtClean="0">
                <a:solidFill>
                  <a:schemeClr val="tx1"/>
                </a:solidFill>
              </a:rPr>
              <a:t>первого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года обучения обучающихся с общим недоразвитием речи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13005047"/>
              </p:ext>
            </p:extLst>
          </p:nvPr>
        </p:nvGraphicFramePr>
        <p:xfrm>
          <a:off x="899592" y="1628800"/>
          <a:ext cx="6995121" cy="4853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4018"/>
                <a:gridCol w="3709396"/>
                <a:gridCol w="2331707"/>
              </a:tblGrid>
              <a:tr h="323542">
                <a:tc>
                  <a:txBody>
                    <a:bodyPr/>
                    <a:lstStyle/>
                    <a:p>
                      <a:pPr marL="24130" marR="184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300" i="0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п/п</a:t>
                      </a:r>
                      <a:r>
                        <a:rPr lang="ru-RU" sz="13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12407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Разделы</a:t>
                      </a:r>
                      <a:r>
                        <a:rPr lang="ru-RU" sz="13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45720" marR="546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 </a:t>
                      </a:r>
                      <a:r>
                        <a:rPr lang="ru-RU" sz="1300" i="0" spc="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часов</a:t>
                      </a:r>
                      <a:r>
                        <a:rPr lang="ru-RU" sz="13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3235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3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spc="-4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Предложение</a:t>
                      </a:r>
                      <a:r>
                        <a:rPr lang="ru-RU" sz="13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3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235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3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spc="-3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Звуки и буквы</a:t>
                      </a:r>
                      <a:r>
                        <a:rPr lang="ru-RU" sz="13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3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235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3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spc="-2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Слоговой состав слов. Ударение</a:t>
                      </a:r>
                      <a:r>
                        <a:rPr lang="ru-RU" sz="13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13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235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13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spc="-2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Гласные звуки и буквы</a:t>
                      </a:r>
                      <a:r>
                        <a:rPr lang="ru-RU" sz="13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3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235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3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spc="-2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Дифференциация букв по кинетическому сходству</a:t>
                      </a:r>
                      <a:r>
                        <a:rPr lang="ru-RU" sz="13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ru-RU" sz="13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235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ru-RU" sz="13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spc="-2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Дифференциация букв по оптическому сходству</a:t>
                      </a:r>
                      <a:r>
                        <a:rPr lang="ru-RU" sz="13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3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235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13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spc="-2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Дифференциация гласных по акустическому сходству</a:t>
                      </a:r>
                      <a:r>
                        <a:rPr lang="ru-RU" sz="13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3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235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13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spc="-2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Звонкие и глухие согласные</a:t>
                      </a:r>
                      <a:r>
                        <a:rPr lang="ru-RU" sz="13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r>
                        <a:rPr lang="ru-RU" sz="13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235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ru-RU" sz="13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spc="-2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Сонорные согласные</a:t>
                      </a:r>
                      <a:r>
                        <a:rPr lang="ru-RU" sz="13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13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235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ru-RU" sz="13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spc="-2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Гласные и согласные звуки</a:t>
                      </a:r>
                      <a:r>
                        <a:rPr lang="ru-RU" sz="13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r>
                        <a:rPr lang="ru-RU" sz="13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235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r>
                        <a:rPr lang="ru-RU" sz="13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spc="-3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Мягкий знак</a:t>
                      </a:r>
                      <a:r>
                        <a:rPr lang="ru-RU" sz="13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3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235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r>
                        <a:rPr lang="ru-RU" sz="13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spc="-2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Разделительный мягкий знак</a:t>
                      </a:r>
                      <a:r>
                        <a:rPr lang="ru-RU" sz="13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3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235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r>
                        <a:rPr lang="ru-RU" sz="13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spc="-3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Итоговое занятие</a:t>
                      </a:r>
                      <a:r>
                        <a:rPr lang="ru-RU" sz="13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3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23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300" i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26244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spc="1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r>
                        <a:rPr lang="ru-RU" sz="13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1" spc="-2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87 часов</a:t>
                      </a:r>
                      <a:r>
                        <a:rPr lang="ru-RU" sz="13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i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10956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260648"/>
            <a:ext cx="7467600" cy="6408712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en-US" sz="17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7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пецифика</a:t>
            </a:r>
            <a:r>
              <a:rPr lang="ru-RU" sz="17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профессиональной деятельности учителя-логопеда в инклюзивном образовательном пространстве </a:t>
            </a:r>
            <a:r>
              <a:rPr lang="en-US" sz="17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17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работе</a:t>
            </a:r>
            <a:r>
              <a:rPr lang="en-US" sz="17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en-US" sz="17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учащимися</a:t>
            </a:r>
            <a:r>
              <a:rPr lang="en-US" sz="17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en-US" sz="17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тяжелыми</a:t>
            </a:r>
            <a:r>
              <a:rPr lang="en-US" sz="17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нарушениями</a:t>
            </a:r>
            <a:r>
              <a:rPr lang="en-US" sz="17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речи</a:t>
            </a:r>
            <a:r>
              <a:rPr lang="en-US" sz="17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7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Цель деятельности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учителя-логопеда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логопедическом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сопровождении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тяжелыми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нарушениями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речи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(ТНР)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700" i="1" dirty="0" smtClean="0">
                <a:latin typeface="Times New Roman" pitchFamily="18" charset="0"/>
                <a:cs typeface="Times New Roman" pitchFamily="18" charset="0"/>
              </a:rPr>
              <a:t>прописывается также в коррекционной программе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)  – 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это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создание условий, способствующих выявлению и преодолению нарушений речевого развития, а также дальнейшему развитию устной и письменной речи, совершенствованию коммуникации обучающихся с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ТНР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для успешного усвоения академической составляющей образовательной программы.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Для достижения этой цели в процессе профессиональной деятельности учителя-логопеда решаются следующие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Проведение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логопедического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обследования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с целью определения структуры и степени выраженности речевого нарушения: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установление психолого-педагогического заключения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(диагноза), позволяющего судить об уровне речевого и коммуникативного развития ребенка с ОВЗ.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700" b="1" i="1" dirty="0" smtClean="0">
                <a:latin typeface="Times New Roman" pitchFamily="18" charset="0"/>
              </a:rPr>
              <a:t>Обследование речи ребёнка должно осуществляться в контексте с другими линиями развития</a:t>
            </a:r>
            <a:r>
              <a:rPr lang="ru-RU" sz="1700" dirty="0" smtClean="0">
                <a:latin typeface="Times New Roman" pitchFamily="18" charset="0"/>
              </a:rPr>
              <a:t>: познавательными, социальными и двигательными.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7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Каждое проявление речевой патологии нуждается в четкой и ясной формулировке. Существуют серьезные противоречия - в оценке и фиксации различных форм речевой патологии, в форме логопедического заключения, а также разные представления об их сущности и взаимосвязях. 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endParaRPr lang="ru-RU" sz="1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fontAlgn="auto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715200" cy="6120680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Варианты логопедического заключения</a:t>
            </a: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Моторная алалия (</a:t>
            </a:r>
            <a:r>
              <a:rPr lang="en-US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уровень речевого развития). </a:t>
            </a:r>
          </a:p>
          <a:p>
            <a:pPr marL="274320" indent="-27432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Фонетико-фонематическое недоразвитие речи при стертой дизартрии. </a:t>
            </a:r>
          </a:p>
          <a:p>
            <a:pPr marL="274320" indent="-27432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Общее недоразвитие речи (</a:t>
            </a:r>
            <a:r>
              <a:rPr lang="en-US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уровень речевого развития)</a:t>
            </a:r>
            <a:r>
              <a:rPr lang="en-US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дизартрии. </a:t>
            </a:r>
          </a:p>
          <a:p>
            <a:pPr marL="274320" indent="-27432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Общее недоразвитие речи (</a:t>
            </a:r>
            <a:r>
              <a:rPr lang="en-US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уровень речевого развития)</a:t>
            </a:r>
            <a:r>
              <a:rPr lang="en-US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ринолалии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74320" indent="-27432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Системное недоразвитие речи (</a:t>
            </a:r>
            <a:r>
              <a:rPr lang="en-US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уровень речевого развития)</a:t>
            </a:r>
            <a:r>
              <a:rPr lang="en-US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ребенка с задержкой психического развития.</a:t>
            </a:r>
          </a:p>
          <a:p>
            <a:pPr marL="274320" indent="-27432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Системное недоразвитие речи (</a:t>
            </a:r>
            <a:r>
              <a:rPr lang="en-US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уровень речевого развития)</a:t>
            </a:r>
            <a:r>
              <a:rPr lang="en-US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умственной отсталости. </a:t>
            </a:r>
          </a:p>
          <a:p>
            <a:pPr algn="ctr">
              <a:spcBef>
                <a:spcPts val="0"/>
              </a:spcBef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Клинико-педагогическая классификация речевых нарушений. </a:t>
            </a: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ыделяются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нарушения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устной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письменной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речи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spcBef>
                <a:spcPts val="0"/>
              </a:spcBef>
              <a:buAutoNum type="romanUcPeriod"/>
            </a:pP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Нарушения устной речи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подразделяются на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два типа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361950" algn="just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Нарушения фонационного (внешнего) оформления высказывания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дисфония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афония,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брадилалия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тахилалия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заикание,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дислалия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ринолалия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дизартрия).</a:t>
            </a:r>
          </a:p>
          <a:p>
            <a:pPr marL="361950" algn="just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Нарушения структурно-семантического (внутреннего) оформления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высказывания (алалия, афазия). </a:t>
            </a:r>
          </a:p>
          <a:p>
            <a:pPr marL="361950" algn="just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Нарушения письменной речи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подразделяются на два вида: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дислексию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дисграфию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7467600" cy="633670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Психолого-педагогическая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классификация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включает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две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группы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речевых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нарушений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нарушение средств общени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я: фонетико-фонематическое недоразвитие (ФФН) и общее недоразвитие речи (ОНР);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нарушение в применении средств общения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(заикание и комбинация заикания с общим недоразвитием речи).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Нарушения чтения и письма рассматриваются в структуре ОНР и ФФН как их системные, отсроченные последствия, обусловленные</a:t>
            </a:r>
            <a:endParaRPr lang="ru-RU" sz="1600" b="1" i="1" dirty="0">
              <a:latin typeface="Times New Roman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несформированностью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фонематических и морфологических обобщений.</a:t>
            </a:r>
          </a:p>
          <a:p>
            <a:pPr algn="just"/>
            <a:r>
              <a:rPr lang="ru-RU" sz="1600" b="1" i="1" dirty="0">
                <a:latin typeface="Times New Roman" pitchFamily="18" charset="0"/>
              </a:rPr>
              <a:t>Задача: стандартизация и единообразие оформления логопедического заключения.</a:t>
            </a:r>
          </a:p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Психолого-педагогическая классификация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включает две группы речевых нарушений: </a:t>
            </a:r>
          </a:p>
          <a:p>
            <a:pPr marL="274320" indent="-27432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Задачи, которые  решает логопед в своей профессиональной деятельности:</a:t>
            </a:r>
            <a:endParaRPr lang="ru-RU" sz="1600" i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274320" indent="-27432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Разработка перспективного плана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коррекционно-логопедической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работы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(индивидуальной программы развития) . 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. Организация коррекционной работы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по оказанию логопедической помощи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ребенку с 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ТНР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включает в себя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разработку и реализацию коррекционно-развивающих, индивидуально-ориентированных программ с учетом возраста и особенностей развития обучающихся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, структуры дефекта, а так же оказание помощи педагогическому коллективу.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Определение направлений, методов и приемов логопедической работы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по коррекции нарушений речевого развития, подбор дидактических и методических материалов.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404664"/>
            <a:ext cx="7467600" cy="6264696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Комплектование групп для занятий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учетом психофизического состояния обучающихся с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ОВЗ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Проведение индивидуальных и групповых занятий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коррекции нарушений устной и письменной речи обучающихся (с использованием программного материала учебных дисциплин гуманитарного цикла). 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Участие в разработке адаптированных образовательных программ, по каждому предмету начальной школы, методических рекомендаций по обучению детей с ОВЗ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том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числе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детей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с ТНР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Определение разнообразных методов, форм и средств обучения в рамках государственного стандарта, повышающих усвоение учебного материала.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Проведение систематического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2-3 раза в год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изучения динамики речевого развития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детей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с ТНР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процессе освоения образовательной программы  позволяет скорректировать имеющуюся индивидуальную программу коррекционно-логопедического воздействия  и акцентировать внимание на наиболее стойких проблемах речевого развития 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Осуществление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итоговой диагностики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 охватывающей все компоненты речевой системы и выявляющей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всех видов универсальных учебных действий.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Взаимодействие со специалистами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психолого-педагогического сопровождения ребенка с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ТНР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его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семьей.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Совершенствование научно-методического потенциала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Разработка предложений по повышению эффективности диагностической, коррекционной работы. Обобщение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распространение наиболее эффективного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опыта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логопедической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работы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Разработка и внедрение новых технологий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обучения,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позволяющих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инклюзивной практике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осуществлять коррекцию детей с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ТНР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совместно с обычно развивающимися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детьми на основе анализа образовательных потребностей различных категорий детей;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изучение информации о системе инклюзивного образования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целях создании необходимых условий для детей с ОВЗ на базе общеобразовательной организации, изучение новых нормативно-правовых документов.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Обеспечение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контроль за соблюдением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здоровьесберега-ющих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условий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обучения и воспитания детей с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ТНР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общеобразовательной организации.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Совместное с учителем (дефектологом,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тьютором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проведение работы по соблюдению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классе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правильного речевого режима, по обогащению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систематизации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словарного запаса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обучающихся в соответствии с учебными предметами,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развитию коммуникативных умений.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332656"/>
            <a:ext cx="7467600" cy="6120680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 11. 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Консультативная работа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по формированию психолого-педагогической компетентности по вопросам онтогенеза детской речи, проявлений вариантов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дезонтогенеза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; обучение родителей специализированным приема преодоления имеющихся расстройств устной речи и подбор комплексов коррекционно-развивающих упражнений, направленных исправление недостатков письма и чтения, а также их профилактику. Консультирование педагогических работников, </a:t>
            </a:r>
            <a:r>
              <a:rPr lang="ru-RU" sz="2100" dirty="0" smtClean="0"/>
              <a:t>администрацию образовательной организации и педагогов по вопросам организации специальных образовательных условий для ребенка с ОВЗ,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по использованию специальных методов и приемов оказания помощи ребенку с ОВЗ, имеющему речевые нарушения. 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12. 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Профилактическая работа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заключается в своевременном предупреждении у ребенка с ОВЗ возможных вторичных речевых нарушений, создании условий для их полноценного речевого развития на каждом уровне общего образования. 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ru-RU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Каждое направление деятельности учителя-логопеда включается в единый процесс психолого-педагогического сопровождения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в рамках инклюзивного образования приобретает особое значение, так как </a:t>
            </a:r>
            <a:r>
              <a:rPr lang="ru-RU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ориентировано не только на преодоление речевых расстройств у обучающихся с ОВЗ, но и на их социализацию и адаптацию 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среде нормально развивающихся сверстников</a:t>
            </a:r>
            <a:r>
              <a:rPr lang="ru-RU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Специфические особенности вербального мышления, которые по своему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психоречевому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механизму первично связаны с недоразвитием всех компонентов речи, а не с нарушением собственно (невербального) мышления. </a:t>
            </a: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Учебная деятельность детей с ТНР отличается замедленным темпом восприятия учебной информации, сниженной работоспособностью, затруднениями в установлении ассоциативных связей между зрительным, слуховым и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речедвигательными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анализаторами; трудностями в организации произвольной деятельности, низким уровнем самоконтроля и мотивации, возможным ослаблением памяти, отклонениями в пространственной ориентировке и конструктивной деятельности, нарушениями мелкой моторики, зрительно-моторной и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слухомоторной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координации.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ля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осуществления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эффективной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обучающимися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общеобразовательной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тяжелыми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нарушениями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речи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программное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Выводы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Логопедическое сопровождение занимает важное место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процессе коррекции нарушений развития детей с ОВЗ.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Нарушения речи у детей с ОВЗ являются очень распространенными и имеют стойкий характер. Своевременное и целенаправленное устранение нарушений речи ребенка с ОВЗ способствует развитию его познавательной деятельности, лучшему усвоению школьной программы, дальнейшей социальной адаптации.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Построение эффективной системы адаптированного логопедического сопровождения позволит решать проблемы развития и обучения детей с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ТНР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внутри образовательной среды учреждения,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избежать необоснованной переадресации проблемы ребенка внешним службам,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сократить число детей, направляемых в специальные образовательные учреждения.   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476672"/>
            <a:ext cx="7467600" cy="599728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sz="4000" dirty="0" smtClean="0"/>
              <a:t>Спасибо за внимание!</a:t>
            </a:r>
          </a:p>
          <a:p>
            <a:pPr algn="ctr">
              <a:buNone/>
            </a:pPr>
            <a:endParaRPr lang="ru-RU" b="1" dirty="0" smtClean="0">
              <a:latin typeface="Times New Roman" charset="0"/>
              <a:cs typeface="Times New Roman" charset="0"/>
            </a:endParaRPr>
          </a:p>
          <a:p>
            <a:pPr algn="ctr">
              <a:buNone/>
            </a:pPr>
            <a:endParaRPr lang="ru-RU" b="1" dirty="0" smtClean="0">
              <a:latin typeface="Times New Roman" charset="0"/>
              <a:cs typeface="Times New Roman" charset="0"/>
            </a:endParaRPr>
          </a:p>
          <a:p>
            <a:pPr algn="ctr">
              <a:buNone/>
            </a:pPr>
            <a:endParaRPr lang="ru-RU" b="1" dirty="0" smtClean="0">
              <a:latin typeface="Times New Roman" charset="0"/>
              <a:cs typeface="Times New Roman" charset="0"/>
            </a:endParaRPr>
          </a:p>
          <a:p>
            <a:pPr algn="ctr">
              <a:buNone/>
            </a:pPr>
            <a:endParaRPr lang="ru-RU" b="1" dirty="0" smtClean="0">
              <a:latin typeface="Times New Roman" charset="0"/>
              <a:cs typeface="Times New Roman" charset="0"/>
            </a:endParaRPr>
          </a:p>
          <a:p>
            <a:pPr algn="ctr">
              <a:buNone/>
            </a:pPr>
            <a:endParaRPr lang="ru-RU" b="1" dirty="0" smtClean="0">
              <a:latin typeface="Times New Roman" charset="0"/>
              <a:cs typeface="Times New Roman" charset="0"/>
            </a:endParaRPr>
          </a:p>
          <a:p>
            <a:pPr algn="ctr">
              <a:buNone/>
            </a:pPr>
            <a:endParaRPr lang="ru-RU" b="1" dirty="0" smtClean="0">
              <a:latin typeface="Times New Roman" charset="0"/>
              <a:cs typeface="Times New Roman" charset="0"/>
            </a:endParaRPr>
          </a:p>
          <a:p>
            <a:pPr algn="ctr">
              <a:buNone/>
            </a:pPr>
            <a:endParaRPr lang="ru-RU" b="1" dirty="0" smtClean="0">
              <a:latin typeface="Times New Roman" charset="0"/>
              <a:cs typeface="Times New Roman" charset="0"/>
            </a:endParaRPr>
          </a:p>
          <a:p>
            <a:pPr algn="ctr">
              <a:buNone/>
            </a:pPr>
            <a:endParaRPr lang="ru-RU" b="1" dirty="0" smtClean="0">
              <a:latin typeface="Times New Roman" charset="0"/>
              <a:cs typeface="Times New Roman" charset="0"/>
            </a:endParaRPr>
          </a:p>
          <a:p>
            <a:pPr algn="ctr">
              <a:buNone/>
            </a:pPr>
            <a:endParaRPr lang="ru-RU" b="1" dirty="0" smtClean="0">
              <a:latin typeface="Times New Roman" charset="0"/>
              <a:cs typeface="Times New Roman" charset="0"/>
            </a:endParaRPr>
          </a:p>
          <a:p>
            <a:pPr algn="ctr">
              <a:buNone/>
            </a:pPr>
            <a:endParaRPr lang="ru-RU" b="1" dirty="0" smtClean="0">
              <a:latin typeface="Times New Roman" charset="0"/>
              <a:cs typeface="Times New Roman" charset="0"/>
            </a:endParaRPr>
          </a:p>
          <a:p>
            <a:pPr algn="ctr">
              <a:buNone/>
            </a:pPr>
            <a:endParaRPr lang="ru-RU" b="1" dirty="0" smtClean="0">
              <a:latin typeface="Times New Roman" charset="0"/>
              <a:cs typeface="Times New Roman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charset="0"/>
                <a:cs typeface="Times New Roman" charset="0"/>
              </a:rPr>
              <a:t>Научно-методическое обеспечение</a:t>
            </a:r>
            <a:endParaRPr lang="ru-RU" dirty="0"/>
          </a:p>
        </p:txBody>
      </p:sp>
      <p:grpSp>
        <p:nvGrpSpPr>
          <p:cNvPr id="4" name="Группа 14"/>
          <p:cNvGrpSpPr>
            <a:grpSpLocks/>
          </p:cNvGrpSpPr>
          <p:nvPr/>
        </p:nvGrpSpPr>
        <p:grpSpPr bwMode="auto">
          <a:xfrm>
            <a:off x="1331640" y="1268760"/>
            <a:ext cx="6068665" cy="4672930"/>
            <a:chOff x="-334439" y="416920"/>
            <a:chExt cx="8982977" cy="6147906"/>
          </a:xfrm>
        </p:grpSpPr>
        <p:pic>
          <p:nvPicPr>
            <p:cNvPr id="5" name="Picture 10" descr="1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357759">
              <a:off x="4154487" y="440898"/>
              <a:ext cx="1822450" cy="251459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pic>
        <p:pic>
          <p:nvPicPr>
            <p:cNvPr id="6" name="Picture 12" descr="1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212788">
              <a:off x="6660556" y="3281733"/>
              <a:ext cx="1769461" cy="264322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pic>
        <p:pic>
          <p:nvPicPr>
            <p:cNvPr id="7" name="Picture 13" descr="1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-1058039">
              <a:off x="-334439" y="3601062"/>
              <a:ext cx="1660525" cy="243839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pic>
        <p:pic>
          <p:nvPicPr>
            <p:cNvPr id="8" name="Picture 15" descr="2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-1394738">
              <a:off x="-12317" y="1093789"/>
              <a:ext cx="1719263" cy="251459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pic>
        <p:pic>
          <p:nvPicPr>
            <p:cNvPr id="9" name="Picture 16" descr="2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1745653">
              <a:off x="6992775" y="1392603"/>
              <a:ext cx="1655763" cy="241935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pic>
        <p:pic>
          <p:nvPicPr>
            <p:cNvPr id="10" name="Picture 17" descr="2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 rot="-1002640">
              <a:off x="1294740" y="1337285"/>
              <a:ext cx="1800226" cy="252412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pic>
        <p:pic>
          <p:nvPicPr>
            <p:cNvPr id="11" name="Picture 14" descr="19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-1467682">
              <a:off x="869747" y="3389649"/>
              <a:ext cx="1727200" cy="257175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pic>
        <p:pic>
          <p:nvPicPr>
            <p:cNvPr id="12" name="Picture 18" descr="23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 rot="-284476">
              <a:off x="2582564" y="416920"/>
              <a:ext cx="1668462" cy="243839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pic>
        <p:pic>
          <p:nvPicPr>
            <p:cNvPr id="13" name="Picture 9" descr="27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 rot="1381609">
              <a:off x="5412345" y="766323"/>
              <a:ext cx="1723178" cy="242562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pic>
        <p:pic>
          <p:nvPicPr>
            <p:cNvPr id="14" name="Picture 20" descr="25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 rot="-1236381">
              <a:off x="2487209" y="4036104"/>
              <a:ext cx="1684082" cy="242854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pic>
        <p:pic>
          <p:nvPicPr>
            <p:cNvPr id="15" name="Picture 21" descr="26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 rot="-243800">
              <a:off x="3000115" y="2410883"/>
              <a:ext cx="1714499" cy="245745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pic>
        <p:pic>
          <p:nvPicPr>
            <p:cNvPr id="16" name="Picture 11" descr="16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 rot="970373">
              <a:off x="4638764" y="2603955"/>
              <a:ext cx="1597025" cy="241458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pic>
        <p:pic>
          <p:nvPicPr>
            <p:cNvPr id="17" name="Picture 19" descr="24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 rot="1255190">
              <a:off x="5142138" y="3935927"/>
              <a:ext cx="1841500" cy="262889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Программное обеспечение</a:t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274320" indent="-27432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Программно-методическое обеспечение инклюзивного образовательного процесса отражается в трех документах –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программе коррекционной работы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являющейся составной частью основной образовательной программы, разрабатываемой образовательной организацией на основе рекомендуемого перечня общеобразовательных программ (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адаптированной основной общеобразовательной программы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адаптированной образовательной программы).</a:t>
            </a:r>
          </a:p>
          <a:p>
            <a:pPr marL="274320" indent="-27432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Понятие адаптированной образовательной программы появилось впервые </a:t>
            </a:r>
            <a:r>
              <a:rPr lang="ru-RU" altLang="ru-RU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Ст.2 Федерального закона «Об образовании в Российской федерации» 273-ФЗ от 29.12.2012г.:</a:t>
            </a:r>
          </a:p>
          <a:p>
            <a:pPr marL="274320" indent="-27432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altLang="ru-RU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alt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Адаптированная образовательная программа </a:t>
            </a:r>
            <a:r>
              <a:rPr lang="ru-RU" altLang="ru-RU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образовательная </a:t>
            </a:r>
            <a:r>
              <a:rPr lang="ru-RU" alt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программа, адаптированная</a:t>
            </a:r>
            <a:r>
              <a:rPr lang="ru-RU" altLang="ru-RU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alt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обучения лиц с ограниченными возможностями здоровья с учетом особенностей </a:t>
            </a:r>
            <a:r>
              <a:rPr lang="ru-RU" altLang="ru-RU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их </a:t>
            </a:r>
            <a:r>
              <a:rPr lang="ru-RU" alt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психофизического развития, индивидуальных возможностей</a:t>
            </a:r>
            <a:r>
              <a:rPr lang="ru-RU" altLang="ru-RU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особых </a:t>
            </a:r>
            <a:r>
              <a:rPr lang="ru-RU" alt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образовательных потребностей</a:t>
            </a:r>
            <a:r>
              <a:rPr lang="ru-RU" altLang="ru-RU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обеспечивающая коррекцию нарушений развития и социальную адаптацию указанных лиц». </a:t>
            </a:r>
          </a:p>
          <a:p>
            <a:pPr marL="274320" indent="-27432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altLang="ru-RU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АОП создается </a:t>
            </a:r>
            <a:r>
              <a:rPr lang="ru-RU" alt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основе </a:t>
            </a:r>
            <a:r>
              <a:rPr lang="ru-RU" altLang="ru-RU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образовательной </a:t>
            </a:r>
            <a:r>
              <a:rPr lang="ru-RU" alt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программы Специальных (коррекционных) образовательных учреждений </a:t>
            </a:r>
            <a:r>
              <a:rPr lang="en-US" alt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I-VIII</a:t>
            </a:r>
            <a:r>
              <a:rPr lang="ru-RU" alt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видов</a:t>
            </a:r>
            <a:r>
              <a:rPr lang="ru-RU" altLang="ru-RU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(Ф3, ст.2, п.п. 28).</a:t>
            </a:r>
          </a:p>
          <a:p>
            <a:pPr marL="274320" indent="-27432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Адаптированная образовательная программа обучения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составляется на основе рекомендаций ПМПК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предусматривает, корректировку учебного процесса (содержание учебного плана, формы и методы обучения, условия определения результатов обучения для каждого учащегося с ОВЗ, увеличение сроков обучения, </a:t>
            </a:r>
          </a:p>
          <a:p>
            <a:pPr marL="274320" indent="-27432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специальные пропедевтические разделы, направленные на подготовку обучающихся к освоению основной образовательной программы).</a:t>
            </a:r>
          </a:p>
          <a:p>
            <a:pPr marL="114300" indent="0" fontAlgn="auto">
              <a:spcAft>
                <a:spcPts val="0"/>
              </a:spcAft>
              <a:buFont typeface="Arial" charset="0"/>
              <a:buNone/>
              <a:defRPr/>
            </a:pPr>
            <a:endParaRPr lang="ru-RU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altLang="ru-RU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467600" cy="79208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i="1" dirty="0" smtClean="0">
                <a:solidFill>
                  <a:schemeClr val="tx1"/>
                </a:solidFill>
              </a:rPr>
              <a:t>Программа коррекционной работы</a:t>
            </a:r>
            <a:br>
              <a:rPr lang="ru-RU" i="1" dirty="0" smtClean="0">
                <a:solidFill>
                  <a:schemeClr val="tx1"/>
                </a:solidFill>
              </a:rPr>
            </a:b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sz="2400" i="1" dirty="0" smtClean="0">
                <a:solidFill>
                  <a:schemeClr val="tx1"/>
                </a:solidFill>
              </a:rPr>
              <a:t>(создается при участии родителей)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274320" indent="-27432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 соответствии с п. 19.8. ФГОС начального образования </a:t>
            </a:r>
            <a:r>
              <a:rPr lang="ru-RU" sz="2900" i="1" dirty="0" smtClean="0">
                <a:latin typeface="Times New Roman" pitchFamily="18" charset="0"/>
                <a:cs typeface="Times New Roman" pitchFamily="18" charset="0"/>
              </a:rPr>
              <a:t>Программа коррекционной работы в образовательном учреждении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должна быть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направлена на обеспечение коррекции недостатков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в физическом и (или) психическом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развитии детей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 ограниченными возможностями здоровья и/или с инвалидностью и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оказание помощи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детям этой категории в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освоении основной образовательной программы начального общего образования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74320" indent="-27432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Коррекционная программа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предусматривает создание специальных условий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обучения и воспитания,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позволяющих учитывать особые образовательные потребности детей с ограниченными возможностями здоровья посредством индивидуализации образовательного процесса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Эти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условия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должны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быть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четко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прописаны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адаптированной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образовательной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программе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каждой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категории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детей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с ОВЗ.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sz="1800" b="1" dirty="0" smtClean="0"/>
              <a:t>Специальные образовательные условия обучения, воспитания и развития детей с ТНР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включают</a:t>
            </a:r>
            <a:r>
              <a:rPr lang="en-US" sz="1800" b="1" dirty="0" smtClean="0"/>
              <a:t> в </a:t>
            </a:r>
            <a:r>
              <a:rPr lang="en-US" sz="1800" b="1" dirty="0" err="1" smtClean="0"/>
              <a:t>себя</a:t>
            </a:r>
            <a:r>
              <a:rPr lang="ru-RU" sz="1800" dirty="0" smtClean="0"/>
              <a:t>: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180340" algn="l"/>
              </a:tabLst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180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раннее выявление детей с речевой патологией и организация логопедической помощи;</a:t>
            </a:r>
            <a:endParaRPr lang="ru-RU" sz="1800" dirty="0" smtClean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180340" algn="l"/>
              </a:tabLst>
            </a:pPr>
            <a:r>
              <a:rPr lang="x-none" sz="180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систематическая коррекционно-логопедическая помощь в раннем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,</a:t>
            </a:r>
            <a:r>
              <a:rPr lang="x-none" sz="180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дошкольном возрасте; </a:t>
            </a:r>
            <a:endParaRPr lang="ru-RU" sz="1800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180340" algn="l"/>
              </a:tabLst>
            </a:pPr>
            <a:r>
              <a:rPr lang="ru-RU" sz="1800" dirty="0" smtClean="0"/>
              <a:t>взаимосвязь и преемственность содержания и методов логопедической работы в условиях дошкольного и школьного образования и воспитания, ориентированных на нормализацию (полное преодоление) или сглаживание отклонений речевого и личностного развития;</a:t>
            </a:r>
          </a:p>
          <a:p>
            <a:pPr marL="365125" indent="-250825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/>
              <a:t>получение обязательной систематической логопедической помощи в условиях учреждения массового или специального типа; </a:t>
            </a:r>
          </a:p>
          <a:p>
            <a:pPr marL="365125" indent="-250825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/>
              <a:t>возможность обучаться на дому и/или дистанционно (в случае тяжелых форм речевой патологии при сочетанных нарушениях развития); </a:t>
            </a:r>
            <a:endParaRPr lang="ru-RU" sz="2000" dirty="0" smtClean="0"/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180340" algn="l"/>
              </a:tabLst>
            </a:pPr>
            <a:r>
              <a:rPr lang="x-none" sz="1800" i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взаимодействие</a:t>
            </a:r>
            <a:r>
              <a:rPr lang="x-none" sz="180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и координация </a:t>
            </a:r>
            <a:r>
              <a:rPr lang="x-none" sz="1800" i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педагогических, психологических и медицинских средств воздействия </a:t>
            </a:r>
            <a:r>
              <a:rPr lang="x-none" sz="180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при тесном сотрудничестве учителя-логопеда, учителя-дефектолога, педагога-психолога, учителей и врачей разных специальностей; </a:t>
            </a:r>
            <a:endParaRPr lang="ru-RU" sz="1800" dirty="0" smtClean="0">
              <a:latin typeface="Calibri"/>
              <a:ea typeface="Calibri"/>
              <a:cs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x-none" sz="1800" smtClean="0">
                <a:latin typeface="Times New Roman"/>
                <a:ea typeface="Calibri"/>
                <a:cs typeface="Times New Roman"/>
              </a:rPr>
              <a:t>наличие адаптированной образовательной программы для детей с тяжелыми нарушением речи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067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x-none" sz="1800" smtClean="0">
                <a:latin typeface="Times New Roman"/>
                <a:ea typeface="Calibri"/>
                <a:cs typeface="Times New Roman"/>
              </a:rPr>
              <a:t>гибкое </a:t>
            </a:r>
            <a:r>
              <a:rPr lang="x-none" sz="1800" i="1" smtClean="0">
                <a:latin typeface="Times New Roman"/>
                <a:ea typeface="Calibri"/>
                <a:cs typeface="Times New Roman"/>
              </a:rPr>
              <a:t>варьирование двух компонентов – академического и жизненной компетенции </a:t>
            </a:r>
            <a:r>
              <a:rPr lang="x-none" sz="1800" smtClean="0">
                <a:latin typeface="Times New Roman"/>
                <a:ea typeface="Calibri"/>
                <a:cs typeface="Times New Roman"/>
              </a:rPr>
              <a:t>в процессе обучения путем расширения</a:t>
            </a:r>
            <a:r>
              <a:rPr lang="ru-RU" sz="18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x-none" sz="1800" smtClean="0">
                <a:latin typeface="Times New Roman"/>
                <a:ea typeface="Calibri"/>
                <a:cs typeface="Times New Roman"/>
              </a:rPr>
              <a:t>сокращения содержания отдельных тематических разделов, изменения количества учебных часов и  использования соответствующих методик и технологий</a:t>
            </a:r>
            <a:r>
              <a:rPr lang="ru-RU" sz="1800" dirty="0" smtClean="0">
                <a:latin typeface="Times New Roman"/>
                <a:ea typeface="Calibri"/>
                <a:cs typeface="Times New Roman"/>
              </a:rPr>
              <a:t>;</a:t>
            </a:r>
            <a:endParaRPr lang="ru-RU" sz="1800" dirty="0" smtClean="0">
              <a:latin typeface="Calibri"/>
              <a:ea typeface="Calibri"/>
              <a:cs typeface="Times New Roman"/>
            </a:endParaRPr>
          </a:p>
          <a:p>
            <a:pPr algn="just">
              <a:spcBef>
                <a:spcPts val="0"/>
              </a:spcBef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Функция «академического» компонента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оснащение ребенка знаниями и умениями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в большей степени для их применения в будущем.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При разработке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АК должен использоваться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принцип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разумного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превышения актуальных возможностей ребенка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spcBef>
                <a:spcPts val="0"/>
              </a:spcBef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АК для детей с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ТНР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каждой области не изменен в сравнении с уровнем образования здоровых сверстников, но усилено внимание к формированию полноценной жизненной компетенции.</a:t>
            </a:r>
          </a:p>
          <a:p>
            <a:pPr>
              <a:spcBef>
                <a:spcPts val="0"/>
              </a:spcBef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Функция компонента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«жизненной компетенции»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– это использование полученных знаний в реальных условиях,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обеспечение ребенка практическими знаниями, умениями и навыками, необходимыми, уже сейчас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x-none" sz="180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возможность модификации и адаптации учебной программы при изучении филологического и лингвистического курса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;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x-none" sz="1800" smtClean="0">
                <a:latin typeface="Times New Roman"/>
                <a:ea typeface="Calibri"/>
                <a:cs typeface="Times New Roman"/>
              </a:rPr>
              <a:t>реализация индивидуального дифференцированного подхода к обучению ребенка с </a:t>
            </a:r>
            <a:r>
              <a:rPr lang="ru-RU" sz="1800" dirty="0" smtClean="0">
                <a:latin typeface="Times New Roman"/>
                <a:ea typeface="Calibri"/>
                <a:cs typeface="Times New Roman"/>
              </a:rPr>
              <a:t>ТНР</a:t>
            </a:r>
            <a:r>
              <a:rPr lang="x-none" sz="1800" smtClean="0">
                <a:latin typeface="Times New Roman"/>
                <a:ea typeface="Calibri"/>
                <a:cs typeface="Times New Roman"/>
              </a:rPr>
              <a:t> (учет структуры речевого нарушения, речевых и коммуникативных возможностей ребенка, его</a:t>
            </a:r>
            <a:endParaRPr lang="ru-RU" sz="1800" dirty="0" smtClean="0">
              <a:latin typeface="Calibri"/>
              <a:ea typeface="Calibri"/>
              <a:cs typeface="Times New Roman"/>
            </a:endParaRP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125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800" dirty="0" smtClean="0"/>
              <a:t>применение специальных методов, приемов и средств обучения и коррекционно-логопедической работы, в том числе специализированных компьютерных технологий, дидактических пособий, визуальных средств, обеспечивающих реализацию «обходных путей» коррекционного воздействия на речевые процессы, повышающих контроль за устной и письменной речью, тщательный отбор и комбинирование методов и приемов обучения с целью смены видов деятельности обучающихся, изменения доминантного анализатора, включения в работу большинства сохранных анализаторов; использование ориентировочной основы действий (опорных сигналов, алгоритмов, образцов выполнения задания);</a:t>
            </a:r>
            <a:endParaRPr lang="ru-RU" sz="1800" dirty="0" smtClean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180340" algn="l"/>
              </a:tabLst>
            </a:pPr>
            <a:r>
              <a:rPr lang="x-none" sz="180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выбор </a:t>
            </a:r>
            <a:r>
              <a:rPr lang="x-none" sz="1800" i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индивидуального темпа </a:t>
            </a:r>
            <a:r>
              <a:rPr lang="x-none" sz="180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обучения, с возможным изменением сроков продвижения в образовательном пространстве; </a:t>
            </a:r>
            <a:endParaRPr lang="ru-RU" sz="1800" dirty="0" smtClean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180340" algn="l"/>
              </a:tabLst>
            </a:pPr>
            <a:r>
              <a:rPr lang="x-none" sz="180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особая </a:t>
            </a:r>
            <a:r>
              <a:rPr lang="x-none" sz="1800" i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организация диагностических, проверочных </a:t>
            </a:r>
            <a:r>
              <a:rPr lang="x-none" sz="180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и контрольно-оценочных </a:t>
            </a:r>
            <a:r>
              <a:rPr lang="x-none" sz="1800" i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средств</a:t>
            </a:r>
            <a:r>
              <a:rPr lang="x-none" sz="180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: сокращение объема контрольных заданий, адресные пошаговые задания, с более дробными инструкциями;</a:t>
            </a:r>
            <a:endParaRPr lang="ru-RU" sz="1800" dirty="0" smtClean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180340" algn="l"/>
              </a:tabLst>
            </a:pPr>
            <a:r>
              <a:rPr lang="x-none" sz="180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объективная оценка результатов освоения 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ООП </a:t>
            </a:r>
            <a:r>
              <a:rPr lang="x-none" sz="180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обучающимися;</a:t>
            </a:r>
            <a:endParaRPr lang="ru-RU" sz="1800" dirty="0" smtClean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180340" algn="l"/>
              </a:tabLst>
            </a:pPr>
            <a:r>
              <a:rPr lang="x-none" sz="180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щадящий, </a:t>
            </a:r>
            <a:r>
              <a:rPr lang="x-none" sz="1800" i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здоровьесберегающий</a:t>
            </a:r>
            <a:r>
              <a:rPr lang="x-none" sz="180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, комфортный </a:t>
            </a:r>
            <a:r>
              <a:rPr lang="x-none" sz="1800" i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режим</a:t>
            </a:r>
            <a:r>
              <a:rPr lang="x-none" sz="180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обучения и </a:t>
            </a:r>
            <a:r>
              <a:rPr lang="x-none" sz="1800" i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нагрузок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2265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2440</TotalTime>
  <Words>6056</Words>
  <Application>Microsoft Office PowerPoint</Application>
  <PresentationFormat>Экран (4:3)</PresentationFormat>
  <Paragraphs>351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Эркер</vt:lpstr>
      <vt:lpstr>  Организация логопедического сопровождения детей с ОВЗ при реализации государственной программы “Доступная среда”</vt:lpstr>
      <vt:lpstr>Презентация PowerPoint</vt:lpstr>
      <vt:lpstr>Презентация PowerPoint</vt:lpstr>
      <vt:lpstr>Презентация PowerPoint</vt:lpstr>
      <vt:lpstr>Программное обеспечение </vt:lpstr>
      <vt:lpstr>Программа коррекционной работы  (создается при участии родителей)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Требования к оформлению адаптированной коррекционной программы логопедического сопровождения ребенка с ТНР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Тематическое планирование коррекционной работы первого года обучения обучающихся с общим недоразвитием речи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Irina</cp:lastModifiedBy>
  <cp:revision>236</cp:revision>
  <cp:lastPrinted>2017-10-09T11:16:36Z</cp:lastPrinted>
  <dcterms:created xsi:type="dcterms:W3CDTF">2015-09-16T21:44:16Z</dcterms:created>
  <dcterms:modified xsi:type="dcterms:W3CDTF">2017-10-27T21:01:30Z</dcterms:modified>
</cp:coreProperties>
</file>