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6" r:id="rId4"/>
    <p:sldId id="266" r:id="rId5"/>
    <p:sldId id="262" r:id="rId6"/>
    <p:sldId id="264" r:id="rId7"/>
    <p:sldId id="265" r:id="rId8"/>
    <p:sldId id="267" r:id="rId9"/>
    <p:sldId id="258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3" autoAdjust="0"/>
    <p:restoredTop sz="94719" autoAdjust="0"/>
  </p:normalViewPr>
  <p:slideViewPr>
    <p:cSldViewPr>
      <p:cViewPr varScale="1">
        <p:scale>
          <a:sx n="57" d="100"/>
          <a:sy n="57" d="100"/>
        </p:scale>
        <p:origin x="-9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6" y="2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0042"/>
            <a:ext cx="7691462" cy="22145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Влияние шума на здоровье населения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905776" cy="76835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Лекция 4 </a:t>
            </a:r>
          </a:p>
          <a:p>
            <a:r>
              <a:rPr lang="ru-RU" sz="1600" b="1" dirty="0" smtClean="0"/>
              <a:t> </a:t>
            </a:r>
            <a:r>
              <a:rPr lang="ru-RU" sz="1600" b="1" dirty="0" smtClean="0"/>
              <a:t>     </a:t>
            </a:r>
          </a:p>
          <a:p>
            <a:r>
              <a:rPr lang="ru-RU" sz="1600" b="1" smtClean="0"/>
              <a:t> </a:t>
            </a:r>
            <a:r>
              <a:rPr lang="ru-RU" sz="1600" b="1" smtClean="0"/>
              <a:t>                                                                                </a:t>
            </a:r>
            <a:r>
              <a:rPr lang="ru-RU" sz="1600" b="1" dirty="0" smtClean="0"/>
              <a:t>Преподаватель Чугунова Н.А.</a:t>
            </a: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85992"/>
            <a:ext cx="29448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в помещениях применять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шумоизолирующие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экологичные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снижения шума;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при подводном погружении, чтобы не произошёл разрыв барабанной перепонки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продувание ушей зажав нос или глотательным движением).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Сразу после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дайвинга - нельзя на самолёт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Баротравмы: шум и звон в ушах, снижение слуха, боль в ухе, тошнота и головокружение,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в тяжёлых случаях - потеря сознания. 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• отдыхать в тишине.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702" y="4797152"/>
            <a:ext cx="248761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727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 людей, живущих рядом с аэропортом, шоссе или железнодорожной станцией, часто накапливаются жировые отложения в области талии. Из-за этого у них может развиться абдоминальное ожирение. Шум - физиологический стрессор, который повышает в организме уровни кортизола (гормона стресса). Высокие уровни данного гормона связаны с большим количеством абдоминального жира.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53892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Шумовая атака" на человека происходит практически постоянно</a:t>
            </a:r>
            <a:r>
              <a:rPr lang="ru-RU" dirty="0" smtClean="0"/>
              <a:t>. </a:t>
            </a:r>
          </a:p>
          <a:p>
            <a:r>
              <a:rPr lang="ru-RU" dirty="0"/>
              <a:t>Н</a:t>
            </a:r>
            <a:r>
              <a:rPr lang="ru-RU" dirty="0" smtClean="0"/>
              <a:t>очной </a:t>
            </a:r>
            <a:r>
              <a:rPr lang="ru-RU" dirty="0"/>
              <a:t>шум врачи считают довольно опасным для </a:t>
            </a:r>
            <a:r>
              <a:rPr lang="ru-RU" dirty="0" smtClean="0"/>
              <a:t>организма. </a:t>
            </a:r>
          </a:p>
          <a:p>
            <a:r>
              <a:rPr lang="ru-RU" dirty="0" smtClean="0"/>
              <a:t>Если </a:t>
            </a:r>
            <a:r>
              <a:rPr lang="ru-RU" dirty="0"/>
              <a:t>шум по ночам воздействует на человека постоянно, то одним из первых симптомов возникает </a:t>
            </a:r>
            <a:r>
              <a:rPr lang="ru-RU" dirty="0" smtClean="0"/>
              <a:t>раздражительность, общая слабость, усталость, </a:t>
            </a:r>
            <a:r>
              <a:rPr lang="ru-RU" dirty="0"/>
              <a:t>"</a:t>
            </a:r>
            <a:r>
              <a:rPr lang="ru-RU" dirty="0" smtClean="0"/>
              <a:t>разбитое" состояние. </a:t>
            </a:r>
            <a:r>
              <a:rPr lang="ru-RU" dirty="0"/>
              <a:t>П</a:t>
            </a:r>
            <a:r>
              <a:rPr lang="ru-RU" dirty="0" smtClean="0"/>
              <a:t>остоянный </a:t>
            </a:r>
            <a:r>
              <a:rPr lang="ru-RU" dirty="0"/>
              <a:t>шум по ночам может </a:t>
            </a:r>
            <a:r>
              <a:rPr lang="ru-RU" dirty="0" smtClean="0"/>
              <a:t>спровоцировать </a:t>
            </a:r>
            <a:r>
              <a:rPr lang="ru-RU" dirty="0"/>
              <a:t>возникновение нервных и психических расстройств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230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Губительно влияет ночной шум </a:t>
            </a:r>
            <a:r>
              <a:rPr lang="ru-RU" dirty="0" smtClean="0"/>
              <a:t>на </a:t>
            </a:r>
            <a:r>
              <a:rPr lang="ru-RU" dirty="0"/>
              <a:t>сердечно-сосудистую систему, которая реагирует на такой раздражитель скачками давления. Опасны, по </a:t>
            </a:r>
            <a:r>
              <a:rPr lang="ru-RU" dirty="0" smtClean="0"/>
              <a:t>громкие </a:t>
            </a:r>
            <a:r>
              <a:rPr lang="ru-RU" dirty="0"/>
              <a:t>звуки, возникающие внезапно в те моменты, когда человек пытается уснуть либо пробуждается. </a:t>
            </a:r>
            <a:endParaRPr lang="ru-RU" dirty="0" smtClean="0"/>
          </a:p>
          <a:p>
            <a:r>
              <a:rPr lang="ru-RU" dirty="0" smtClean="0"/>
              <a:t>Негативно </a:t>
            </a:r>
            <a:r>
              <a:rPr lang="ru-RU" dirty="0"/>
              <a:t>сказывается ночной шум на детском здоровье - дети очень уязвимы перед шумом, нежели взрослые люди. </a:t>
            </a:r>
          </a:p>
        </p:txBody>
      </p:sp>
    </p:spTree>
    <p:extLst>
      <p:ext uri="{BB962C8B-B14F-4D97-AF65-F5344CB8AC3E}">
        <p14:creationId xmlns:p14="http://schemas.microsoft.com/office/powerpoint/2010/main" xmlns="" val="332075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План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Физические основы шума.</a:t>
            </a:r>
          </a:p>
          <a:p>
            <a:r>
              <a:rPr lang="ru-RU" dirty="0" smtClean="0"/>
              <a:t> Характеристика источников шума. </a:t>
            </a:r>
          </a:p>
          <a:p>
            <a:r>
              <a:rPr lang="ru-RU" dirty="0" smtClean="0"/>
              <a:t>Биологическое действие шума. </a:t>
            </a:r>
          </a:p>
          <a:p>
            <a:r>
              <a:rPr lang="ru-RU" dirty="0" smtClean="0"/>
              <a:t>Профилактика неблагоприятного действия шума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6165304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FF0000"/>
                </a:solidFill>
              </a:rPr>
              <a:t>Шум</a:t>
            </a:r>
            <a:r>
              <a:rPr lang="ru-RU" dirty="0" smtClean="0"/>
              <a:t> — беспорядочное сочетание различных </a:t>
            </a:r>
          </a:p>
          <a:p>
            <a:pPr lvl="0">
              <a:buNone/>
            </a:pPr>
            <a:r>
              <a:rPr lang="ru-RU" dirty="0" smtClean="0"/>
              <a:t>                 по силе и частоте звуков.</a:t>
            </a:r>
            <a:r>
              <a:rPr lang="en-US" dirty="0" smtClean="0"/>
              <a:t> </a:t>
            </a:r>
          </a:p>
          <a:p>
            <a:pPr lvl="0">
              <a:buNone/>
            </a:pPr>
            <a:r>
              <a:rPr lang="ru-RU" dirty="0" smtClean="0">
                <a:solidFill>
                  <a:srgbClr val="FF0000"/>
                </a:solidFill>
              </a:rPr>
              <a:t>Звук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волнообразное движение в </a:t>
            </a:r>
          </a:p>
          <a:p>
            <a:pPr lvl="0">
              <a:buNone/>
            </a:pPr>
            <a:r>
              <a:rPr lang="ru-RU" dirty="0" smtClean="0"/>
              <a:t>                  упругой среде</a:t>
            </a:r>
            <a:endParaRPr lang="en-US" dirty="0" smtClean="0"/>
          </a:p>
          <a:p>
            <a:pPr lvl="0">
              <a:buNone/>
            </a:pPr>
            <a:r>
              <a:rPr lang="ru-RU" dirty="0" smtClean="0"/>
              <a:t>Звук характеризуется уровнем звукового давления, измеряемым в децибелах, и частотой колебаний, выражаемой в герцах </a:t>
            </a:r>
          </a:p>
          <a:p>
            <a:pPr lvl="0">
              <a:buNone/>
            </a:pPr>
            <a:r>
              <a:rPr lang="ru-RU" dirty="0" smtClean="0"/>
              <a:t>                         (Гц — 1 колебание в секунду).</a:t>
            </a:r>
          </a:p>
          <a:p>
            <a:pPr lvl="0">
              <a:buNone/>
            </a:pPr>
            <a:r>
              <a:rPr lang="ru-RU" dirty="0" smtClean="0"/>
              <a:t>(уровень громкости с частотой 1000 Гц, равен силе звукового давления 1 децибел  </a:t>
            </a:r>
            <a:r>
              <a:rPr lang="ru-RU" b="1" dirty="0" smtClean="0"/>
              <a:t>(дБ) 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1506" name="AutoShape 2" descr="Допустимые нормы шу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C:\Documents and Settings\user\Мои документы\Downloads\miss-og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500174"/>
            <a:ext cx="234890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924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13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Шумомеры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082" name="AutoShape 2" descr="нормирование шу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https://zazdorovye.ru/wp-content/uploads/2012/06/shumom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76884"/>
            <a:ext cx="2466975" cy="1847851"/>
          </a:xfrm>
          <a:prstGeom prst="rect">
            <a:avLst/>
          </a:prstGeom>
          <a:noFill/>
        </p:spPr>
      </p:pic>
      <p:sp>
        <p:nvSpPr>
          <p:cNvPr id="21506" name="AutoShape 2" descr="Шумомер - измеритель уровня шума в децибел (дБ А С), цифровой прибор, жк-индикатор громкости (силы) зв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Шумомер - измеритель уровня шума в децибел (дБ А С), цифровой прибор, жк-индикатор громкости (силы) зв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1133475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760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Норма в жилых помещениях:    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7</a:t>
            </a:r>
            <a:r>
              <a:rPr lang="ru-RU" b="1" baseline="30000" dirty="0" smtClean="0">
                <a:solidFill>
                  <a:srgbClr val="FF0000"/>
                </a:solidFill>
              </a:rPr>
              <a:t>00</a:t>
            </a:r>
            <a:r>
              <a:rPr lang="ru-RU" b="1" dirty="0" smtClean="0">
                <a:solidFill>
                  <a:srgbClr val="FF0000"/>
                </a:solidFill>
              </a:rPr>
              <a:t>-23</a:t>
            </a:r>
            <a:r>
              <a:rPr lang="ru-RU" b="1" baseline="30000" dirty="0" smtClean="0">
                <a:solidFill>
                  <a:srgbClr val="FF0000"/>
                </a:solidFill>
              </a:rPr>
              <a:t>00</a:t>
            </a:r>
            <a:r>
              <a:rPr lang="ru-RU" b="1" dirty="0" smtClean="0">
                <a:solidFill>
                  <a:srgbClr val="FF0000"/>
                </a:solidFill>
              </a:rPr>
              <a:t> – не более  40  дБ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23</a:t>
            </a:r>
            <a:r>
              <a:rPr lang="ru-RU" b="1" baseline="30000" dirty="0" smtClean="0">
                <a:solidFill>
                  <a:srgbClr val="FF0000"/>
                </a:solidFill>
              </a:rPr>
              <a:t>00</a:t>
            </a:r>
            <a:r>
              <a:rPr lang="ru-RU" b="1" dirty="0" smtClean="0">
                <a:solidFill>
                  <a:srgbClr val="FF0000"/>
                </a:solidFill>
              </a:rPr>
              <a:t>-7</a:t>
            </a:r>
            <a:r>
              <a:rPr lang="ru-RU" b="1" baseline="30000" dirty="0" smtClean="0">
                <a:solidFill>
                  <a:srgbClr val="FF0000"/>
                </a:solidFill>
              </a:rPr>
              <a:t>00 </a:t>
            </a:r>
            <a:r>
              <a:rPr lang="ru-RU" b="1" dirty="0" smtClean="0">
                <a:solidFill>
                  <a:srgbClr val="FF0000"/>
                </a:solidFill>
              </a:rPr>
              <a:t> – не более 30  дБ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в  ЛПУ:  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25 – 45  дБ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Разговорная речь  - 45 – 60</a:t>
            </a:r>
          </a:p>
          <a:p>
            <a:pPr lvl="0">
              <a:buNone/>
            </a:pPr>
            <a:r>
              <a:rPr lang="ru-RU" dirty="0" smtClean="0"/>
              <a:t>Шум  уличного движения –80</a:t>
            </a:r>
          </a:p>
          <a:p>
            <a:pPr lvl="0">
              <a:buNone/>
            </a:pPr>
            <a:r>
              <a:rPr lang="ru-RU" dirty="0" smtClean="0"/>
              <a:t>Шум ремонтных работ – 100 </a:t>
            </a:r>
          </a:p>
          <a:p>
            <a:pPr>
              <a:buNone/>
            </a:pPr>
            <a:r>
              <a:rPr lang="ru-RU" dirty="0" smtClean="0"/>
              <a:t>Шум леса от 10 до 24</a:t>
            </a:r>
          </a:p>
          <a:p>
            <a:pPr>
              <a:buNone/>
            </a:pPr>
            <a:r>
              <a:rPr lang="ru-RU" dirty="0" smtClean="0"/>
              <a:t>Смертельный  уровень шума, звук взрыва — 200 децибел (дБ).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Потенциально вредные шумы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0300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ухудшению слуха может привести длительное шумовое воздействие более 85 децибел.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Трасса с большим движением: 85 децибел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Шум от ресторана или кафе: 85 децибел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Музыкальный плеер на средней громкости: 110 децибел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Снегоход: 110 децибел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Сирена скорой помощи: 120 децибел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Рок-концерт: 120 децибел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Громкие музыкальные игрушки: 125 децибел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Фейерверки и петарды: 135 децибел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Дрель: 140 децибел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435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100" b="1" dirty="0" smtClean="0">
                <a:solidFill>
                  <a:srgbClr val="FF0000"/>
                </a:solidFill>
              </a:rPr>
              <a:t>Воздействие </a:t>
            </a:r>
            <a:r>
              <a:rPr lang="ru-RU" sz="3100" b="1" dirty="0">
                <a:solidFill>
                  <a:srgbClr val="FF0000"/>
                </a:solidFill>
              </a:rPr>
              <a:t>шума на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Шум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приводит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 снижению внимания 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увеличению</a:t>
            </a:r>
          </a:p>
          <a:p>
            <a:pPr marL="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ошибок при выполнении различных видов работ.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Шум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замедляет реакцию человека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Уровень шума 70-90 децибел (дБ)  длительное время  может привести к заболеваниям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ЦНС, нарушения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сердечного ритма и глубины дыхания,  бессонница, тахикардия, повышение АД, ухудшение работоспособности,  хроническое утомление, снижение сопротивляемости организма, гипертония,  атеросклероз,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ИБС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 горожан слух снижается  к 25 годам (на селе – к 75 г.).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Длительное воздействие шума более 100 децибел (дБ) приводит к существенному снижению слуха вплоть до полной глухоты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(длительное шумовое воздействие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на слуховой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аппарат  приводит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 перфорации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(разрыву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барабанной перепонки)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525"/>
            <a:ext cx="13081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670" y="5157192"/>
            <a:ext cx="190182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652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5"/>
            <a:ext cx="8686800" cy="46085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 влиянием шума возникают явления утомление слуха и ослабления слуха. Эти явления с прекращением шума быстро проходят. 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переутомление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слуха повторяется систематически в течение длительного срока, то развивается тугоухость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Диагностический метод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выявления снижения слуха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исследование функции слухового анализатора с помощью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тональной аудиометрии.</a:t>
            </a: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Аудиометрия – измерение остроты слуха,- производится с помощью специального электроакустического аппарата – аудиометра.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52298"/>
            <a:ext cx="2160239" cy="130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25922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141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неблагоприятного действия шума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увеличивать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громкость звука в наушниках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плеера, чтобы заглушить внешний шум (в метро или на улице). При этом увеличивается и электромагнитное излучение на мозг от динамика наушника;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в шумном месте, для защиты органов слуха - использовать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противошумные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мягкие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беруши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вкладыши или наушники При резких перепадах давления (в самолёте) - использовать специальные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беруши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микроотверстиями;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2736304" cy="20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213</TotalTime>
  <Words>628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Влияние шума на здоровье населения </vt:lpstr>
      <vt:lpstr>                              План</vt:lpstr>
      <vt:lpstr>Слайд 3</vt:lpstr>
      <vt:lpstr>Слайд 4</vt:lpstr>
      <vt:lpstr>Слайд 5</vt:lpstr>
      <vt:lpstr>Потенциально вредные шумы </vt:lpstr>
      <vt:lpstr>  Воздействие шума на человека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Шум и его действие на человека.</dc:title>
  <dc:creator>user</dc:creator>
  <cp:lastModifiedBy>оп-1</cp:lastModifiedBy>
  <cp:revision>25</cp:revision>
  <dcterms:created xsi:type="dcterms:W3CDTF">2015-10-13T11:52:40Z</dcterms:created>
  <dcterms:modified xsi:type="dcterms:W3CDTF">2019-01-28T16:21:51Z</dcterms:modified>
</cp:coreProperties>
</file>