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6" r:id="rId4"/>
    <p:sldId id="277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89" r:id="rId14"/>
    <p:sldId id="291" r:id="rId15"/>
    <p:sldId id="292" r:id="rId16"/>
    <p:sldId id="290" r:id="rId17"/>
    <p:sldId id="269" r:id="rId18"/>
    <p:sldId id="270" r:id="rId19"/>
    <p:sldId id="271" r:id="rId20"/>
    <p:sldId id="300" r:id="rId21"/>
    <p:sldId id="301" r:id="rId22"/>
    <p:sldId id="275" r:id="rId23"/>
    <p:sldId id="295" r:id="rId24"/>
    <p:sldId id="296" r:id="rId25"/>
    <p:sldId id="297" r:id="rId26"/>
    <p:sldId id="294" r:id="rId27"/>
    <p:sldId id="257" r:id="rId28"/>
    <p:sldId id="258" r:id="rId29"/>
    <p:sldId id="279" r:id="rId30"/>
    <p:sldId id="259" r:id="rId31"/>
    <p:sldId id="304" r:id="rId32"/>
    <p:sldId id="305" r:id="rId33"/>
    <p:sldId id="306" r:id="rId34"/>
    <p:sldId id="308" r:id="rId35"/>
    <p:sldId id="302" r:id="rId36"/>
    <p:sldId id="313" r:id="rId37"/>
    <p:sldId id="261" r:id="rId38"/>
    <p:sldId id="263" r:id="rId39"/>
    <p:sldId id="309" r:id="rId40"/>
    <p:sldId id="310" r:id="rId41"/>
    <p:sldId id="312" r:id="rId42"/>
    <p:sldId id="311" r:id="rId43"/>
    <p:sldId id="314" r:id="rId44"/>
    <p:sldId id="315" r:id="rId45"/>
    <p:sldId id="316" r:id="rId46"/>
    <p:sldId id="31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5" autoAdjust="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41044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 </a:t>
            </a:r>
            <a:r>
              <a:rPr lang="ru-RU" sz="4400" dirty="0" smtClean="0"/>
              <a:t>2.1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Гигиеническое и экологическое значение атмосферного воздуха, воды и почвы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Кессонная болезнь -  возникает при переходе из атмосферы с повышенным давлением к нормальному (при декомпрессии).</a:t>
            </a:r>
          </a:p>
          <a:p>
            <a:pPr>
              <a:buNone/>
            </a:pPr>
            <a:r>
              <a:rPr lang="ru-RU" sz="2800" dirty="0" smtClean="0"/>
              <a:t>Азот,  крови и тканевых жидкостей организма, стремится  выделиться во внешнюю атмосферу. </a:t>
            </a:r>
          </a:p>
          <a:p>
            <a:pPr>
              <a:buNone/>
            </a:pPr>
            <a:r>
              <a:rPr lang="ru-RU" sz="2800" dirty="0" smtClean="0"/>
              <a:t>Если декомпрессия происходит медленно,  то  азот постепенно диффундирует через легкие. </a:t>
            </a:r>
          </a:p>
          <a:p>
            <a:pPr>
              <a:buNone/>
            </a:pPr>
            <a:r>
              <a:rPr lang="ru-RU" sz="2800" dirty="0" smtClean="0"/>
              <a:t> В случае ускорения декомпрессии азот не успевает диффундировать через легочные альвеолы и выделяется в тканевых жидкостях и в крови в газообразном виде (в виде пузырьков), </a:t>
            </a:r>
          </a:p>
          <a:p>
            <a:pPr>
              <a:buNone/>
            </a:pPr>
            <a:r>
              <a:rPr lang="ru-RU" sz="2800" dirty="0" smtClean="0"/>
              <a:t>При этом возникают болезненные явления.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работы в кессоне при давлении, равном трем добавочным атмосферам (3 АТМ),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Длительность всей работы - 5 ч 20 мин.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 компрессии - 20 мин.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Работа в кессоне - 2 ч 48 мин.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 декомпрессии - 2 ч 12 мин.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19985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Движение воздуха </a:t>
            </a:r>
            <a:endParaRPr lang="ru-RU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Способствует сохранению постоянства и  относительной равномерности воздушной среды (уравновешивание  температур, перемешивание газов, разбавление загрязнений),  способствует отдаче тепла организмом.</a:t>
            </a:r>
          </a:p>
          <a:p>
            <a:pPr>
              <a:buNone/>
            </a:pPr>
            <a:r>
              <a:rPr lang="ru-RU" sz="2400" dirty="0" smtClean="0"/>
              <a:t>«Роза ветров« - графическое изображение повторяемости направления ветров в данной </a:t>
            </a:r>
          </a:p>
          <a:p>
            <a:pPr>
              <a:buNone/>
            </a:pPr>
            <a:r>
              <a:rPr lang="ru-RU" sz="2400" dirty="0" smtClean="0"/>
              <a:t>   местности за определенный </a:t>
            </a:r>
          </a:p>
          <a:p>
            <a:pPr>
              <a:buNone/>
            </a:pPr>
            <a:r>
              <a:rPr lang="ru-RU" sz="2400" dirty="0" smtClean="0"/>
              <a:t>   промежуток времени </a:t>
            </a:r>
          </a:p>
          <a:p>
            <a:pPr>
              <a:buNone/>
            </a:pPr>
            <a:r>
              <a:rPr lang="ru-RU" sz="2400" dirty="0" smtClean="0"/>
              <a:t> (промышленную зону располагают </a:t>
            </a:r>
          </a:p>
          <a:p>
            <a:pPr>
              <a:buNone/>
            </a:pPr>
            <a:r>
              <a:rPr lang="ru-RU" sz="2400" dirty="0" smtClean="0"/>
              <a:t>  с подветренной стороны </a:t>
            </a:r>
          </a:p>
          <a:p>
            <a:pPr>
              <a:buNone/>
            </a:pPr>
            <a:r>
              <a:rPr lang="ru-RU" sz="2400" dirty="0" smtClean="0"/>
              <a:t>   по отношению к жилой зоне).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2" descr="сканирование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429000"/>
            <a:ext cx="2952328" cy="312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199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Влажность воздуха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Относительная влажность - степень насыщения воздуха водяными парами.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Оптимальная величина относительной влажности воздуха  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 40-60 %,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допустимая  — 30-70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влажности воздуха (15-10 %) - более интенсивное 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безвоживание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организма(жажда, сухость слизистых оболочек дыхательных путей, появление трещин на них) –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 у температурящих больных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влажность воздуха неблагоприятно сказывается на терморегуляции организма.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Влажность – содержание (в граммах)</a:t>
            </a:r>
            <a:br>
              <a:rPr lang="ru-RU" sz="3200" b="1" dirty="0" smtClean="0"/>
            </a:br>
            <a:r>
              <a:rPr lang="ru-RU" sz="3200" dirty="0" smtClean="0"/>
              <a:t>водяных паров в 1м3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абсолютная влажность (в данное время, при </a:t>
            </a:r>
            <a:r>
              <a:rPr lang="ru-RU" dirty="0" smtClean="0"/>
              <a:t>данной температуре);</a:t>
            </a:r>
          </a:p>
          <a:p>
            <a:r>
              <a:rPr lang="ru-RU" i="1" dirty="0" smtClean="0"/>
              <a:t>максимальная влажность (полное насыщение</a:t>
            </a:r>
          </a:p>
          <a:p>
            <a:pPr>
              <a:buNone/>
            </a:pPr>
            <a:r>
              <a:rPr lang="ru-RU" dirty="0" smtClean="0"/>
              <a:t> воздуха парами при данной температуре);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дефицит насыщения (разность между</a:t>
            </a:r>
          </a:p>
          <a:p>
            <a:pPr>
              <a:buNone/>
            </a:pPr>
            <a:r>
              <a:rPr lang="ru-RU" dirty="0" smtClean="0"/>
              <a:t>  максимальной и абсолютной влажностями);</a:t>
            </a:r>
          </a:p>
          <a:p>
            <a:r>
              <a:rPr lang="ru-RU" i="1" dirty="0" smtClean="0"/>
              <a:t>точка росы (температура, при которой</a:t>
            </a:r>
          </a:p>
          <a:p>
            <a:pPr>
              <a:buNone/>
            </a:pPr>
            <a:r>
              <a:rPr lang="ru-RU" dirty="0" smtClean="0"/>
              <a:t>находящиеся в воздухе водяные пары насыщают пространство).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Относительная влажность-</a:t>
            </a:r>
            <a:br>
              <a:rPr lang="ru-RU" sz="3200" i="1" dirty="0" smtClean="0"/>
            </a:br>
            <a:r>
              <a:rPr lang="ru-RU" sz="3200" dirty="0" smtClean="0"/>
              <a:t>отношение абсолютной влажности к</a:t>
            </a:r>
            <a:br>
              <a:rPr lang="ru-RU" sz="3200" dirty="0" smtClean="0"/>
            </a:br>
            <a:r>
              <a:rPr lang="ru-RU" sz="3200" dirty="0" smtClean="0"/>
              <a:t>максимальной и выраженное в</a:t>
            </a:r>
            <a:br>
              <a:rPr lang="ru-RU" sz="3200" dirty="0" smtClean="0"/>
            </a:br>
            <a:r>
              <a:rPr lang="ru-RU" sz="3200" dirty="0" smtClean="0"/>
              <a:t>процентах.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высокая влажность – 90 % и выше;</a:t>
            </a:r>
          </a:p>
          <a:p>
            <a:r>
              <a:rPr lang="ru-RU" b="1" dirty="0" smtClean="0"/>
              <a:t>умеренная влажность – 70 - 90%;</a:t>
            </a:r>
          </a:p>
          <a:p>
            <a:r>
              <a:rPr lang="ru-RU" b="1" dirty="0" smtClean="0"/>
              <a:t>средняя – 20- 70%;</a:t>
            </a:r>
          </a:p>
          <a:p>
            <a:r>
              <a:rPr lang="ru-RU" b="1" dirty="0" smtClean="0"/>
              <a:t>низкая влажность – 20% и ниже.</a:t>
            </a:r>
          </a:p>
          <a:p>
            <a:pPr>
              <a:buNone/>
            </a:pPr>
            <a:r>
              <a:rPr lang="ru-RU" i="1" dirty="0" smtClean="0"/>
              <a:t>Нормальная влажность в помещениях </a:t>
            </a:r>
            <a:r>
              <a:rPr lang="ru-RU" dirty="0" smtClean="0"/>
              <a:t>считается 30-60%. При физической работе и при температуре воздуха ниже 20 0 или ниже 15 0 влажность воздуха не  должна превышать 30-40%, а при температуре выше 25  0  –   20-25%.</a:t>
            </a:r>
          </a:p>
          <a:p>
            <a:pPr>
              <a:buNone/>
            </a:pPr>
            <a:r>
              <a:rPr lang="ru-RU" dirty="0" smtClean="0"/>
              <a:t>Иначе возможна жажда и пересыхание слизистых.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45624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Температура воздуха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низкой температуре сосуды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сужаются  – возможно наружное переохлаждение.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высокой температуре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сосуды расширяются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идет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отдача тепла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поверхно</a:t>
            </a:r>
            <a:r>
              <a:rPr lang="ru-RU" sz="2400" dirty="0" smtClean="0"/>
              <a:t>сти.</a:t>
            </a: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8480" y="2204864"/>
            <a:ext cx="217552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проведении профилактических мероприятий</a:t>
            </a:r>
          </a:p>
          <a:p>
            <a:pPr>
              <a:buNone/>
            </a:pPr>
            <a:r>
              <a:rPr lang="ru-RU" dirty="0" smtClean="0"/>
              <a:t>при метеотропных реакциях учитывается  </a:t>
            </a:r>
            <a:r>
              <a:rPr lang="ru-RU" dirty="0" smtClean="0">
                <a:solidFill>
                  <a:srgbClr val="FF0000"/>
                </a:solidFill>
              </a:rPr>
              <a:t>медицинская оценка погоды</a:t>
            </a:r>
            <a:r>
              <a:rPr lang="ru-RU" dirty="0" smtClean="0"/>
              <a:t> (</a:t>
            </a:r>
            <a:r>
              <a:rPr lang="ru-RU" sz="2000" dirty="0" smtClean="0"/>
              <a:t>классификация  типов погоды по Г.П. Федорову):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межсуточные колебания температуры до 2°С, скорость  движения воздуха до 3 м/сек, изменение атмосферного давления до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Раздражающая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колебания температуры до 4°С, скорость движения воздуха до 9 м/сек, изменение атмосферного давления до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колебания температуры более 4°С, скорость движения воздуха более 9 м/сек, изменение атмосферного давления более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Высокая температура воздуха (выше 35°С)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вызывает: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 повышение температуры тела (теплоотдача затрудняется);</a:t>
            </a:r>
          </a:p>
          <a:p>
            <a:pPr>
              <a:buNone/>
            </a:pPr>
            <a:r>
              <a:rPr lang="ru-RU" dirty="0" smtClean="0"/>
              <a:t> - учащение дыхания и пульса;</a:t>
            </a:r>
          </a:p>
          <a:p>
            <a:pPr>
              <a:buNone/>
            </a:pPr>
            <a:r>
              <a:rPr lang="ru-RU" dirty="0" smtClean="0"/>
              <a:t>- ослабление компенсаторной способности С-СС (из-за повышения вязкости крови – </a:t>
            </a:r>
            <a:r>
              <a:rPr lang="ru-RU" dirty="0" err="1" smtClean="0"/>
              <a:t>потоиспарение</a:t>
            </a:r>
            <a:r>
              <a:rPr lang="ru-RU" dirty="0" smtClean="0"/>
              <a:t> возможно до 5-8 л/сутки);</a:t>
            </a:r>
          </a:p>
          <a:p>
            <a:pPr>
              <a:buNone/>
            </a:pPr>
            <a:r>
              <a:rPr lang="ru-RU" dirty="0" smtClean="0"/>
              <a:t> - изменение обмена веществ (нарушается водно-солевой баланс);</a:t>
            </a:r>
          </a:p>
          <a:p>
            <a:pPr>
              <a:buNone/>
            </a:pPr>
            <a:r>
              <a:rPr lang="ru-RU" dirty="0" smtClean="0"/>
              <a:t>- понижение функциональной деятельности Ж-КТ;</a:t>
            </a:r>
          </a:p>
          <a:p>
            <a:pPr>
              <a:buNone/>
            </a:pPr>
            <a:r>
              <a:rPr lang="ru-RU" dirty="0" smtClean="0"/>
              <a:t>- головная боль;</a:t>
            </a:r>
          </a:p>
          <a:p>
            <a:pPr>
              <a:buNone/>
            </a:pPr>
            <a:r>
              <a:rPr lang="ru-RU" dirty="0" smtClean="0"/>
              <a:t> - потеря аппетита;</a:t>
            </a:r>
          </a:p>
          <a:p>
            <a:pPr>
              <a:buNone/>
            </a:pPr>
            <a:r>
              <a:rPr lang="ru-RU" dirty="0" smtClean="0"/>
              <a:t>- понижается внимание, точность, координация движений,</a:t>
            </a:r>
          </a:p>
          <a:p>
            <a:pPr>
              <a:buNone/>
            </a:pPr>
            <a:r>
              <a:rPr lang="ru-RU" dirty="0" smtClean="0"/>
              <a:t>скорость реакции, способность к быстрому переключению,</a:t>
            </a:r>
          </a:p>
          <a:p>
            <a:pPr>
              <a:buNone/>
            </a:pPr>
            <a:r>
              <a:rPr lang="ru-RU" dirty="0" smtClean="0"/>
              <a:t>следовательно, травмы;</a:t>
            </a:r>
          </a:p>
          <a:p>
            <a:pPr>
              <a:buNone/>
            </a:pPr>
            <a:r>
              <a:rPr lang="ru-RU" dirty="0" smtClean="0"/>
              <a:t> - отрицательное влияние на функциональное состояние ЦНС –утомление, снижение физической и умственной РС, тепловой удар.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Воздействие  низких   температур  вызывает: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Переохлаждение может быть общим и местным. </a:t>
            </a:r>
          </a:p>
          <a:p>
            <a:pPr>
              <a:buNone/>
            </a:pPr>
            <a:r>
              <a:rPr lang="ru-RU" sz="2400" dirty="0" smtClean="0"/>
              <a:t>     Общее переохлаждение способствует возникновению</a:t>
            </a:r>
          </a:p>
          <a:p>
            <a:pPr>
              <a:buNone/>
            </a:pPr>
            <a:r>
              <a:rPr lang="ru-RU" sz="2400" dirty="0" smtClean="0"/>
              <a:t>простудных и инфекционных заболеваний вследствие</a:t>
            </a:r>
          </a:p>
          <a:p>
            <a:pPr>
              <a:buNone/>
            </a:pPr>
            <a:r>
              <a:rPr lang="ru-RU" sz="2400" dirty="0" smtClean="0"/>
              <a:t>снижения общей </a:t>
            </a:r>
            <a:r>
              <a:rPr lang="ru-RU" sz="2400" dirty="0" err="1" smtClean="0"/>
              <a:t>резистентности</a:t>
            </a:r>
            <a:r>
              <a:rPr lang="ru-RU" sz="2400" dirty="0" smtClean="0"/>
              <a:t> организма. </a:t>
            </a:r>
          </a:p>
          <a:p>
            <a:pPr>
              <a:buNone/>
            </a:pPr>
            <a:r>
              <a:rPr lang="ru-RU" sz="2400" dirty="0" smtClean="0"/>
              <a:t>     Местное переохлаждение может привести к ознобу</a:t>
            </a:r>
          </a:p>
          <a:p>
            <a:pPr>
              <a:buNone/>
            </a:pPr>
            <a:r>
              <a:rPr lang="ru-RU" sz="2400" dirty="0" smtClean="0"/>
              <a:t>и отморожению, причем главным образом при этом страдают конечности  ("траншейная стопа"). </a:t>
            </a:r>
          </a:p>
          <a:p>
            <a:pPr>
              <a:buNone/>
            </a:pPr>
            <a:r>
              <a:rPr lang="ru-RU" sz="2400" dirty="0" smtClean="0"/>
              <a:t>При местном охлаждении могут иметь место и рефлекторно возникающие реакции в других органах и системах.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8803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Гигиена  воздушной</a:t>
            </a:r>
            <a:br>
              <a:rPr lang="ru-RU" sz="4000" dirty="0" smtClean="0"/>
            </a:br>
            <a:r>
              <a:rPr lang="ru-RU" sz="4000" dirty="0" smtClean="0"/>
              <a:t>среды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1333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Колебания физических и химических свойств воздушной среды, загрязнение токсичными веществами и патогенными микроорганизмами способствуют развитию в организме человека изменений, приводящих к нарушению здоровья.</a:t>
            </a:r>
          </a:p>
          <a:p>
            <a:endParaRPr lang="ru-RU" sz="2800" dirty="0" smtClean="0"/>
          </a:p>
          <a:p>
            <a:r>
              <a:rPr lang="ru-RU" sz="2800" dirty="0" smtClean="0"/>
              <a:t>Гигиена  разрабатывает  мероприятия по оздоровлению воздушной среды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22928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гигиенической оценке влияния физических факторов воздушной среды на организм человека учитывается :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атмосферное давление,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температуру воздуха,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влажность и скорость движения.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Нормативные документы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068960"/>
            <a:ext cx="8640960" cy="3528392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СаНиП</a:t>
            </a:r>
            <a:r>
              <a:rPr lang="ru-RU" dirty="0" smtClean="0"/>
              <a:t> 2.08.02-89 «Общественные здания и сооружения»; </a:t>
            </a:r>
          </a:p>
          <a:p>
            <a:r>
              <a:rPr lang="ru-RU" dirty="0" err="1" smtClean="0"/>
              <a:t>СанПиН</a:t>
            </a:r>
            <a:r>
              <a:rPr lang="ru-RU" dirty="0" smtClean="0"/>
              <a:t> 2.1.3.1375-03 «Гигиенические требования к размещению, устройству, оборудованию и эксплуатации больниц, родильных домов и других лечебных стационаров»; </a:t>
            </a:r>
          </a:p>
          <a:p>
            <a:r>
              <a:rPr lang="ru-RU" dirty="0" err="1" smtClean="0"/>
              <a:t>СанПиН</a:t>
            </a:r>
            <a:r>
              <a:rPr lang="ru-RU" dirty="0" smtClean="0"/>
              <a:t> 2.2.4.548-96 «Гигиенические требования к микроклимату производственных помещений».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rmAutofit fontScale="47500" lnSpcReduction="20000"/>
          </a:bodyPr>
          <a:lstStyle/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Для создания комфортного самочувствия людей рекомендуются</a:t>
            </a: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следующие параметры этих факторов в помещениях (микроклимат):</a:t>
            </a:r>
          </a:p>
          <a:p>
            <a:pPr fontAlgn="base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средняя температура воздуха -18—20 °С (для детей 20—22 °С), в палатах для недоношенных детей — 25, в перевязочных и процедурных кабинетах — 22, операционных —21;</a:t>
            </a:r>
          </a:p>
          <a:p>
            <a:pPr marL="514350" indent="-514350" fontAlgn="base">
              <a:buAutoNum type="arabicParenR"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Перепады температуры воздуха в горизонтальном направлении (от наружной стены до внутренней не должны превышать 2 °С, в вертикальном — 2,5 °С на каждый метр высоты. В течение суток колебания температуры воздуха в помещении при центральном отоплении не должны превышать 3 °С.</a:t>
            </a:r>
          </a:p>
          <a:p>
            <a:pPr fontAlgn="base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относительная влажность воздуха при указанных температурах может колебаться в пределах 40—60 % (зимой — 30—50 %);</a:t>
            </a:r>
          </a:p>
          <a:p>
            <a:pPr fontAlgn="base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скорость движения воздуха в помещениях  -   0,2—0,4 м/с, </a:t>
            </a:r>
          </a:p>
          <a:p>
            <a:pPr fontAlgn="base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на выходе из приточных отверстий вентиляционных каналов больничных палат — не более 1 м/с, а в ванных, душевых, физиотерапевтических кабинетах — 0,7 м/с. </a:t>
            </a:r>
          </a:p>
          <a:p>
            <a:pPr fontAlgn="base">
              <a:buNone/>
            </a:pPr>
            <a:endParaRPr lang="ru-RU" sz="2800" dirty="0" smtClean="0"/>
          </a:p>
          <a:p>
            <a:pPr fontAlgn="base">
              <a:buNone/>
            </a:pPr>
            <a:r>
              <a:rPr lang="ru-RU" sz="2800" dirty="0" smtClean="0"/>
              <a:t>     </a:t>
            </a:r>
          </a:p>
          <a:p>
            <a:pPr fontAlgn="base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Химический состав воздуха: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Механическая смесь газов:</a:t>
            </a:r>
          </a:p>
          <a:p>
            <a:r>
              <a:rPr lang="ru-RU" dirty="0" smtClean="0"/>
              <a:t>кислорода (20,93 %),</a:t>
            </a:r>
          </a:p>
          <a:p>
            <a:r>
              <a:rPr lang="ru-RU" dirty="0" smtClean="0"/>
              <a:t> азота (78,1 </a:t>
            </a:r>
            <a:r>
              <a:rPr lang="ru-RU" i="1" dirty="0" smtClean="0"/>
              <a:t>%), </a:t>
            </a:r>
          </a:p>
          <a:p>
            <a:r>
              <a:rPr lang="ru-RU" dirty="0" smtClean="0"/>
              <a:t>углекислого газа</a:t>
            </a:r>
            <a:r>
              <a:rPr lang="ru-RU" i="1" dirty="0" smtClean="0"/>
              <a:t> (0,03-0,04 %) </a:t>
            </a:r>
          </a:p>
          <a:p>
            <a:r>
              <a:rPr lang="ru-RU" dirty="0" smtClean="0"/>
              <a:t>19 инертных газов (около 1 %) –неон, аргон, гелий, радон, криптон, водород, ксенон, озон   и др.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             Кислород (О2).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Снижение количества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кислорода во вдыхаемом воздухе до 16 и даже 15 % (при нормальном давлении) переносится организмом безболезненно.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Компенсация организмом кислородной недостаточности происходит за счет: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усиления легочной вентиляции;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усиления циркуляции крови;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увеличения количества циркулирующей крови;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увеличения количества форменных элементов крови, (увеличение числа эритроцитов и гемоглобина в крови).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Длительное  вдыхание чистого  кислорода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высушивание  слизистых оболочек  дыхательных путей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Вдыхание чистого кислорода под повышенным  давлением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(3-4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 более)   приводит к патологии ЦНС – судороги (кислородная интоксикация)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Углекислый газ (СО2).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Санитарный показатель чистоты воздуха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жилых и общественных помещениях.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Предельно допустимая величина -  концентрация углекислоты в воздухе  не превышает  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Концентрация СО2  в  воздухе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  3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 -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опасно для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Концентрация СО2 в  воздухе  -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10 %  -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-  опасно для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(потеря сознания наступает через несколько минут).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Концентрации СО2 в  воздухе  -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20 %  -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- происходит паралич дыхательного центра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в  течение нескольких секунд.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                       Азот (</a:t>
            </a:r>
            <a:r>
              <a:rPr lang="en-US" sz="3200" dirty="0" smtClean="0"/>
              <a:t>N2).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271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Индифферентный газ при  нормальном давлении.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вдыхании воздуха под повышенным давлением (10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азот начинает оказывать наркотическое действие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поведении водолазов отмечается беспричинная веселость, нарушение координации движений, излишняя болтливость и другие проявления наступившей эйфории).</a:t>
            </a:r>
          </a:p>
          <a:p>
            <a:pPr>
              <a:buNone/>
            </a:pPr>
            <a:r>
              <a:rPr lang="ru-RU" sz="2400" dirty="0" smtClean="0"/>
              <a:t>Увеличивается растворение атмосферного азота, который хорошо растворяется в жирах, нервной ткани и подкожной клетчатке, откуда  при декомпрессии  медленно выходит. </a:t>
            </a:r>
          </a:p>
          <a:p>
            <a:pPr>
              <a:buNone/>
            </a:pPr>
            <a:r>
              <a:rPr lang="ru-RU" sz="2400" dirty="0" smtClean="0"/>
              <a:t>При быстром подъеме водолаза с глубины азот закипает и закупоривает мелкие сосуда мозга, от чего наступает смерть водолаза, что требует медленного извлечения его с глубин. </a:t>
            </a:r>
          </a:p>
          <a:p>
            <a:pPr>
              <a:buNone/>
            </a:pPr>
            <a:r>
              <a:rPr lang="ru-RU" sz="2400" dirty="0" smtClean="0"/>
              <a:t>Но даже при обычных режимах работы  водолазам не удается избежать эмболии азотом сосудов – у них  болят суставы и часты кровоизлияния.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60486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Гигиена  воды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>ВОДА: фактор жизнеобеспечения, показатель санитарного благополучия местности, населения, фактор риска изменений состояния здоровья.</a:t>
            </a:r>
            <a:br>
              <a:rPr lang="ru-RU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Запасы воды Земли – 1,5 </a:t>
            </a:r>
            <a:r>
              <a:rPr lang="ru-RU" dirty="0" err="1" smtClean="0"/>
              <a:t>млрд</a:t>
            </a:r>
            <a:r>
              <a:rPr lang="ru-RU" dirty="0" smtClean="0"/>
              <a:t> км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ru-RU" dirty="0" smtClean="0"/>
              <a:t>(питьевая – 0,2-0,3%)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ФУНКЦИЯ: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Удовлетворение физиологических потребностей(~2-2,5 л/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Гигиена жилица и личная гигиена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в промышленности и сельском хозяйстве, пищевые потребности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 передачи инфекционных заболеваний ЖКТ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Рекреационные цели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Нормы хозяйственно-бытового водопотребления для населенных пунктов  (на 1жителя, л/сутки)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Для сельскохозяйственных районов: хозяйственно-питьевых нужд с водопользованием из водоразборных колонок  -  30-50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Застройка зданиями, оборудованными внутренним</a:t>
            </a:r>
          </a:p>
          <a:p>
            <a:pPr>
              <a:buNone/>
            </a:pPr>
            <a:r>
              <a:rPr lang="ru-RU" dirty="0" smtClean="0"/>
              <a:t>водопроводом и канализацией без ванн  - 125-160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То же с ваннами и местными нагревателями  -  160-230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То же с централизованным горячим водоснабжением -  250-350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водоснабжения: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межпластовые напорные воды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безнапорные воды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грунтовые воды, искусственно наполняемые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подрустовые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подземные воды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поверхностные воды.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Схема залегания подземных вод:</a:t>
            </a:r>
            <a:br>
              <a:rPr lang="ru-RU" sz="2000" dirty="0" smtClean="0"/>
            </a:br>
            <a:r>
              <a:rPr lang="ru-RU" sz="2000" dirty="0" smtClean="0"/>
              <a:t>1 — водоупорные слои; 2 — водоносный горизонт грунтовых вод; 3 —</a:t>
            </a:r>
            <a:br>
              <a:rPr lang="ru-RU" sz="2000" dirty="0" smtClean="0"/>
            </a:br>
            <a:r>
              <a:rPr lang="ru-RU" sz="2000" dirty="0" smtClean="0"/>
              <a:t>водоносный горизонт межпластовых безнапорных вод; 4 — водоносный</a:t>
            </a:r>
            <a:br>
              <a:rPr lang="ru-RU" sz="2000" dirty="0" smtClean="0"/>
            </a:br>
            <a:r>
              <a:rPr lang="ru-RU" sz="2000" dirty="0" smtClean="0"/>
              <a:t>горизонт меж пластовых напорных вод (артезианских); 5 — колодец,</a:t>
            </a:r>
            <a:br>
              <a:rPr lang="ru-RU" sz="2000" dirty="0" smtClean="0"/>
            </a:br>
            <a:r>
              <a:rPr lang="ru-RU" sz="2000" dirty="0" smtClean="0"/>
              <a:t>питающийся грунтовой водой; 6 — колодец, питающийся межпластовой</a:t>
            </a:r>
            <a:br>
              <a:rPr lang="ru-RU" sz="2000" dirty="0" smtClean="0"/>
            </a:br>
            <a:r>
              <a:rPr lang="ru-RU" sz="2000" dirty="0" smtClean="0"/>
              <a:t>безнапорной водой; 7 — колодец, питающийся артезианской водой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2896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       Воздушная среда подразделяется: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71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rgbClr val="FF0000"/>
                </a:solidFill>
              </a:rPr>
              <a:t>Свободную атмосферу (атмосферный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воздух);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Физические свойства атмосферного воздуха (</a:t>
            </a:r>
            <a:r>
              <a:rPr lang="ru-RU" sz="2400" b="1" dirty="0" smtClean="0"/>
              <a:t>температура, влажность, подвижность, атмосферное давление, электрическое состояние</a:t>
            </a:r>
            <a:r>
              <a:rPr lang="ru-RU" sz="2400" dirty="0" smtClean="0"/>
              <a:t>) нестабильны и связаны с климатическими особенностями.</a:t>
            </a:r>
          </a:p>
          <a:p>
            <a:pPr>
              <a:buNone/>
            </a:pPr>
            <a:r>
              <a:rPr lang="ru-RU" sz="2400" dirty="0" smtClean="0"/>
              <a:t>Количество </a:t>
            </a:r>
            <a:r>
              <a:rPr lang="ru-RU" sz="2400" b="1" dirty="0" smtClean="0"/>
              <a:t>газообразных и твердых примесей  (</a:t>
            </a:r>
            <a:r>
              <a:rPr lang="ru-RU" sz="2400" dirty="0" smtClean="0"/>
              <a:t>пыль, сажа) зависит от характера выбросов в атмосферу, процессов самоочищения. </a:t>
            </a:r>
          </a:p>
          <a:p>
            <a:pPr>
              <a:buNone/>
            </a:pPr>
            <a:r>
              <a:rPr lang="ru-RU" sz="2000" dirty="0" smtClean="0"/>
              <a:t>На концентрацию вредных веществ в атмосфере влияют:</a:t>
            </a:r>
          </a:p>
          <a:p>
            <a:pPr>
              <a:buNone/>
            </a:pPr>
            <a:r>
              <a:rPr lang="ru-RU" sz="2000" dirty="0" smtClean="0"/>
              <a:t>    скорость и направление господствующих ветров,</a:t>
            </a:r>
          </a:p>
          <a:p>
            <a:pPr>
              <a:buNone/>
            </a:pPr>
            <a:r>
              <a:rPr lang="ru-RU" sz="2000" dirty="0" smtClean="0"/>
              <a:t>    температура, </a:t>
            </a:r>
          </a:p>
          <a:p>
            <a:pPr>
              <a:buNone/>
            </a:pPr>
            <a:r>
              <a:rPr lang="ru-RU" sz="2000" dirty="0" smtClean="0"/>
              <a:t>    влажность воздуха, </a:t>
            </a:r>
          </a:p>
          <a:p>
            <a:pPr>
              <a:buNone/>
            </a:pPr>
            <a:r>
              <a:rPr lang="ru-RU" sz="2000" dirty="0" smtClean="0"/>
              <a:t>    осадки, </a:t>
            </a:r>
          </a:p>
          <a:p>
            <a:pPr>
              <a:buNone/>
            </a:pPr>
            <a:r>
              <a:rPr lang="ru-RU" sz="2000" dirty="0" smtClean="0"/>
              <a:t>    солнечная радиация, </a:t>
            </a:r>
          </a:p>
          <a:p>
            <a:pPr>
              <a:buNone/>
            </a:pPr>
            <a:r>
              <a:rPr lang="ru-RU" sz="2000" dirty="0" smtClean="0"/>
              <a:t>    количество, качество и высота выбросов в атмосферу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Санитарная оценка и гигиенические требования к качеству питьевой воды.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Санитарная оценка воды производится по </a:t>
            </a:r>
            <a:r>
              <a:rPr lang="ru-RU" dirty="0" smtClean="0">
                <a:solidFill>
                  <a:srgbClr val="FF0000"/>
                </a:solidFill>
              </a:rPr>
              <a:t>органолептическим свойствам, химическому составу и бактериологическим показателям.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Органолептические свойства воды. </a:t>
            </a:r>
            <a:endParaRPr lang="ru-RU" dirty="0" smtClean="0"/>
          </a:p>
          <a:p>
            <a:r>
              <a:rPr lang="ru-RU" sz="2400" dirty="0" smtClean="0"/>
              <a:t>Питьевая вода должна быть такой</a:t>
            </a:r>
            <a:r>
              <a:rPr lang="ru-RU" sz="2400" dirty="0" smtClean="0">
                <a:solidFill>
                  <a:schemeClr val="accent1"/>
                </a:solidFill>
              </a:rPr>
              <a:t> прозрачности</a:t>
            </a:r>
            <a:r>
              <a:rPr lang="ru-RU" sz="2400" dirty="0" smtClean="0"/>
              <a:t>, что бы через её слой в 30 см можно было прочитать шрифт определённого размера. 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Цветность</a:t>
            </a:r>
            <a:r>
              <a:rPr lang="ru-RU" sz="2400" dirty="0" smtClean="0"/>
              <a:t> воды оценивают сравнением её с условной шкалой стандартных растворов, и результат выражают в градусах. Цветность воды не должна превышать 20 градусов.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Вкус и запах </a:t>
            </a:r>
            <a:r>
              <a:rPr lang="ru-RU" sz="2400" dirty="0" smtClean="0"/>
              <a:t>воды может быть обусловлен наличием на водозаборе органических веществ растительного происхождения, загрязнением сточными водами, растворёнными минеральными солями.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Характер вкуса и запаха выражают в баллах: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– отсутствие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– очень слабый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слабый, не привлекающий внимания,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заметный,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– отчётливый, делающий воду неприятной,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– очень сильный.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Допустима интенсивность запаха или привкуса не больше 2 баллов.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Химический состав воды.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Плотный остаток –после выпаривания 1 литра воды – не более  1000мг/литр.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Минеральный состав.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Железо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должно быть  не более 0,3 мг/л, а воде местных источников – 1 мг/л.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Кальций и магний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обеспечивают жёсткость воды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Один градус – 10 мг окиси кальция на 1 литр воды.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10 градусов- мягкая вода,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10-20 градусов – вода средней жёсткости,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выше 20 градусов  – жёсткая вода.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Хлориды и сульфаты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придают воде солёный или горько-солёный вкус,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угнетают секреторную деятельность желудка.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Норма хлоридов  -  350 мг/л, сульфатов – 500 мг/л.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Фтористые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соединения способствуют минерализации костей и зубов.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Содержание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фтор-иона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-  1 мг/л. </a:t>
            </a:r>
          </a:p>
          <a:p>
            <a:pPr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  При содержании более 1,5 мг/л — флюороз,   менее 0,7  -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кариес зубов 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Поражение зубов протекает в  несколько стадий: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1. Симметричные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меловидные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пятна на эмали зубов.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2. Пигментация (пятнистость эмали).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3.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Тигроидные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резцы (поперечная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исчерченность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эмали зубов).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4. Безболезненное разрушение зубов.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5. Системный флюороз зубов и скелета. Уродства развития скелета у детей, кретинизм.</a:t>
            </a: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4533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Вещества, обладающие токсическим действием (канцерогенные вещества, тяжелые металлы и некоторые микроэлементы —стронций,  уран, молибден и др.).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Молибден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чрезмерное содержание в воде приводит к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увеличению мочевой кислоты в крови и моче и патоморфологическим изменениям внутренних органов  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(в Армении, Московской и Томской области и др.).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dirty="0" smtClean="0"/>
              <a:t>Стронций</a:t>
            </a:r>
            <a:r>
              <a:rPr lang="ru-RU" sz="3100" b="1" i="1" dirty="0" smtClean="0"/>
              <a:t>  - </a:t>
            </a:r>
            <a:r>
              <a:rPr lang="ru-RU" sz="3100" dirty="0" smtClean="0"/>
              <a:t>повсеместно распространенный элемент, концентрация в  подземных водах  составляет  десятки мг/л. </a:t>
            </a:r>
          </a:p>
          <a:p>
            <a:pPr>
              <a:buNone/>
            </a:pPr>
            <a:r>
              <a:rPr lang="ru-RU" sz="3100" dirty="0" smtClean="0"/>
              <a:t>Может поступать в водоемы со сточными водами предприятий,.</a:t>
            </a:r>
          </a:p>
          <a:p>
            <a:pPr>
              <a:buNone/>
            </a:pPr>
            <a:r>
              <a:rPr lang="ru-RU" sz="3100" dirty="0" smtClean="0"/>
              <a:t>Значительная его часть стронция откладывается в костной ткани.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400" dirty="0" smtClean="0"/>
              <a:t>Поступление в организм приводит к угнетению синтеза протромбина в печени,   активации </a:t>
            </a:r>
            <a:r>
              <a:rPr lang="ru-RU" sz="3400" dirty="0" err="1" smtClean="0"/>
              <a:t>остеогенеза</a:t>
            </a:r>
            <a:r>
              <a:rPr lang="ru-RU" sz="3400" dirty="0" smtClean="0"/>
              <a:t>,  снижающего включение в костную ткань </a:t>
            </a:r>
            <a:r>
              <a:rPr lang="ru-RU" sz="3400" dirty="0" err="1" smtClean="0"/>
              <a:t>Са</a:t>
            </a:r>
            <a:r>
              <a:rPr lang="ru-RU" sz="3400" dirty="0" smtClean="0"/>
              <a:t> и приводящего к развитию "стронциевого рахита".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Эндемический зоб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заболевание, связано с низким поступлением в организм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йода,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т.е. со снижением его содержания в продуктах питания.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(суточная потребность 120 мг).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Нитраты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повышенное их содержание вызывает токсический цианоз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метгемоглобинемию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особенно у детей грудного возраста, находящихся на искусственном вскармливании, чаще в сельских районах при использовании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колодезной воды для разведения детских питательных смесей.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   Нитраты + амины = канцерогенные вещества.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химических дезинфицирующих  средств для очистки и обеззараживания воды часто приводит к образованию побочных химических продуктов, а некоторые из них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диоксины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нитраты, ост. алюминий) потенциально опасны.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Безопасность в эпидемическом и отношении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271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данным ВОЗ, 80% инфекционных болезней связано с неудовлетворительным качеством питьевой воды.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 от болезней, связанных с водой, страдают до 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воду  передаются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бактериальные кишечные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инфекции - холера, брюшной тиф, дизентерия;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вирусные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заболевания – гепатит А, полиомиелит.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водную среду распространяются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гельминтозы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через рыб и моллюсков – описторхоз (поражается  печень), дифиллоботриоз (10-метровый широкий лентец поражает тонкий кишечник),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шистоматоз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(личинки пробуравливают кожу ног, попадают в кровь и поражают мочевой пузырь и толстый кишечник – болеют  до 200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чел.).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Протозойные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инфекции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.В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водных бассейнах размножаются комары, переносящие возбудителей малярии (болеют до 800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Основные </a:t>
            </a:r>
            <a:r>
              <a:rPr lang="ru-RU" b="1" dirty="0" smtClean="0"/>
              <a:t>признаки водных эпидемий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внезапное  одномоментное появление большого числа больных (от нескольких десятков до нескольких тысяч);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пользование одним источником водоснабжения или купания;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преобладание в начале эпидемии взрослых больных;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после ликвидации аварии и введения  эффективного обеззараживания воды – резкий обрыв числа заболевших;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наличие «эпидемического хвоста» - заболевания еще длительное время продолжаются  за счет единичных  разрозненных заболеваний, в основном, среди детей 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полиэтиологичность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 к основным заболеваниям примешиваются частично другие заболевания,  связанные с водой (брюшной тиф + дизентерия; холера + дизентерия; дизентерия + брюшной тиф + гепатит  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Безопасность воды в эпидемическом отношении определяют по косвенным показателям: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общее  микробное число должно быть не более 50 в 1мл;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цисты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лямблий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50мл должны отсутствовать, 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коли-титр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минимальное количество воды, в котором содержится одна кишечная палочка   –   333 мл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коли-индекс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количество кишечных бактерий  в 1 л – не более  3-х.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остаточного хлора -  не менее  0,3-0,5 мг/л,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периоды эпидемической опасности  применяется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суперхлорирование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до 1 мг/л.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052737"/>
            <a:ext cx="77768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916832"/>
            <a:ext cx="77768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77768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861048"/>
            <a:ext cx="77768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5085184"/>
            <a:ext cx="77768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5877272"/>
            <a:ext cx="828092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СПЕЦИАЛЬНЫЕ МЕТОДЫ УЛУЧШЕНИЯ КАЧЕСТВА ВОДЫ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Подземные воды часто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высокоминерализованы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нуждаются в специальной очистке.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Дезодорация — устранение запахов. Достигается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обработкой окислителями (озонирование, большие дозы хлора, марганцовокислый калий), фильтрованием через активированный уголь.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Обезжелезивание производится путем разбрызгивания воды с целью аэрации в специальных устройствах — градирнях.</a:t>
            </a:r>
          </a:p>
          <a:p>
            <a:pPr>
              <a:buNone/>
            </a:pPr>
            <a:r>
              <a:rPr lang="ru-RU" sz="2400" i="1" dirty="0" smtClean="0"/>
              <a:t>Умягчение воды достигается фильтрованием через ионообменные </a:t>
            </a:r>
            <a:r>
              <a:rPr lang="ru-RU" sz="2400" dirty="0" smtClean="0"/>
              <a:t>фильтры. Происходит обмен ионов Са2+ и Mg2+ на ионы Nа2+ или Н+.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 Атмосферу помещения (промышленные,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жилые и общественные здания).</a:t>
            </a:r>
          </a:p>
          <a:p>
            <a:pPr>
              <a:buNone/>
            </a:pPr>
            <a:r>
              <a:rPr lang="ru-RU" dirty="0" smtClean="0"/>
              <a:t>В жилых и общественных зданиях физические свойства воздуха более стабильны, так как микроклимат  поддерживается за счет вентиляции и отопления. </a:t>
            </a:r>
          </a:p>
          <a:p>
            <a:pPr>
              <a:buNone/>
            </a:pPr>
            <a:r>
              <a:rPr lang="ru-RU" dirty="0" smtClean="0"/>
              <a:t>Газообразные примеси связаны с выделением в воздух продуктов жизнедеятельности людей и токсичных веществ из материалов и предметов обихода, выполненных из полимерных материалов, а также за счет продуктов горения бытового газа. 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Опреснение – освобождение  воды от растворенных в ней солей.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Деконтаминация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снижение содержания  радиоактивных веществ в воде.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Обезфторивание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воды.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Фторирование - искусственное добавление фтора. Проводят при содержании фтора в воде менее 0,7 мг/л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Обеззараживание индивидуальных запасов воды в домашних и полевых условиях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кипячение – самый простой способ уничтожения микроорганизмов в воде; при этом многие химические загрязнения сохраняются;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использование бытовых приборов - фильтров, обеспечивающих несколько степеней очистки; адсорбирующих микроорганизмы и взвешенные вещества; нейтрализующих  ряд химических примесей, в т.ч. жесткость; обеспечивающих поглощение хлора и хлорорганических веществ.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«серебрение» воды с помощью специальных приборов путем электролитической обработки воды. Ионы серебра эффективно  уничтожают всю микрофлору; консервируют воду.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в походных условиях пресную воду обрабатывают  таблетками с хлором  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пантоцид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содержащем хлорамин (1 табл. – 3 мг активного хлора);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 йодом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йод-таблетки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(3 мг активного йода).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Необходимое к применению число таблеток рассчитывается в зависимости от объема 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59766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Гигиена  почвы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>Почва – поверхностный слой коры </a:t>
            </a:r>
            <a:br>
              <a:rPr lang="ru-RU" sz="3200" dirty="0" smtClean="0"/>
            </a:br>
            <a:r>
              <a:rPr lang="ru-RU" sz="3200" dirty="0" smtClean="0"/>
              <a:t>Земного шара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                        ХИМИЧЕСКИЙ СОСТАВ ПОЧВЫ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организме человека содержится около 60 химических элементов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крови – 25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микроэлементов).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Степень обеспеченности растительных и животных организмов микроэлементами находится в прямой зависимости от наличия их в земной коре (почве).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А.П.Виноградов создал учение об аномальных биогеохимических провинциях (территориях), где отсутствие или избыток того или другого элемента приводит к появлению эндемических заболеваний (биогеохимических эндемий).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Инфекционная загрязненность почвы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чистой, незагрязненной почве обитает не  много возбудителей инфекций.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основном это возбудители: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раневых инфекций (столбняк, газовая гангрена),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кишечных инфекций (дизентерия, брюшной тиф),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споровые формы (возбудители ботулизма, сибирской язвы),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Почва – передатчик гельминтозов (промежуточная среда развития). Яйца аскарид могут сохранять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жизнеспособность в почве 7-10 лет.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Почва – место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выплода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 видов мух, одна из которых  - «комнатная муха» имеет значение для распространения эпидемических кишечных заболеваний -  дизентерии и брюшного тифа.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       Показатели чистой почвы: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 численности: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личинок мух на площади 0,25 м2 - 0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яиц гельминтов на 1 кг почвы - 0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коли-титру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1 г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титру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анаэробов  -  0,1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Санитарное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(кол-во азота)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 приближаться к 1.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С =</a:t>
            </a:r>
            <a:r>
              <a:rPr lang="ru-RU" dirty="0" smtClean="0"/>
              <a:t> В (азот гумуса)  \   А (общий орг. азот)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Cостав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почвенного воздуха на глубине 1 м: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СО2  -   0,38-0,8%,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19,75-20%,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СН4 -    отсутствует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отсутствует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Меры по профилактике инфекционных заболеваний и гельминтов, передающихся через почву.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Санитарная охрана почвы </a:t>
            </a:r>
            <a:r>
              <a:rPr lang="ru-RU" dirty="0" smtClean="0"/>
              <a:t>– это комплекс мероприятий, направленных на ограничение поступления в почву загрязнений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(4 группы  мероприятий):</a:t>
            </a: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Законодательные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юридически закрепленных документами мер, направленных на предотвращение загрязнения почвы. «Земельный кодекс РФ»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Планировочные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 отвод участков  для сооружений по обезвреживанию и утилизации отходов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Технологические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мероприятия, направленные на создание безотходных  или малоотходных технологических производств.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Санитарно-технические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мероприятия по сбору, удалению, обезвреживанию и утилизации отходов, возлагаемых на  санитарную очистку населенных мест.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ФИЗИЧЕСКИЕ СВОЙСТВА ВОЗДУХА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Атмосферное давление.  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 – 760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мм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ст.</a:t>
            </a:r>
            <a:endParaRPr lang="ru-RU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поверхность тела человека, имеющего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1,6-1,8 м2 воздух, оказывает давление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~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16-18 тонн.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изменении атмосферного давления на несколько мм.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столба общее давление на поверхность тела изменяется на десятки килограммов. </a:t>
            </a:r>
          </a:p>
          <a:p>
            <a:r>
              <a:rPr lang="ru-RU" sz="2400" dirty="0" smtClean="0"/>
              <a:t>Изменения  атмосферного  давления   ощущают  люди, страдающие </a:t>
            </a:r>
            <a:r>
              <a:rPr lang="ru-RU" sz="2400" dirty="0" smtClean="0">
                <a:solidFill>
                  <a:srgbClr val="FF0000"/>
                </a:solidFill>
              </a:rPr>
              <a:t>хроническими заболеваниями костно-мышечного аппарата, </a:t>
            </a:r>
            <a:r>
              <a:rPr lang="ru-RU" sz="2400" dirty="0" err="1" smtClean="0">
                <a:solidFill>
                  <a:srgbClr val="FF0000"/>
                </a:solidFill>
              </a:rPr>
              <a:t>сердечно-сосудистой</a:t>
            </a:r>
            <a:r>
              <a:rPr lang="ru-RU" sz="2400" dirty="0" smtClean="0">
                <a:solidFill>
                  <a:srgbClr val="FF0000"/>
                </a:solidFill>
              </a:rPr>
              <a:t> системы.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Изменением барометрического давления также наблюдается: при подъеме на высоту, при водолазных, кессонных работах.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             Влияние пониженного давления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1588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Кислородная недостаточность.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увеличением высоты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(подъем в горы, полет на самолете) атмосферное давление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снижается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(на 1 мм.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ст. на каждые 10 м высоты).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Процентное содержание кислорода в атмосферном воздухе  с поднятием на высоту не меняется, но в связи со снижением общего давления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снижается  парциальное давление кислорода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нем (доля давления, которая обеспечивается за счет кислорода в общем давлении).</a:t>
            </a:r>
          </a:p>
          <a:p>
            <a:pPr>
              <a:buNone/>
            </a:pPr>
            <a:r>
              <a:rPr lang="ru-RU" sz="2000" dirty="0" smtClean="0"/>
              <a:t>Высотные зоны (по степени влияния на организм):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1. Индифферентная зона - до 2 км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2. Зона полной компенсации - 2-4 км (появляются признаки высотной бол.)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3. Зона неполной компенсации - 4-6 км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4. Критическая зона - 6-8 км  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атм.давл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2 раза ниже, чем на уровне моря)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5. Смертельная зона - выше 8 км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Переход (диффузия) кислорода из альвеолярного воздуха в венозную кровь происходит за счет разницы парциального давления кислорода в венозной крови и в альвеолярном воздухе – </a:t>
            </a:r>
            <a:r>
              <a:rPr lang="ru-RU" sz="2800" dirty="0" smtClean="0">
                <a:solidFill>
                  <a:srgbClr val="0070C0"/>
                </a:solidFill>
              </a:rPr>
              <a:t>диффузное давление.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 малом диффузном </a:t>
            </a:r>
            <a:r>
              <a:rPr lang="ru-RU" sz="2800" dirty="0" smtClean="0"/>
              <a:t>давлении </a:t>
            </a:r>
            <a:r>
              <a:rPr lang="ru-RU" sz="2800" dirty="0" err="1" smtClean="0"/>
              <a:t>артериализация</a:t>
            </a:r>
            <a:r>
              <a:rPr lang="ru-RU" sz="2800" dirty="0" smtClean="0"/>
              <a:t> крови в легких затрудняется, наступает </a:t>
            </a:r>
            <a:r>
              <a:rPr lang="ru-RU" sz="2800" dirty="0" smtClean="0">
                <a:solidFill>
                  <a:srgbClr val="FF0000"/>
                </a:solidFill>
              </a:rPr>
              <a:t>гипоксемия</a:t>
            </a:r>
            <a:r>
              <a:rPr lang="ru-RU" sz="2800" dirty="0" smtClean="0"/>
              <a:t> -  основной фактор развития </a:t>
            </a:r>
            <a:r>
              <a:rPr lang="ru-RU" sz="2800" dirty="0" smtClean="0">
                <a:solidFill>
                  <a:srgbClr val="FF0000"/>
                </a:solidFill>
              </a:rPr>
              <a:t>высотной и горной болезней.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Симптоматика как при общей кислородной недостаточности: одышка, сердцебиение,</a:t>
            </a:r>
          </a:p>
          <a:p>
            <a:pPr>
              <a:buNone/>
            </a:pPr>
            <a:r>
              <a:rPr lang="ru-RU" dirty="0" smtClean="0"/>
              <a:t>    побледнение кожных покровов и </a:t>
            </a:r>
            <a:r>
              <a:rPr lang="ru-RU" dirty="0" err="1" smtClean="0"/>
              <a:t>акроцианоз</a:t>
            </a:r>
            <a:r>
              <a:rPr lang="ru-RU" dirty="0" smtClean="0"/>
              <a:t>, головокружение, слабость, быстрая утомляемость, сонливость, тошнота, рвота, потеря сознания.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Декомпрессионные расстройства</a:t>
            </a:r>
          </a:p>
          <a:p>
            <a:pPr>
              <a:buNone/>
            </a:pPr>
            <a:r>
              <a:rPr lang="ru-RU" sz="2800" dirty="0" smtClean="0"/>
              <a:t> Расширение газов, находящихся в естественных полостях организма (придаточные пазухи носа, среднее ухо, плохо запломбированные зубы, газы в кишечнике и т.д.)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давления до 47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ст. и ниже (на высоте 19 км) приводит к тому, что жидкости в организме закипают при температуре тела, так как давление становится ниже давления водяных паров при этой температуре (подкожная эмфизема).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            Влияние повышенного давления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Переход к повышенному давлению здоровые люди</a:t>
            </a:r>
          </a:p>
          <a:p>
            <a:pPr>
              <a:buNone/>
            </a:pPr>
            <a:r>
              <a:rPr lang="ru-RU" dirty="0" smtClean="0"/>
              <a:t>переносят безболезненно.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этом происходит уравновешивание давления во всех внутренних полостях организма с наружным давлением, а также растворение азота в жидкостях и тканях организма в соответствии с парциальным давлением его во вдыхаемом воздухе.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1  атмосферу  давления  в организме растворяется дополнительно примерно по 1  литру азота.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766</TotalTime>
  <Words>3518</Words>
  <Application>Microsoft Office PowerPoint</Application>
  <PresentationFormat>Экран (4:3)</PresentationFormat>
  <Paragraphs>319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Поток</vt:lpstr>
      <vt:lpstr>Тема 2.1 Гигиеническое и экологическое значение атмосферного воздуха, воды и почвы.</vt:lpstr>
      <vt:lpstr>Гигиена  воздушной среды  </vt:lpstr>
      <vt:lpstr>       Воздушная среда подразделяется:</vt:lpstr>
      <vt:lpstr>Презентация PowerPoint</vt:lpstr>
      <vt:lpstr>ФИЗИЧЕСКИЕ СВОЙСТВА ВОЗДУХА</vt:lpstr>
      <vt:lpstr>             Влияние пониженного давления</vt:lpstr>
      <vt:lpstr>Презентация PowerPoint</vt:lpstr>
      <vt:lpstr>Презентация PowerPoint</vt:lpstr>
      <vt:lpstr>            Влияние повышенного давления</vt:lpstr>
      <vt:lpstr>Презентация PowerPoint</vt:lpstr>
      <vt:lpstr>График работы в кессоне при давлении, равном трем добавочным атмосферам (3 АТМ),</vt:lpstr>
      <vt:lpstr>ФИЗИЧЕСКИЕ СВОЙСТВА ВОЗДУХА</vt:lpstr>
      <vt:lpstr>ФИЗИЧЕСКИЕ СВОЙСТВА ВОЗДУХА</vt:lpstr>
      <vt:lpstr>Влажность – содержание (в граммах) водяных паров в 1м3 воздуха</vt:lpstr>
      <vt:lpstr>Относительная влажность- отношение абсолютной влажности к максимальной и выраженное в процентах.</vt:lpstr>
      <vt:lpstr>ФИЗИЧЕСКИЕ СВОЙСТВА ВОЗДУХА</vt:lpstr>
      <vt:lpstr>Презентация PowerPoint</vt:lpstr>
      <vt:lpstr>Высокая температура воздуха (выше 35°С) вызывает:</vt:lpstr>
      <vt:lpstr>Воздействие  низких   температур  вызывает:</vt:lpstr>
      <vt:lpstr>  При гигиенической оценке влияния физических факторов воздушной среды на организм человека учитывается :   - атмосферное давление,    - температуру воздуха,    - влажность и скорость движения.  Нормативные документы</vt:lpstr>
      <vt:lpstr>Презентация PowerPoint</vt:lpstr>
      <vt:lpstr>Химический состав воздуха:</vt:lpstr>
      <vt:lpstr>                               Кислород (О2).</vt:lpstr>
      <vt:lpstr>                  Углекислый газ (СО2).</vt:lpstr>
      <vt:lpstr>                                Азот (N2).</vt:lpstr>
      <vt:lpstr>Гигиена  воды  ВОДА: фактор жизнеобеспечения, показатель санитарного благополучия местности, населения, фактор риска изменений состояния здоровья.   </vt:lpstr>
      <vt:lpstr>Презентация PowerPoint</vt:lpstr>
      <vt:lpstr>Презентация PowerPoint</vt:lpstr>
      <vt:lpstr>                            Схема залегания подземных вод: 1 — водоупорные слои; 2 — водоносный горизонт грунтовых вод; 3 — водоносный горизонт межпластовых безнапорных вод; 4 — водоносный горизонт меж пластовых напорных вод (артезианских); 5 — колодец, питающийся грунтовой водой; 6 — колодец, питающийся межпластовой безнапорной водой; 7 — колодец, питающийся артезианской водой</vt:lpstr>
      <vt:lpstr>Санитарная оценка и гигиенические требования к качеству питьевой воды. </vt:lpstr>
      <vt:lpstr>Характер вкуса и запаха выражают в баллах: </vt:lpstr>
      <vt:lpstr>Химический состав воды. </vt:lpstr>
      <vt:lpstr>Презентация PowerPoint</vt:lpstr>
      <vt:lpstr>Презентация PowerPoint</vt:lpstr>
      <vt:lpstr>Безопасность в эпидемическом и отношении </vt:lpstr>
      <vt:lpstr>Презентация PowerPoint</vt:lpstr>
      <vt:lpstr>Безопасность воды в эпидемическом отношении определяют по косвенным показателям: </vt:lpstr>
      <vt:lpstr>Презентация PowerPoint</vt:lpstr>
      <vt:lpstr>СПЕЦИАЛЬНЫЕ МЕТОДЫ УЛУЧШЕНИЯ КАЧЕСТВА ВОДЫ</vt:lpstr>
      <vt:lpstr>Презентация PowerPoint</vt:lpstr>
      <vt:lpstr>Обеззараживание индивидуальных запасов воды в домашних и полевых условиях</vt:lpstr>
      <vt:lpstr>Гигиена  почвы   Почва – поверхностный слой коры  Земного шара   </vt:lpstr>
      <vt:lpstr>Презентация PowerPoint</vt:lpstr>
      <vt:lpstr>    Инфекционная загрязненность почвы </vt:lpstr>
      <vt:lpstr>         Показатели чистой почвы:</vt:lpstr>
      <vt:lpstr>Меры по профилактике инфекционных заболеваний и гельминтов, передающихся через почву.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2.1 Гигиеническое и экологическое значение атмосферного воздуха, воды и почвы.</dc:title>
  <dc:creator>Наташа</dc:creator>
  <cp:lastModifiedBy>asus1</cp:lastModifiedBy>
  <cp:revision>84</cp:revision>
  <dcterms:created xsi:type="dcterms:W3CDTF">2014-10-28T13:45:39Z</dcterms:created>
  <dcterms:modified xsi:type="dcterms:W3CDTF">2018-04-27T06:24:54Z</dcterms:modified>
</cp:coreProperties>
</file>