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25"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69" r:id="rId17"/>
    <p:sldId id="271" r:id="rId18"/>
    <p:sldId id="272" r:id="rId19"/>
    <p:sldId id="273" r:id="rId20"/>
    <p:sldId id="274" r:id="rId21"/>
    <p:sldId id="275" r:id="rId2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5C2A"/>
    <a:srgbClr val="006600"/>
    <a:srgbClr val="000066"/>
    <a:srgbClr val="085019"/>
    <a:srgbClr val="FF0000"/>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722" name="Rectangle 2"/>
          <p:cNvSpPr>
            <a:spLocks noGrp="1" noChangeArrowheads="1"/>
          </p:cNvSpPr>
          <p:nvPr>
            <p:ph type="ctrTitle" sz="quarter"/>
          </p:nvPr>
        </p:nvSpPr>
        <p:spPr>
          <a:xfrm>
            <a:off x="685800" y="1676400"/>
            <a:ext cx="7772400" cy="1828800"/>
          </a:xfrm>
        </p:spPr>
        <p:txBody>
          <a:bodyPr/>
          <a:lstStyle>
            <a:lvl1pPr>
              <a:defRPr/>
            </a:lvl1pPr>
          </a:lstStyle>
          <a:p>
            <a:r>
              <a:rPr lang="ru-RU"/>
              <a:t>Образец заголовка</a:t>
            </a:r>
          </a:p>
        </p:txBody>
      </p:sp>
      <p:sp>
        <p:nvSpPr>
          <p:cNvPr id="307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fld id="{86913A3E-E956-485F-8345-D5BAD2961E8C}" type="datetimeFigureOut">
              <a:rPr lang="ru-RU"/>
              <a:pPr>
                <a:defRPr/>
              </a:pPr>
              <a:t>25.10.2018</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01BFAFE-FD1B-4662-AA1E-DDEFA95405F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7A40A2B1-71FE-43B3-BBC7-20C3F571AAE8}" type="datetimeFigureOut">
              <a:rPr lang="ru-RU"/>
              <a:pPr>
                <a:defRPr/>
              </a:pPr>
              <a:t>25.10.2018</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675EEDC-5912-44DB-BB1A-45707313E59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381000"/>
            <a:ext cx="2057400" cy="5715000"/>
          </a:xfrm>
        </p:spPr>
        <p:txBody>
          <a:bodyPr vert="eaVert"/>
          <a:lstStyle/>
          <a:p>
            <a:r>
              <a:rPr lang="en-US"/>
              <a:t>Образец заголовка</a:t>
            </a:r>
            <a:endParaRPr lang="ru-RU"/>
          </a:p>
        </p:txBody>
      </p:sp>
      <p:sp>
        <p:nvSpPr>
          <p:cNvPr id="3" name="Вертикальный текст 2"/>
          <p:cNvSpPr>
            <a:spLocks noGrp="1"/>
          </p:cNvSpPr>
          <p:nvPr>
            <p:ph type="body" orient="vert" idx="1"/>
          </p:nvPr>
        </p:nvSpPr>
        <p:spPr>
          <a:xfrm>
            <a:off x="457200" y="381000"/>
            <a:ext cx="6019800" cy="5715000"/>
          </a:xfr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11928603-4914-4AF0-A0E0-BF6B22E69A51}" type="datetimeFigureOut">
              <a:rPr lang="ru-RU"/>
              <a:pPr>
                <a:defRPr/>
              </a:pPr>
              <a:t>25.10.2018</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C4F43CF-5A55-4D26-8B4A-D186D1BC46EE}"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ru-RU"/>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ru-RU"/>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ru-RU"/>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ru-RU"/>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ru-RU"/>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ru-RU"/>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ru-RU"/>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ru-RU"/>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ru-RU"/>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ru-RU"/>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ru-RU"/>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ru-RU"/>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ru-RU"/>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ru-RU"/>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ru-RU"/>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ru-RU"/>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ru-RU"/>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ru-RU"/>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ru-RU"/>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ru-RU"/>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ru-RU"/>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ru-RU"/>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ru-RU"/>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ru-RU"/>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ru-RU"/>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ru-RU"/>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ru-RU"/>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ru-RU"/>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ru-RU"/>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ru-RU"/>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ru-RU"/>
              </a:p>
            </p:txBody>
          </p:sp>
        </p:grpSp>
      </p:grpSp>
      <p:sp>
        <p:nvSpPr>
          <p:cNvPr id="78890" name="Rectangle 42"/>
          <p:cNvSpPr>
            <a:spLocks noGrp="1" noChangeArrowheads="1"/>
          </p:cNvSpPr>
          <p:nvPr>
            <p:ph type="ctrTitle" sz="quarter"/>
          </p:nvPr>
        </p:nvSpPr>
        <p:spPr>
          <a:xfrm>
            <a:off x="457200" y="1600200"/>
            <a:ext cx="8229600" cy="1828800"/>
          </a:xfrm>
        </p:spPr>
        <p:txBody>
          <a:bodyPr/>
          <a:lstStyle>
            <a:lvl1pPr>
              <a:defRPr sz="4800"/>
            </a:lvl1pPr>
          </a:lstStyle>
          <a:p>
            <a:r>
              <a:rPr lang="ru-RU"/>
              <a:t>Образец заголовка</a:t>
            </a:r>
          </a:p>
        </p:txBody>
      </p:sp>
      <p:sp>
        <p:nvSpPr>
          <p:cNvPr id="7889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ru-RU"/>
              <a:t>Образец подзаголовка</a:t>
            </a:r>
          </a:p>
        </p:txBody>
      </p:sp>
      <p:sp>
        <p:nvSpPr>
          <p:cNvPr id="44" name="Rectangle 44"/>
          <p:cNvSpPr>
            <a:spLocks noGrp="1" noChangeArrowheads="1"/>
          </p:cNvSpPr>
          <p:nvPr>
            <p:ph type="dt" sz="quarter" idx="10"/>
          </p:nvPr>
        </p:nvSpPr>
        <p:spPr/>
        <p:txBody>
          <a:bodyPr/>
          <a:lstStyle>
            <a:lvl1pPr>
              <a:defRPr/>
            </a:lvl1pPr>
          </a:lstStyle>
          <a:p>
            <a:pPr>
              <a:defRPr/>
            </a:pPr>
            <a:fld id="{7B61DBEC-BEC5-4E84-8312-C4158000CDBD}" type="datetimeFigureOut">
              <a:rPr lang="ru-RU"/>
              <a:pPr>
                <a:defRPr/>
              </a:pPr>
              <a:t>25.10.2018</a:t>
            </a:fld>
            <a:endParaRPr lang="ru-RU"/>
          </a:p>
        </p:txBody>
      </p:sp>
      <p:sp>
        <p:nvSpPr>
          <p:cNvPr id="45" name="Rectangle 45"/>
          <p:cNvSpPr>
            <a:spLocks noGrp="1" noChangeArrowheads="1"/>
          </p:cNvSpPr>
          <p:nvPr>
            <p:ph type="ftr" sz="quarter" idx="11"/>
          </p:nvPr>
        </p:nvSpPr>
        <p:spPr/>
        <p:txBody>
          <a:bodyPr/>
          <a:lstStyle>
            <a:lvl1pPr>
              <a:defRPr/>
            </a:lvl1pPr>
          </a:lstStyle>
          <a:p>
            <a:pPr>
              <a:defRPr/>
            </a:pPr>
            <a:endParaRPr lang="ru-RU"/>
          </a:p>
        </p:txBody>
      </p:sp>
      <p:sp>
        <p:nvSpPr>
          <p:cNvPr id="46" name="Rectangle 46"/>
          <p:cNvSpPr>
            <a:spLocks noGrp="1" noChangeArrowheads="1"/>
          </p:cNvSpPr>
          <p:nvPr>
            <p:ph type="sldNum" sz="quarter" idx="12"/>
          </p:nvPr>
        </p:nvSpPr>
        <p:spPr/>
        <p:txBody>
          <a:bodyPr/>
          <a:lstStyle>
            <a:lvl1pPr>
              <a:defRPr/>
            </a:lvl1pPr>
          </a:lstStyle>
          <a:p>
            <a:pPr>
              <a:defRPr/>
            </a:pPr>
            <a:fld id="{6ABF12DB-F451-484E-BB75-74B5FC46B6A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idx="1"/>
          </p:nvPr>
        </p:nvSpPr>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20CC3600-F908-4C23-85DC-3A9C624073DD}" type="datetimeFigureOut">
              <a:rPr lang="ru-RU"/>
              <a:pPr>
                <a:defRPr/>
              </a:pPr>
              <a:t>25.10.2018</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6852B4F-51F0-45E1-BECF-4711988FE0AB}"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FE0E4532-59C4-4C2C-B5A3-1D10E14E2719}" type="datetimeFigureOut">
              <a:rPr lang="ru-RU"/>
              <a:pPr>
                <a:defRPr/>
              </a:pPr>
              <a:t>25.10.2018</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6FCB2A3-91F3-4B36-BF7C-6D43A044F58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Содержимое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CDDBA788-FCD8-4090-B81D-3284B896682D}" type="datetimeFigureOut">
              <a:rPr lang="ru-RU"/>
              <a:pPr>
                <a:defRPr/>
              </a:pPr>
              <a:t>25.10.2018</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65EC1722-408A-4CF6-97AF-7384B5EAA55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n-US"/>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24B761FF-F131-45A1-B9CD-B17F9D0249B9}" type="datetimeFigureOut">
              <a:rPr lang="ru-RU"/>
              <a:pPr>
                <a:defRPr/>
              </a:pPr>
              <a:t>25.10.2018</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F46AC724-D41D-481F-A7BC-367B78BE077E}"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4E446631-CBCC-4ABC-B6D7-469801164B87}" type="datetimeFigureOut">
              <a:rPr lang="ru-RU"/>
              <a:pPr>
                <a:defRPr/>
              </a:pPr>
              <a:t>25.10.2018</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B1C3128C-79D1-4D6A-ACB6-3010129656E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81ECADA-2D7E-44C5-B87A-DBEC7FF1C9CE}" type="datetimeFigureOut">
              <a:rPr lang="ru-RU"/>
              <a:pPr>
                <a:defRPr/>
              </a:pPr>
              <a:t>25.10.2018</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7BAF03AE-C258-4304-A7C7-931074BB6AC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en-US"/>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D822B2D6-DB72-49EB-B3FF-D21F66FBF723}" type="datetimeFigureOut">
              <a:rPr lang="ru-RU"/>
              <a:pPr>
                <a:defRPr/>
              </a:pPr>
              <a:t>25.10.2018</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F726858B-61B9-4573-964C-C60679ABC23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en-US"/>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20F55231-4295-47CC-9257-2A0F076436C2}" type="datetimeFigureOut">
              <a:rPr lang="ru-RU"/>
              <a:pPr>
                <a:defRPr/>
              </a:pPr>
              <a:t>25.10.2018</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91919E86-48EA-4A40-840D-AFB304C2ADB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969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97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fld id="{3C10A55A-FEB8-4E81-8FCF-DF9B7AAB028C}" type="datetimeFigureOut">
              <a:rPr lang="ru-RU"/>
              <a:pPr>
                <a:defRPr/>
              </a:pPr>
              <a:t>25.10.2018</a:t>
            </a:fld>
            <a:endParaRPr lang="ru-RU"/>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ru-RU"/>
          </a:p>
        </p:txBody>
      </p:sp>
      <p:sp>
        <p:nvSpPr>
          <p:cNvPr id="297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E5BAA867-FE7D-4BB6-BD65-89B5A467D5CF}"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737" r:id="rId1"/>
    <p:sldLayoutId id="2147483736" r:id="rId2"/>
    <p:sldLayoutId id="2147483735" r:id="rId3"/>
    <p:sldLayoutId id="2147483734" r:id="rId4"/>
    <p:sldLayoutId id="2147483733" r:id="rId5"/>
    <p:sldLayoutId id="2147483732" r:id="rId6"/>
    <p:sldLayoutId id="2147483731" r:id="rId7"/>
    <p:sldLayoutId id="2147483730" r:id="rId8"/>
    <p:sldLayoutId id="2147483729" r:id="rId9"/>
    <p:sldLayoutId id="2147483728" r:id="rId10"/>
    <p:sldLayoutId id="2147483727"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6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7786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7" name="Rectangle 44"/>
          <p:cNvSpPr>
            <a:spLocks noGrp="1" noChangeArrowheads="1"/>
          </p:cNvSpPr>
          <p:nvPr>
            <p:ph type="dt" sz="quarter" idx="2"/>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fld id="{B20E31D8-B2E6-4CCF-BEFA-9FE8A6584695}" type="datetimeFigureOut">
              <a:rPr lang="ru-RU"/>
              <a:pPr>
                <a:defRPr/>
              </a:pPr>
              <a:t>25.10.2018</a:t>
            </a:fld>
            <a:endParaRPr lang="ru-RU"/>
          </a:p>
        </p:txBody>
      </p:sp>
      <p:sp>
        <p:nvSpPr>
          <p:cNvPr id="88" name="Rectangle 45"/>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ru-RU"/>
          </a:p>
        </p:txBody>
      </p:sp>
      <p:sp>
        <p:nvSpPr>
          <p:cNvPr id="89" name="Rectangle 46"/>
          <p:cNvSpPr>
            <a:spLocks noGrp="1" noChangeArrowheads="1"/>
          </p:cNvSpPr>
          <p:nvPr>
            <p:ph type="sldNum" sz="quarter" idx="4"/>
          </p:nvPr>
        </p:nvSpPr>
        <p:spPr bwMode="auto">
          <a:xfrm>
            <a:off x="6553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1B247501-B8FB-45A5-83CE-5A4AD6D45BF3}"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738"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3"/>
        </a:buBlip>
        <a:defRPr sz="3200">
          <a:solidFill>
            <a:schemeClr val="tx1"/>
          </a:solidFill>
          <a:effectLst>
            <a:outerShdw blurRad="38100" dist="38100" dir="2700000" algn="tl">
              <a:srgbClr val="000000"/>
            </a:outerShdw>
          </a:effectLst>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Arial" charset="0"/>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4"/>
        </a:buBlip>
        <a:defRPr sz="2400">
          <a:solidFill>
            <a:schemeClr val="tx1"/>
          </a:solidFill>
          <a:effectLst>
            <a:outerShdw blurRad="38100" dist="38100" dir="2700000" algn="tl">
              <a:srgbClr val="000000"/>
            </a:outerShdw>
          </a:effectLst>
          <a:latin typeface="Arial" charset="0"/>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Arial" charset="0"/>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Arial" charset="0"/>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5" descr="images-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3315" name="Текст 5"/>
          <p:cNvSpPr>
            <a:spLocks noGrp="1"/>
          </p:cNvSpPr>
          <p:nvPr>
            <p:ph type="body" sz="half" idx="4294967295"/>
          </p:nvPr>
        </p:nvSpPr>
        <p:spPr>
          <a:xfrm>
            <a:off x="0" y="404812"/>
            <a:ext cx="9144000" cy="71859"/>
          </a:xfrm>
        </p:spPr>
        <p:txBody>
          <a:bodyPr/>
          <a:lstStyle/>
          <a:p>
            <a:pPr marL="0" indent="0" algn="ctr" eaLnBrk="1" hangingPunct="1">
              <a:buFont typeface="Wingdings" pitchFamily="2" charset="2"/>
              <a:buNone/>
              <a:defRPr/>
            </a:pPr>
            <a:r>
              <a:rPr lang="ru-RU" sz="4800" dirty="0" smtClean="0">
                <a:solidFill>
                  <a:srgbClr val="FFFF00"/>
                </a:solidFill>
              </a:rPr>
              <a:t> </a:t>
            </a:r>
          </a:p>
          <a:p>
            <a:pPr marL="0" indent="0" algn="ctr" eaLnBrk="1" hangingPunct="1">
              <a:buFont typeface="Wingdings" pitchFamily="2" charset="2"/>
              <a:buNone/>
              <a:defRPr/>
            </a:pPr>
            <a:r>
              <a:rPr lang="ru-RU" sz="4800" dirty="0" smtClean="0">
                <a:solidFill>
                  <a:srgbClr val="FFFF00"/>
                </a:solidFill>
              </a:rPr>
              <a:t>Тема урока </a:t>
            </a:r>
            <a:r>
              <a:rPr lang="ru-RU" sz="4800" dirty="0">
                <a:solidFill>
                  <a:srgbClr val="FFFF00"/>
                </a:solidFill>
              </a:rPr>
              <a:t>: </a:t>
            </a:r>
            <a:endParaRPr lang="ru-RU" sz="4800" dirty="0" smtClean="0">
              <a:solidFill>
                <a:srgbClr val="FFFF00"/>
              </a:solidFill>
            </a:endParaRPr>
          </a:p>
          <a:p>
            <a:pPr marL="0" indent="0" algn="ctr" eaLnBrk="1" hangingPunct="1">
              <a:buFont typeface="Wingdings" pitchFamily="2" charset="2"/>
              <a:buNone/>
              <a:defRPr/>
            </a:pPr>
            <a:r>
              <a:rPr lang="ru-RU" sz="4800" dirty="0" smtClean="0">
                <a:solidFill>
                  <a:srgbClr val="FFFF00"/>
                </a:solidFill>
              </a:rPr>
              <a:t>Стальные </a:t>
            </a:r>
            <a:r>
              <a:rPr lang="ru-RU" sz="4800" dirty="0">
                <a:solidFill>
                  <a:srgbClr val="FFFF00"/>
                </a:solidFill>
              </a:rPr>
              <a:t>канаты, блоки и </a:t>
            </a:r>
            <a:r>
              <a:rPr lang="ru-RU" sz="4800" dirty="0" smtClean="0">
                <a:solidFill>
                  <a:srgbClr val="FFFF00"/>
                </a:solidFill>
              </a:rPr>
              <a:t>полиспасты автомобильного крана.</a:t>
            </a:r>
            <a:endParaRPr lang="ru-RU" sz="4800" dirty="0" smtClean="0">
              <a:solidFill>
                <a:srgbClr val="FFFF00"/>
              </a:solidFill>
            </a:endParaRPr>
          </a:p>
          <a:p>
            <a:pPr marL="0" indent="0" algn="r" eaLnBrk="1" hangingPunct="1">
              <a:buFont typeface="Wingdings" pitchFamily="2" charset="2"/>
              <a:buNone/>
              <a:defRPr/>
            </a:pPr>
            <a:endParaRPr lang="ru-RU" sz="1600" dirty="0" smtClean="0">
              <a:solidFill>
                <a:srgbClr val="FFFF00"/>
              </a:solidFill>
            </a:endParaRPr>
          </a:p>
          <a:p>
            <a:pPr marL="0" indent="0" algn="r" eaLnBrk="1" hangingPunct="1">
              <a:buFont typeface="Wingdings" pitchFamily="2" charset="2"/>
              <a:buNone/>
              <a:defRPr/>
            </a:pPr>
            <a:r>
              <a:rPr lang="ru-RU" sz="1600" dirty="0" smtClean="0">
                <a:solidFill>
                  <a:srgbClr val="FFFF00"/>
                </a:solidFill>
              </a:rPr>
              <a:t> </a:t>
            </a:r>
            <a:r>
              <a:rPr lang="ru-RU" sz="1600" dirty="0" smtClean="0">
                <a:solidFill>
                  <a:srgbClr val="FFFF00"/>
                </a:solidFill>
              </a:rPr>
              <a:t>профессия Машинист крана (крановщик)</a:t>
            </a:r>
            <a:endParaRPr lang="ru-RU" sz="1600" dirty="0">
              <a:solidFill>
                <a:srgbClr val="FFFF00"/>
              </a:solidFill>
            </a:endParaRPr>
          </a:p>
          <a:p>
            <a:pPr marL="0" indent="0" algn="ctr" eaLnBrk="1" hangingPunct="1">
              <a:buFont typeface="Wingdings" pitchFamily="2" charset="2"/>
              <a:buNone/>
              <a:defRPr/>
            </a:pPr>
            <a:r>
              <a:rPr lang="ru-RU" sz="1600" smtClean="0">
                <a:solidFill>
                  <a:srgbClr val="FFFF00"/>
                </a:solidFill>
              </a:rPr>
              <a:t> </a:t>
            </a:r>
            <a:endParaRPr lang="ru-RU" sz="2400" dirty="0">
              <a:solidFill>
                <a:srgbClr val="FFFF00"/>
              </a:solidFill>
            </a:endParaRPr>
          </a:p>
          <a:p>
            <a:pPr marL="0" indent="0" algn="r" eaLnBrk="1" hangingPunct="1">
              <a:buFont typeface="Wingdings" pitchFamily="2" charset="2"/>
              <a:buNone/>
              <a:defRPr/>
            </a:pPr>
            <a:r>
              <a:rPr lang="ru-RU" sz="2400" dirty="0" smtClean="0">
                <a:solidFill>
                  <a:srgbClr val="FFFF00"/>
                </a:solidFill>
              </a:rPr>
              <a:t>Преподаватель: </a:t>
            </a:r>
            <a:r>
              <a:rPr lang="ru-RU" sz="2400" dirty="0" err="1" smtClean="0">
                <a:solidFill>
                  <a:srgbClr val="FFFF00"/>
                </a:solidFill>
              </a:rPr>
              <a:t>Староверова</a:t>
            </a:r>
            <a:r>
              <a:rPr lang="ru-RU" sz="2400" dirty="0" smtClean="0">
                <a:solidFill>
                  <a:srgbClr val="FFFF00"/>
                </a:solidFill>
              </a:rPr>
              <a:t> В.В.</a:t>
            </a:r>
            <a:endParaRPr lang="ru-RU" sz="3600"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0" y="0"/>
            <a:ext cx="9144000" cy="6524625"/>
          </a:xfrm>
        </p:spPr>
        <p:txBody>
          <a:bodyPr/>
          <a:lstStyle/>
          <a:p>
            <a:pPr eaLnBrk="1" hangingPunct="1">
              <a:defRPr/>
            </a:pPr>
            <a:r>
              <a:rPr lang="ru-RU" sz="2800" b="1" smtClean="0">
                <a:solidFill>
                  <a:srgbClr val="FF9900"/>
                </a:solidFill>
              </a:rPr>
              <a:t>Корзинообразная деформация. </a:t>
            </a:r>
          </a:p>
          <a:p>
            <a:pPr eaLnBrk="1" hangingPunct="1">
              <a:defRPr/>
            </a:pPr>
            <a:endParaRPr lang="ru-RU" sz="2800" b="1" smtClean="0">
              <a:solidFill>
                <a:srgbClr val="FF9900"/>
              </a:solidFill>
            </a:endParaRPr>
          </a:p>
          <a:p>
            <a:pPr eaLnBrk="1" hangingPunct="1">
              <a:defRPr/>
            </a:pPr>
            <a:endParaRPr lang="ru-RU" sz="2800" smtClean="0">
              <a:solidFill>
                <a:srgbClr val="FF9900"/>
              </a:solidFill>
              <a:latin typeface="Arial" charset="0"/>
            </a:endParaRPr>
          </a:p>
          <a:p>
            <a:pPr eaLnBrk="1" hangingPunct="1">
              <a:defRPr/>
            </a:pPr>
            <a:endParaRPr lang="ru-RU" sz="2800" smtClean="0">
              <a:solidFill>
                <a:srgbClr val="FF9900"/>
              </a:solidFill>
              <a:latin typeface="Arial" charset="0"/>
            </a:endParaRPr>
          </a:p>
          <a:p>
            <a:pPr eaLnBrk="1" hangingPunct="1">
              <a:defRPr/>
            </a:pPr>
            <a:endParaRPr lang="ru-RU" sz="2800" smtClean="0">
              <a:solidFill>
                <a:srgbClr val="FF9900"/>
              </a:solidFill>
              <a:latin typeface="Arial" charset="0"/>
            </a:endParaRPr>
          </a:p>
          <a:p>
            <a:pPr eaLnBrk="1" hangingPunct="1">
              <a:defRPr/>
            </a:pPr>
            <a:r>
              <a:rPr lang="ru-RU" sz="2800" smtClean="0">
                <a:solidFill>
                  <a:srgbClr val="FF9900"/>
                </a:solidFill>
              </a:rPr>
              <a:t>Выдавливание прядей: </a:t>
            </a:r>
            <a:r>
              <a:rPr lang="ru-RU" sz="2800" smtClean="0">
                <a:solidFill>
                  <a:srgbClr val="FF9900"/>
                </a:solidFill>
                <a:latin typeface="Arial" charset="0"/>
              </a:rPr>
              <a:t>               </a:t>
            </a:r>
            <a:r>
              <a:rPr lang="ru-RU" sz="2800" smtClean="0">
                <a:solidFill>
                  <a:srgbClr val="FF9900"/>
                </a:solidFill>
              </a:rPr>
              <a:t>а - в одной пряди; </a:t>
            </a:r>
          </a:p>
          <a:p>
            <a:pPr algn="r" eaLnBrk="1" hangingPunct="1">
              <a:buFont typeface="Wingdings" pitchFamily="2" charset="2"/>
              <a:buNone/>
              <a:defRPr/>
            </a:pPr>
            <a:r>
              <a:rPr lang="ru-RU" sz="2800" smtClean="0">
                <a:solidFill>
                  <a:srgbClr val="FF9900"/>
                </a:solidFill>
              </a:rPr>
              <a:t>   </a:t>
            </a:r>
            <a:r>
              <a:rPr lang="ru-RU" sz="2800" smtClean="0">
                <a:solidFill>
                  <a:srgbClr val="FF9900"/>
                </a:solidFill>
                <a:latin typeface="Arial" charset="0"/>
              </a:rPr>
              <a:t>                                                </a:t>
            </a:r>
            <a:r>
              <a:rPr lang="ru-RU" sz="2800" smtClean="0">
                <a:solidFill>
                  <a:srgbClr val="FF9900"/>
                </a:solidFill>
              </a:rPr>
              <a:t>б – в нескольких </a:t>
            </a:r>
            <a:r>
              <a:rPr lang="ru-RU" sz="2800" smtClean="0">
                <a:solidFill>
                  <a:srgbClr val="FF9900"/>
                </a:solidFill>
                <a:latin typeface="Arial" charset="0"/>
              </a:rPr>
              <a:t>                  </a:t>
            </a:r>
            <a:r>
              <a:rPr lang="ru-RU" sz="2800" smtClean="0">
                <a:solidFill>
                  <a:srgbClr val="FF9900"/>
                </a:solidFill>
              </a:rPr>
              <a:t>прядях.</a:t>
            </a:r>
          </a:p>
          <a:p>
            <a:pPr eaLnBrk="1" hangingPunct="1">
              <a:buFont typeface="Wingdings" pitchFamily="2" charset="2"/>
              <a:buNone/>
              <a:defRPr/>
            </a:pPr>
            <a:endParaRPr lang="ru-RU" sz="2800" smtClean="0">
              <a:solidFill>
                <a:srgbClr val="FF9900"/>
              </a:solidFill>
            </a:endParaRPr>
          </a:p>
          <a:p>
            <a:pPr eaLnBrk="1" hangingPunct="1">
              <a:buFont typeface="Wingdings" pitchFamily="2" charset="2"/>
              <a:buNone/>
              <a:defRPr/>
            </a:pPr>
            <a:endParaRPr lang="ru-RU" sz="2800" smtClean="0">
              <a:solidFill>
                <a:srgbClr val="FF9900"/>
              </a:solidFill>
            </a:endParaRPr>
          </a:p>
          <a:p>
            <a:pPr eaLnBrk="1" hangingPunct="1">
              <a:buFont typeface="Wingdings" pitchFamily="2" charset="2"/>
              <a:buNone/>
              <a:defRPr/>
            </a:pPr>
            <a:endParaRPr lang="ru-RU" sz="2800" smtClean="0">
              <a:solidFill>
                <a:srgbClr val="FF9900"/>
              </a:solidFill>
            </a:endParaRPr>
          </a:p>
          <a:p>
            <a:pPr eaLnBrk="1" hangingPunct="1">
              <a:buFont typeface="Wingdings" pitchFamily="2" charset="2"/>
              <a:buNone/>
              <a:defRPr/>
            </a:pPr>
            <a:endParaRPr lang="ru-RU" sz="2800" smtClean="0">
              <a:solidFill>
                <a:srgbClr val="FF9900"/>
              </a:solidFill>
            </a:endParaRPr>
          </a:p>
          <a:p>
            <a:pPr eaLnBrk="1" hangingPunct="1">
              <a:buFont typeface="Wingdings" pitchFamily="2" charset="2"/>
              <a:buNone/>
              <a:defRPr/>
            </a:pPr>
            <a:endParaRPr lang="ru-RU" sz="2800" smtClean="0">
              <a:solidFill>
                <a:srgbClr val="FF9900"/>
              </a:solidFill>
            </a:endParaRPr>
          </a:p>
        </p:txBody>
      </p:sp>
      <p:pic>
        <p:nvPicPr>
          <p:cNvPr id="24578" name="Picture 4"/>
          <p:cNvPicPr>
            <a:picLocks noChangeAspect="1" noChangeArrowheads="1"/>
          </p:cNvPicPr>
          <p:nvPr/>
        </p:nvPicPr>
        <p:blipFill>
          <a:blip r:embed="rId2" cstate="print"/>
          <a:srcRect/>
          <a:stretch>
            <a:fillRect/>
          </a:stretch>
        </p:blipFill>
        <p:spPr bwMode="auto">
          <a:xfrm>
            <a:off x="900113" y="620713"/>
            <a:ext cx="5759450" cy="1655762"/>
          </a:xfrm>
          <a:prstGeom prst="rect">
            <a:avLst/>
          </a:prstGeom>
          <a:noFill/>
          <a:ln w="9525">
            <a:noFill/>
            <a:miter lim="800000"/>
            <a:headEnd/>
            <a:tailEnd/>
          </a:ln>
        </p:spPr>
      </p:pic>
      <p:pic>
        <p:nvPicPr>
          <p:cNvPr id="24579" name="Picture 5"/>
          <p:cNvPicPr>
            <a:picLocks noChangeAspect="1" noChangeArrowheads="1"/>
          </p:cNvPicPr>
          <p:nvPr/>
        </p:nvPicPr>
        <p:blipFill>
          <a:blip r:embed="rId3" cstate="print"/>
          <a:srcRect/>
          <a:stretch>
            <a:fillRect/>
          </a:stretch>
        </p:blipFill>
        <p:spPr bwMode="auto">
          <a:xfrm>
            <a:off x="323850" y="3141663"/>
            <a:ext cx="5616575" cy="3429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57200" y="404813"/>
            <a:ext cx="8229600" cy="6119812"/>
          </a:xfrm>
        </p:spPr>
        <p:txBody>
          <a:bodyPr/>
          <a:lstStyle/>
          <a:p>
            <a:pPr>
              <a:defRPr/>
            </a:pPr>
            <a:r>
              <a:rPr lang="ru-RU" sz="2800" b="1" smtClean="0">
                <a:solidFill>
                  <a:srgbClr val="FF9933"/>
                </a:solidFill>
              </a:rPr>
              <a:t>Местное увеличение диаметра каната</a:t>
            </a:r>
          </a:p>
          <a:p>
            <a:pPr>
              <a:defRPr/>
            </a:pPr>
            <a:endParaRPr lang="ru-RU" sz="2800" b="1" smtClean="0">
              <a:solidFill>
                <a:srgbClr val="FF9933"/>
              </a:solidFill>
            </a:endParaRPr>
          </a:p>
          <a:p>
            <a:pPr>
              <a:defRPr/>
            </a:pPr>
            <a:endParaRPr lang="ru-RU" sz="2800" b="1" smtClean="0">
              <a:solidFill>
                <a:srgbClr val="FF9933"/>
              </a:solidFill>
            </a:endParaRPr>
          </a:p>
          <a:p>
            <a:pPr>
              <a:defRPr/>
            </a:pPr>
            <a:endParaRPr lang="ru-RU" sz="2800" b="1" smtClean="0">
              <a:solidFill>
                <a:srgbClr val="FF9933"/>
              </a:solidFill>
              <a:effectLst/>
            </a:endParaRPr>
          </a:p>
          <a:p>
            <a:pPr>
              <a:defRPr/>
            </a:pPr>
            <a:endParaRPr lang="ru-RU" sz="2800" b="1" smtClean="0">
              <a:solidFill>
                <a:srgbClr val="FF9933"/>
              </a:solidFill>
              <a:effectLst/>
            </a:endParaRPr>
          </a:p>
          <a:p>
            <a:pPr>
              <a:defRPr/>
            </a:pPr>
            <a:r>
              <a:rPr lang="ru-RU" sz="2800" smtClean="0">
                <a:solidFill>
                  <a:srgbClr val="FF9933"/>
                </a:solidFill>
                <a:effectLst/>
              </a:rPr>
              <a:t> </a:t>
            </a:r>
            <a:r>
              <a:rPr lang="ru-RU" sz="2800" b="1" smtClean="0">
                <a:solidFill>
                  <a:srgbClr val="FF9933"/>
                </a:solidFill>
              </a:rPr>
              <a:t>Раздавливание каната</a:t>
            </a:r>
            <a:r>
              <a:rPr lang="ru-RU" smtClean="0"/>
              <a:t> </a:t>
            </a:r>
          </a:p>
        </p:txBody>
      </p:sp>
      <p:pic>
        <p:nvPicPr>
          <p:cNvPr id="25602" name="Picture 4"/>
          <p:cNvPicPr>
            <a:picLocks noChangeAspect="1" noChangeArrowheads="1"/>
          </p:cNvPicPr>
          <p:nvPr/>
        </p:nvPicPr>
        <p:blipFill>
          <a:blip r:embed="rId2" cstate="print"/>
          <a:srcRect/>
          <a:stretch>
            <a:fillRect/>
          </a:stretch>
        </p:blipFill>
        <p:spPr bwMode="auto">
          <a:xfrm>
            <a:off x="1116013" y="981075"/>
            <a:ext cx="6238875" cy="1752600"/>
          </a:xfrm>
          <a:prstGeom prst="rect">
            <a:avLst/>
          </a:prstGeom>
          <a:noFill/>
          <a:ln w="9525">
            <a:noFill/>
            <a:miter lim="800000"/>
            <a:headEnd/>
            <a:tailEnd/>
          </a:ln>
        </p:spPr>
      </p:pic>
      <p:pic>
        <p:nvPicPr>
          <p:cNvPr id="25603" name="Picture 5"/>
          <p:cNvPicPr>
            <a:picLocks noChangeAspect="1" noChangeArrowheads="1"/>
          </p:cNvPicPr>
          <p:nvPr/>
        </p:nvPicPr>
        <p:blipFill>
          <a:blip r:embed="rId3" cstate="print"/>
          <a:srcRect/>
          <a:stretch>
            <a:fillRect/>
          </a:stretch>
        </p:blipFill>
        <p:spPr bwMode="auto">
          <a:xfrm>
            <a:off x="1187450" y="3573463"/>
            <a:ext cx="6219825" cy="20161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457200" y="404813"/>
            <a:ext cx="8229600" cy="6048375"/>
          </a:xfrm>
        </p:spPr>
        <p:txBody>
          <a:bodyPr/>
          <a:lstStyle/>
          <a:p>
            <a:pPr>
              <a:defRPr/>
            </a:pPr>
            <a:r>
              <a:rPr lang="ru-RU" sz="2800" b="1" smtClean="0">
                <a:solidFill>
                  <a:srgbClr val="FF9933"/>
                </a:solidFill>
              </a:rPr>
              <a:t>Перекручивание каната</a:t>
            </a:r>
          </a:p>
          <a:p>
            <a:pPr>
              <a:defRPr/>
            </a:pPr>
            <a:endParaRPr lang="ru-RU" sz="2800" b="1" smtClean="0">
              <a:solidFill>
                <a:srgbClr val="FF9933"/>
              </a:solidFill>
            </a:endParaRPr>
          </a:p>
          <a:p>
            <a:pPr>
              <a:defRPr/>
            </a:pPr>
            <a:endParaRPr lang="ru-RU" sz="2800" b="1" smtClean="0">
              <a:solidFill>
                <a:srgbClr val="FF9933"/>
              </a:solidFill>
              <a:effectLst/>
            </a:endParaRPr>
          </a:p>
          <a:p>
            <a:pPr>
              <a:defRPr/>
            </a:pPr>
            <a:endParaRPr lang="ru-RU" sz="2800" b="1" smtClean="0">
              <a:solidFill>
                <a:srgbClr val="FF9933"/>
              </a:solidFill>
              <a:effectLst/>
            </a:endParaRPr>
          </a:p>
          <a:p>
            <a:pPr>
              <a:defRPr/>
            </a:pPr>
            <a:endParaRPr lang="ru-RU" sz="2800" b="1" smtClean="0">
              <a:solidFill>
                <a:srgbClr val="FF9933"/>
              </a:solidFill>
              <a:effectLst/>
            </a:endParaRPr>
          </a:p>
          <a:p>
            <a:pPr>
              <a:defRPr/>
            </a:pPr>
            <a:endParaRPr lang="ru-RU" sz="2800" b="1" smtClean="0">
              <a:solidFill>
                <a:srgbClr val="FF9933"/>
              </a:solidFill>
              <a:effectLst/>
            </a:endParaRPr>
          </a:p>
          <a:p>
            <a:pPr>
              <a:defRPr/>
            </a:pPr>
            <a:endParaRPr lang="ru-RU" smtClean="0">
              <a:effectLst/>
            </a:endParaRPr>
          </a:p>
          <a:p>
            <a:pPr>
              <a:defRPr/>
            </a:pPr>
            <a:r>
              <a:rPr lang="ru-RU" sz="2800" b="1" smtClean="0">
                <a:solidFill>
                  <a:srgbClr val="FF9933"/>
                </a:solidFill>
              </a:rPr>
              <a:t>Залом каната</a:t>
            </a:r>
            <a:r>
              <a:rPr lang="ru-RU" smtClean="0">
                <a:effectLst/>
              </a:rPr>
              <a:t>  </a:t>
            </a:r>
          </a:p>
        </p:txBody>
      </p:sp>
      <p:pic>
        <p:nvPicPr>
          <p:cNvPr id="26626" name="Picture 4"/>
          <p:cNvPicPr>
            <a:picLocks noChangeAspect="1" noChangeArrowheads="1"/>
          </p:cNvPicPr>
          <p:nvPr/>
        </p:nvPicPr>
        <p:blipFill>
          <a:blip r:embed="rId2" cstate="print"/>
          <a:srcRect/>
          <a:stretch>
            <a:fillRect/>
          </a:stretch>
        </p:blipFill>
        <p:spPr bwMode="auto">
          <a:xfrm>
            <a:off x="1116013" y="1196975"/>
            <a:ext cx="7056437" cy="2808288"/>
          </a:xfrm>
          <a:prstGeom prst="rect">
            <a:avLst/>
          </a:prstGeom>
          <a:noFill/>
          <a:ln w="9525">
            <a:noFill/>
            <a:miter lim="800000"/>
            <a:headEnd/>
            <a:tailEnd/>
          </a:ln>
        </p:spPr>
      </p:pic>
      <p:pic>
        <p:nvPicPr>
          <p:cNvPr id="26627" name="Picture 5"/>
          <p:cNvPicPr>
            <a:picLocks noChangeAspect="1" noChangeArrowheads="1"/>
          </p:cNvPicPr>
          <p:nvPr/>
        </p:nvPicPr>
        <p:blipFill>
          <a:blip r:embed="rId3" cstate="print"/>
          <a:srcRect/>
          <a:stretch>
            <a:fillRect/>
          </a:stretch>
        </p:blipFill>
        <p:spPr bwMode="auto">
          <a:xfrm>
            <a:off x="1187450" y="4724400"/>
            <a:ext cx="6913563" cy="18732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457200" y="404813"/>
            <a:ext cx="8229600" cy="5691187"/>
          </a:xfrm>
        </p:spPr>
        <p:txBody>
          <a:bodyPr/>
          <a:lstStyle/>
          <a:p>
            <a:pPr>
              <a:defRPr/>
            </a:pPr>
            <a:r>
              <a:rPr lang="ru-RU" sz="2800" b="1" smtClean="0">
                <a:solidFill>
                  <a:srgbClr val="FF9933"/>
                </a:solidFill>
              </a:rPr>
              <a:t>Перегиб каната</a:t>
            </a:r>
            <a:r>
              <a:rPr lang="ru-RU" smtClean="0">
                <a:effectLst/>
              </a:rPr>
              <a:t> </a:t>
            </a:r>
          </a:p>
        </p:txBody>
      </p:sp>
      <p:pic>
        <p:nvPicPr>
          <p:cNvPr id="27650" name="Picture 4"/>
          <p:cNvPicPr>
            <a:picLocks noChangeAspect="1" noChangeArrowheads="1"/>
          </p:cNvPicPr>
          <p:nvPr/>
        </p:nvPicPr>
        <p:blipFill>
          <a:blip r:embed="rId2" cstate="print"/>
          <a:srcRect/>
          <a:stretch>
            <a:fillRect/>
          </a:stretch>
        </p:blipFill>
        <p:spPr bwMode="auto">
          <a:xfrm>
            <a:off x="900113" y="1125538"/>
            <a:ext cx="7127875" cy="324008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6"/>
          <p:cNvPicPr>
            <a:picLocks noChangeAspect="1" noChangeArrowheads="1"/>
          </p:cNvPicPr>
          <p:nvPr/>
        </p:nvPicPr>
        <p:blipFill>
          <a:blip r:embed="rId2" cstate="print"/>
          <a:srcRect/>
          <a:stretch>
            <a:fillRect/>
          </a:stretch>
        </p:blipFill>
        <p:spPr bwMode="auto">
          <a:xfrm>
            <a:off x="4500563" y="1989138"/>
            <a:ext cx="4643437" cy="4868862"/>
          </a:xfrm>
          <a:prstGeom prst="rect">
            <a:avLst/>
          </a:prstGeom>
          <a:noFill/>
          <a:ln w="9525">
            <a:noFill/>
            <a:miter lim="800000"/>
            <a:headEnd/>
            <a:tailEnd/>
          </a:ln>
        </p:spPr>
      </p:pic>
      <p:sp>
        <p:nvSpPr>
          <p:cNvPr id="28674" name="Rectangle 2"/>
          <p:cNvSpPr>
            <a:spLocks noGrp="1" noChangeArrowheads="1"/>
          </p:cNvSpPr>
          <p:nvPr>
            <p:ph type="title"/>
          </p:nvPr>
        </p:nvSpPr>
        <p:spPr>
          <a:xfrm>
            <a:off x="457200" y="0"/>
            <a:ext cx="8229600" cy="836613"/>
          </a:xfrm>
        </p:spPr>
        <p:txBody>
          <a:bodyPr/>
          <a:lstStyle/>
          <a:p>
            <a:r>
              <a:rPr lang="ru-RU" b="1" smtClean="0">
                <a:solidFill>
                  <a:srgbClr val="FF9933"/>
                </a:solidFill>
                <a:effectLst/>
                <a:latin typeface="Arial" charset="0"/>
              </a:rPr>
              <a:t>Блоки и полиспасты</a:t>
            </a:r>
          </a:p>
        </p:txBody>
      </p:sp>
      <p:sp>
        <p:nvSpPr>
          <p:cNvPr id="28675" name="Rectangle 3"/>
          <p:cNvSpPr>
            <a:spLocks noGrp="1" noChangeArrowheads="1"/>
          </p:cNvSpPr>
          <p:nvPr>
            <p:ph type="body" idx="1"/>
          </p:nvPr>
        </p:nvSpPr>
        <p:spPr>
          <a:xfrm>
            <a:off x="0" y="765175"/>
            <a:ext cx="9144000" cy="6092825"/>
          </a:xfrm>
        </p:spPr>
        <p:txBody>
          <a:bodyPr/>
          <a:lstStyle/>
          <a:p>
            <a:pPr>
              <a:lnSpc>
                <a:spcPct val="80000"/>
              </a:lnSpc>
              <a:buFont typeface="Wingdings" pitchFamily="2" charset="2"/>
              <a:buNone/>
            </a:pPr>
            <a:r>
              <a:rPr lang="ru-RU" sz="2800" b="1" smtClean="0">
                <a:solidFill>
                  <a:srgbClr val="FFFF00"/>
                </a:solidFill>
                <a:effectLst/>
                <a:latin typeface="Times New Roman" pitchFamily="18" charset="0"/>
              </a:rPr>
              <a:t>    Канатный блок автокрана </a:t>
            </a:r>
            <a:r>
              <a:rPr lang="ru-RU" sz="2800" smtClean="0">
                <a:solidFill>
                  <a:srgbClr val="FFFF00"/>
                </a:solidFill>
                <a:effectLst/>
                <a:latin typeface="Times New Roman" pitchFamily="18" charset="0"/>
              </a:rPr>
              <a:t>это вращающийся элемент  вокруг своей оси  в форме колеса с одним или несколькими ручьями для направления </a:t>
            </a:r>
          </a:p>
          <a:p>
            <a:pPr>
              <a:lnSpc>
                <a:spcPct val="80000"/>
              </a:lnSpc>
              <a:buFont typeface="Wingdings" pitchFamily="2" charset="2"/>
              <a:buNone/>
            </a:pPr>
            <a:r>
              <a:rPr lang="ru-RU" sz="2800" smtClean="0">
                <a:solidFill>
                  <a:srgbClr val="FFFF00"/>
                </a:solidFill>
                <a:effectLst/>
                <a:latin typeface="Times New Roman" pitchFamily="18" charset="0"/>
              </a:rPr>
              <a:t>   грузового каната. Блоки </a:t>
            </a:r>
          </a:p>
          <a:p>
            <a:pPr>
              <a:lnSpc>
                <a:spcPct val="80000"/>
              </a:lnSpc>
              <a:buFont typeface="Wingdings" pitchFamily="2" charset="2"/>
              <a:buNone/>
            </a:pPr>
            <a:r>
              <a:rPr lang="ru-RU" sz="2800" smtClean="0">
                <a:solidFill>
                  <a:srgbClr val="FFFF00"/>
                </a:solidFill>
                <a:effectLst/>
                <a:latin typeface="Times New Roman" pitchFamily="18" charset="0"/>
              </a:rPr>
              <a:t>   полиспаста является </a:t>
            </a:r>
          </a:p>
          <a:p>
            <a:pPr>
              <a:lnSpc>
                <a:spcPct val="80000"/>
              </a:lnSpc>
              <a:buFont typeface="Wingdings" pitchFamily="2" charset="2"/>
              <a:buNone/>
            </a:pPr>
            <a:r>
              <a:rPr lang="ru-RU" sz="2800" smtClean="0">
                <a:solidFill>
                  <a:srgbClr val="FFFF00"/>
                </a:solidFill>
                <a:effectLst/>
                <a:latin typeface="Times New Roman" pitchFamily="18" charset="0"/>
              </a:rPr>
              <a:t>   деталью кранов и других </a:t>
            </a:r>
          </a:p>
          <a:p>
            <a:pPr>
              <a:lnSpc>
                <a:spcPct val="80000"/>
              </a:lnSpc>
              <a:buFont typeface="Wingdings" pitchFamily="2" charset="2"/>
              <a:buNone/>
            </a:pPr>
            <a:r>
              <a:rPr lang="ru-RU" sz="2800" smtClean="0">
                <a:solidFill>
                  <a:srgbClr val="FFFF00"/>
                </a:solidFill>
                <a:effectLst/>
                <a:latin typeface="Times New Roman" pitchFamily="18" charset="0"/>
              </a:rPr>
              <a:t>   грузоподъемных машин и </a:t>
            </a:r>
          </a:p>
          <a:p>
            <a:pPr>
              <a:lnSpc>
                <a:spcPct val="80000"/>
              </a:lnSpc>
              <a:buFont typeface="Wingdings" pitchFamily="2" charset="2"/>
              <a:buNone/>
            </a:pPr>
            <a:r>
              <a:rPr lang="ru-RU" sz="2800" smtClean="0">
                <a:solidFill>
                  <a:srgbClr val="FFFF00"/>
                </a:solidFill>
                <a:effectLst/>
                <a:latin typeface="Times New Roman" pitchFamily="18" charset="0"/>
              </a:rPr>
              <a:t>   служат для изменения </a:t>
            </a:r>
          </a:p>
          <a:p>
            <a:pPr>
              <a:lnSpc>
                <a:spcPct val="80000"/>
              </a:lnSpc>
              <a:buFont typeface="Wingdings" pitchFamily="2" charset="2"/>
              <a:buNone/>
            </a:pPr>
            <a:r>
              <a:rPr lang="ru-RU" sz="2800" smtClean="0">
                <a:solidFill>
                  <a:srgbClr val="FFFF00"/>
                </a:solidFill>
                <a:effectLst/>
                <a:latin typeface="Times New Roman" pitchFamily="18" charset="0"/>
              </a:rPr>
              <a:t>   направления каната и </a:t>
            </a:r>
          </a:p>
          <a:p>
            <a:pPr>
              <a:lnSpc>
                <a:spcPct val="80000"/>
              </a:lnSpc>
              <a:buFont typeface="Wingdings" pitchFamily="2" charset="2"/>
              <a:buNone/>
            </a:pPr>
            <a:r>
              <a:rPr lang="ru-RU" sz="2800" smtClean="0">
                <a:solidFill>
                  <a:srgbClr val="FFFF00"/>
                </a:solidFill>
                <a:effectLst/>
                <a:latin typeface="Times New Roman" pitchFamily="18" charset="0"/>
              </a:rPr>
              <a:t>   уменьшения тягового </a:t>
            </a:r>
          </a:p>
          <a:p>
            <a:pPr>
              <a:lnSpc>
                <a:spcPct val="80000"/>
              </a:lnSpc>
              <a:buFont typeface="Wingdings" pitchFamily="2" charset="2"/>
              <a:buNone/>
            </a:pPr>
            <a:r>
              <a:rPr lang="ru-RU" sz="2800" smtClean="0">
                <a:solidFill>
                  <a:srgbClr val="FFFF00"/>
                </a:solidFill>
                <a:effectLst/>
                <a:latin typeface="Times New Roman" pitchFamily="18" charset="0"/>
              </a:rPr>
              <a:t>   усилия при подъеме и </a:t>
            </a:r>
          </a:p>
          <a:p>
            <a:pPr>
              <a:lnSpc>
                <a:spcPct val="80000"/>
              </a:lnSpc>
              <a:buFont typeface="Wingdings" pitchFamily="2" charset="2"/>
              <a:buNone/>
            </a:pPr>
            <a:r>
              <a:rPr lang="ru-RU" sz="2800" smtClean="0">
                <a:solidFill>
                  <a:srgbClr val="FFFF00"/>
                </a:solidFill>
                <a:effectLst/>
                <a:latin typeface="Times New Roman" pitchFamily="18" charset="0"/>
              </a:rPr>
              <a:t>   перемещении грузов, а </a:t>
            </a:r>
          </a:p>
          <a:p>
            <a:pPr>
              <a:lnSpc>
                <a:spcPct val="80000"/>
              </a:lnSpc>
              <a:buFont typeface="Wingdings" pitchFamily="2" charset="2"/>
              <a:buNone/>
            </a:pPr>
            <a:r>
              <a:rPr lang="ru-RU" sz="2800" smtClean="0">
                <a:solidFill>
                  <a:srgbClr val="FFFF00"/>
                </a:solidFill>
                <a:effectLst/>
                <a:latin typeface="Times New Roman" pitchFamily="18" charset="0"/>
              </a:rPr>
              <a:t>   также для ограничения </a:t>
            </a:r>
          </a:p>
          <a:p>
            <a:pPr>
              <a:lnSpc>
                <a:spcPct val="80000"/>
              </a:lnSpc>
              <a:buFont typeface="Wingdings" pitchFamily="2" charset="2"/>
              <a:buNone/>
            </a:pPr>
            <a:r>
              <a:rPr lang="ru-RU" sz="2800" smtClean="0">
                <a:solidFill>
                  <a:srgbClr val="FFFF00"/>
                </a:solidFill>
                <a:effectLst/>
                <a:latin typeface="Times New Roman" pitchFamily="18" charset="0"/>
              </a:rPr>
              <a:t>   провеса канатов.</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68313" y="0"/>
            <a:ext cx="8147050" cy="692150"/>
          </a:xfrm>
        </p:spPr>
        <p:txBody>
          <a:bodyPr/>
          <a:lstStyle/>
          <a:p>
            <a:r>
              <a:rPr lang="ru-RU" sz="4000" b="1" smtClean="0">
                <a:solidFill>
                  <a:srgbClr val="FF9933"/>
                </a:solidFill>
                <a:effectLst/>
                <a:latin typeface="Arial" charset="0"/>
              </a:rPr>
              <a:t>Блоки и полиспасты</a:t>
            </a:r>
          </a:p>
        </p:txBody>
      </p:sp>
      <p:sp>
        <p:nvSpPr>
          <p:cNvPr id="29698" name="Rectangle 3"/>
          <p:cNvSpPr>
            <a:spLocks noGrp="1" noChangeArrowheads="1"/>
          </p:cNvSpPr>
          <p:nvPr>
            <p:ph type="body" idx="1"/>
          </p:nvPr>
        </p:nvSpPr>
        <p:spPr>
          <a:xfrm>
            <a:off x="0" y="620713"/>
            <a:ext cx="9144000" cy="6237287"/>
          </a:xfrm>
        </p:spPr>
        <p:txBody>
          <a:bodyPr/>
          <a:lstStyle/>
          <a:p>
            <a:pPr>
              <a:lnSpc>
                <a:spcPct val="80000"/>
              </a:lnSpc>
              <a:buFont typeface="Wingdings" pitchFamily="2" charset="2"/>
              <a:buNone/>
            </a:pPr>
            <a:r>
              <a:rPr lang="ru-RU" sz="2800" i="1" dirty="0" smtClean="0">
                <a:effectLst/>
                <a:latin typeface="Times New Roman" pitchFamily="18" charset="0"/>
              </a:rPr>
              <a:t>    </a:t>
            </a:r>
            <a:r>
              <a:rPr lang="ru-RU" sz="2800" b="1" i="1" dirty="0" smtClean="0">
                <a:solidFill>
                  <a:srgbClr val="FFFF00"/>
                </a:solidFill>
                <a:effectLst/>
                <a:latin typeface="Times New Roman" pitchFamily="18" charset="0"/>
              </a:rPr>
              <a:t>Неподвижным </a:t>
            </a:r>
            <a:r>
              <a:rPr lang="ru-RU" sz="2400" b="1" dirty="0" smtClean="0">
                <a:solidFill>
                  <a:srgbClr val="FFFF00"/>
                </a:solidFill>
                <a:effectLst/>
                <a:latin typeface="Times New Roman" pitchFamily="18" charset="0"/>
              </a:rPr>
              <a:t>называется такой блок, ось которого при работе остается неподвижной. При подъеме с помощью такого блока груза массой </a:t>
            </a:r>
            <a:r>
              <a:rPr lang="en-US" sz="2400" b="1" i="1" dirty="0" smtClean="0">
                <a:solidFill>
                  <a:srgbClr val="FF0000"/>
                </a:solidFill>
                <a:effectLst/>
                <a:latin typeface="Times New Roman" pitchFamily="18" charset="0"/>
              </a:rPr>
              <a:t>m</a:t>
            </a:r>
            <a:r>
              <a:rPr lang="en-US" sz="2400" b="1" i="1" dirty="0" smtClean="0">
                <a:solidFill>
                  <a:srgbClr val="000000"/>
                </a:solidFill>
                <a:effectLst/>
                <a:latin typeface="Times New Roman" pitchFamily="18" charset="0"/>
              </a:rPr>
              <a:t> </a:t>
            </a:r>
            <a:r>
              <a:rPr lang="ru-RU" sz="2400" b="1" dirty="0" smtClean="0">
                <a:solidFill>
                  <a:srgbClr val="FFFF00"/>
                </a:solidFill>
                <a:effectLst/>
                <a:latin typeface="Times New Roman" pitchFamily="18" charset="0"/>
              </a:rPr>
              <a:t>в канате возникает усилие</a:t>
            </a:r>
            <a:r>
              <a:rPr lang="ru-RU" sz="2400" b="1" i="1" dirty="0" smtClean="0">
                <a:solidFill>
                  <a:srgbClr val="FFFF00"/>
                </a:solidFill>
                <a:effectLst/>
                <a:latin typeface="Times New Roman" pitchFamily="18" charset="0"/>
              </a:rPr>
              <a:t> </a:t>
            </a:r>
            <a:r>
              <a:rPr lang="ru-RU" sz="2400" b="1" i="1" dirty="0" smtClean="0">
                <a:solidFill>
                  <a:srgbClr val="FF0000"/>
                </a:solidFill>
                <a:effectLst/>
                <a:latin typeface="Times New Roman" pitchFamily="18" charset="0"/>
              </a:rPr>
              <a:t>Р</a:t>
            </a:r>
            <a:r>
              <a:rPr lang="en-US" sz="2400" b="1" i="1" dirty="0" smtClean="0">
                <a:solidFill>
                  <a:srgbClr val="FF0000"/>
                </a:solidFill>
                <a:effectLst/>
                <a:latin typeface="Times New Roman" pitchFamily="18" charset="0"/>
              </a:rPr>
              <a:t>1</a:t>
            </a:r>
            <a:r>
              <a:rPr lang="ru-RU" sz="2400" b="1" i="1" dirty="0" smtClean="0">
                <a:solidFill>
                  <a:srgbClr val="FF0000"/>
                </a:solidFill>
                <a:effectLst/>
                <a:latin typeface="Times New Roman" pitchFamily="18" charset="0"/>
              </a:rPr>
              <a:t>.</a:t>
            </a:r>
            <a:r>
              <a:rPr lang="ru-RU" sz="2400" b="1" i="1" dirty="0" smtClean="0">
                <a:solidFill>
                  <a:srgbClr val="000000"/>
                </a:solidFill>
                <a:effectLst/>
                <a:latin typeface="Times New Roman" pitchFamily="18" charset="0"/>
              </a:rPr>
              <a:t> </a:t>
            </a:r>
          </a:p>
          <a:p>
            <a:pPr>
              <a:lnSpc>
                <a:spcPct val="80000"/>
              </a:lnSpc>
              <a:buFont typeface="Wingdings" pitchFamily="2" charset="2"/>
              <a:buNone/>
            </a:pPr>
            <a:r>
              <a:rPr lang="ru-RU" sz="2400" b="1" dirty="0" smtClean="0">
                <a:solidFill>
                  <a:srgbClr val="FFFF00"/>
                </a:solidFill>
                <a:effectLst/>
                <a:latin typeface="Times New Roman" pitchFamily="18" charset="0"/>
              </a:rPr>
              <a:t>    Для преодоления этого </a:t>
            </a:r>
          </a:p>
          <a:p>
            <a:pPr>
              <a:lnSpc>
                <a:spcPct val="80000"/>
              </a:lnSpc>
              <a:buFont typeface="Wingdings" pitchFamily="2" charset="2"/>
              <a:buNone/>
            </a:pPr>
            <a:r>
              <a:rPr lang="ru-RU" sz="2400" b="1" dirty="0" smtClean="0">
                <a:solidFill>
                  <a:srgbClr val="FFFF00"/>
                </a:solidFill>
                <a:effectLst/>
                <a:latin typeface="Times New Roman" pitchFamily="18" charset="0"/>
              </a:rPr>
              <a:t>    усилия к свободному концу </a:t>
            </a:r>
          </a:p>
          <a:p>
            <a:pPr>
              <a:lnSpc>
                <a:spcPct val="80000"/>
              </a:lnSpc>
              <a:buFont typeface="Wingdings" pitchFamily="2" charset="2"/>
              <a:buNone/>
            </a:pPr>
            <a:r>
              <a:rPr lang="ru-RU" sz="2400" b="1" dirty="0" smtClean="0">
                <a:solidFill>
                  <a:srgbClr val="FFFF00"/>
                </a:solidFill>
                <a:effectLst/>
                <a:latin typeface="Times New Roman" pitchFamily="18" charset="0"/>
              </a:rPr>
              <a:t>    каната необходимо также </a:t>
            </a:r>
          </a:p>
          <a:p>
            <a:pPr>
              <a:lnSpc>
                <a:spcPct val="80000"/>
              </a:lnSpc>
              <a:buFont typeface="Wingdings" pitchFamily="2" charset="2"/>
              <a:buNone/>
            </a:pPr>
            <a:r>
              <a:rPr lang="ru-RU" sz="2400" b="1" dirty="0" smtClean="0">
                <a:solidFill>
                  <a:srgbClr val="FFFF00"/>
                </a:solidFill>
                <a:effectLst/>
                <a:latin typeface="Times New Roman" pitchFamily="18" charset="0"/>
              </a:rPr>
              <a:t>    приложить усилие </a:t>
            </a:r>
            <a:r>
              <a:rPr lang="ru-RU" sz="2400" b="1" i="1" dirty="0" smtClean="0">
                <a:solidFill>
                  <a:srgbClr val="FF0000"/>
                </a:solidFill>
                <a:effectLst/>
                <a:latin typeface="Times New Roman" pitchFamily="18" charset="0"/>
              </a:rPr>
              <a:t>Р</a:t>
            </a:r>
            <a:r>
              <a:rPr lang="en-US" sz="2400" b="1" i="1" dirty="0" smtClean="0">
                <a:solidFill>
                  <a:srgbClr val="FF0000"/>
                </a:solidFill>
                <a:effectLst/>
                <a:latin typeface="Times New Roman" pitchFamily="18" charset="0"/>
              </a:rPr>
              <a:t>2</a:t>
            </a:r>
            <a:r>
              <a:rPr lang="ru-RU" sz="2400" b="1" dirty="0" smtClean="0">
                <a:solidFill>
                  <a:srgbClr val="FFFF00"/>
                </a:solidFill>
                <a:effectLst/>
                <a:latin typeface="Times New Roman" pitchFamily="18" charset="0"/>
              </a:rPr>
              <a:t>.</a:t>
            </a:r>
          </a:p>
          <a:p>
            <a:pPr>
              <a:lnSpc>
                <a:spcPct val="80000"/>
              </a:lnSpc>
              <a:buFont typeface="Wingdings" pitchFamily="2" charset="2"/>
              <a:buNone/>
            </a:pPr>
            <a:r>
              <a:rPr lang="ru-RU" sz="2400" b="1" dirty="0" smtClean="0">
                <a:solidFill>
                  <a:srgbClr val="FFFF00"/>
                </a:solidFill>
                <a:effectLst/>
                <a:latin typeface="Times New Roman" pitchFamily="18" charset="0"/>
              </a:rPr>
              <a:t>    Под воздействием усилия </a:t>
            </a:r>
            <a:r>
              <a:rPr lang="ru-RU" sz="2400" b="1" i="1" dirty="0" smtClean="0">
                <a:solidFill>
                  <a:srgbClr val="FF6600"/>
                </a:solidFill>
                <a:effectLst/>
                <a:latin typeface="Times New Roman" pitchFamily="18" charset="0"/>
              </a:rPr>
              <a:t>Р</a:t>
            </a:r>
            <a:r>
              <a:rPr lang="en-US" sz="2400" b="1" i="1" dirty="0" smtClean="0">
                <a:solidFill>
                  <a:srgbClr val="FF6600"/>
                </a:solidFill>
                <a:effectLst/>
                <a:latin typeface="Times New Roman" pitchFamily="18" charset="0"/>
              </a:rPr>
              <a:t>2</a:t>
            </a:r>
            <a:r>
              <a:rPr lang="ru-RU" sz="2400" b="1" dirty="0" smtClean="0">
                <a:solidFill>
                  <a:srgbClr val="FFFF00"/>
                </a:solidFill>
                <a:effectLst/>
                <a:latin typeface="Times New Roman" pitchFamily="18" charset="0"/>
              </a:rPr>
              <a:t>, </a:t>
            </a:r>
          </a:p>
          <a:p>
            <a:pPr>
              <a:lnSpc>
                <a:spcPct val="80000"/>
              </a:lnSpc>
              <a:buFont typeface="Wingdings" pitchFamily="2" charset="2"/>
              <a:buNone/>
            </a:pPr>
            <a:r>
              <a:rPr lang="ru-RU" sz="2400" b="1" dirty="0" smtClean="0">
                <a:solidFill>
                  <a:srgbClr val="FFFF00"/>
                </a:solidFill>
                <a:effectLst/>
                <a:latin typeface="Times New Roman" pitchFamily="18" charset="0"/>
              </a:rPr>
              <a:t>    направленного вниз, груз </a:t>
            </a:r>
          </a:p>
          <a:p>
            <a:pPr>
              <a:lnSpc>
                <a:spcPct val="80000"/>
              </a:lnSpc>
              <a:buFont typeface="Wingdings" pitchFamily="2" charset="2"/>
              <a:buNone/>
            </a:pPr>
            <a:r>
              <a:rPr lang="ru-RU" sz="2400" b="1" dirty="0" smtClean="0">
                <a:solidFill>
                  <a:srgbClr val="FFFF00"/>
                </a:solidFill>
                <a:effectLst/>
                <a:latin typeface="Times New Roman" pitchFamily="18" charset="0"/>
              </a:rPr>
              <a:t>    поднимается вверх. Поэтому </a:t>
            </a:r>
          </a:p>
          <a:p>
            <a:pPr>
              <a:lnSpc>
                <a:spcPct val="80000"/>
              </a:lnSpc>
              <a:buFont typeface="Wingdings" pitchFamily="2" charset="2"/>
              <a:buNone/>
            </a:pPr>
            <a:r>
              <a:rPr lang="ru-RU" sz="2400" b="1" dirty="0" smtClean="0">
                <a:solidFill>
                  <a:srgbClr val="FFFF00"/>
                </a:solidFill>
                <a:effectLst/>
                <a:latin typeface="Times New Roman" pitchFamily="18" charset="0"/>
              </a:rPr>
              <a:t>    говорят, что неподвижный </a:t>
            </a:r>
          </a:p>
          <a:p>
            <a:pPr>
              <a:lnSpc>
                <a:spcPct val="80000"/>
              </a:lnSpc>
              <a:buFont typeface="Wingdings" pitchFamily="2" charset="2"/>
              <a:buNone/>
            </a:pPr>
            <a:r>
              <a:rPr lang="ru-RU" sz="2400" b="1" dirty="0" smtClean="0">
                <a:solidFill>
                  <a:srgbClr val="FFFF00"/>
                </a:solidFill>
                <a:effectLst/>
                <a:latin typeface="Times New Roman" pitchFamily="18" charset="0"/>
              </a:rPr>
              <a:t>    блок дает возможность изменять </a:t>
            </a:r>
          </a:p>
          <a:p>
            <a:pPr>
              <a:lnSpc>
                <a:spcPct val="80000"/>
              </a:lnSpc>
              <a:buFont typeface="Wingdings" pitchFamily="2" charset="2"/>
              <a:buNone/>
            </a:pPr>
            <a:r>
              <a:rPr lang="ru-RU" sz="2400" b="1" dirty="0" smtClean="0">
                <a:solidFill>
                  <a:srgbClr val="FFFF00"/>
                </a:solidFill>
                <a:effectLst/>
                <a:latin typeface="Times New Roman" pitchFamily="18" charset="0"/>
              </a:rPr>
              <a:t>    направления усилия для </a:t>
            </a:r>
          </a:p>
          <a:p>
            <a:pPr>
              <a:lnSpc>
                <a:spcPct val="80000"/>
              </a:lnSpc>
              <a:buFont typeface="Wingdings" pitchFamily="2" charset="2"/>
              <a:buNone/>
            </a:pPr>
            <a:r>
              <a:rPr lang="ru-RU" sz="2400" b="1" dirty="0" smtClean="0">
                <a:solidFill>
                  <a:srgbClr val="FFFF00"/>
                </a:solidFill>
                <a:effectLst/>
                <a:latin typeface="Times New Roman" pitchFamily="18" charset="0"/>
              </a:rPr>
              <a:t>    подъема груза по сравнению с </a:t>
            </a:r>
          </a:p>
          <a:p>
            <a:pPr>
              <a:lnSpc>
                <a:spcPct val="80000"/>
              </a:lnSpc>
              <a:buFont typeface="Wingdings" pitchFamily="2" charset="2"/>
              <a:buNone/>
            </a:pPr>
            <a:r>
              <a:rPr lang="ru-RU" sz="2400" b="1" dirty="0" smtClean="0">
                <a:solidFill>
                  <a:srgbClr val="FFFF00"/>
                </a:solidFill>
                <a:effectLst/>
                <a:latin typeface="Times New Roman" pitchFamily="18" charset="0"/>
              </a:rPr>
              <a:t>    направлением движения груза,</a:t>
            </a:r>
            <a:r>
              <a:rPr lang="ru-RU" sz="2400" b="1" dirty="0" smtClean="0">
                <a:solidFill>
                  <a:schemeClr val="folHlink"/>
                </a:solidFill>
                <a:effectLst/>
                <a:latin typeface="Times New Roman" pitchFamily="18" charset="0"/>
              </a:rPr>
              <a:t> </a:t>
            </a:r>
          </a:p>
          <a:p>
            <a:pPr>
              <a:lnSpc>
                <a:spcPct val="80000"/>
              </a:lnSpc>
              <a:buFont typeface="Wingdings" pitchFamily="2" charset="2"/>
              <a:buNone/>
            </a:pPr>
            <a:r>
              <a:rPr lang="ru-RU" sz="2400" b="1" dirty="0" smtClean="0">
                <a:solidFill>
                  <a:srgbClr val="FFFF00"/>
                </a:solidFill>
                <a:effectLst/>
                <a:latin typeface="Times New Roman" pitchFamily="18" charset="0"/>
              </a:rPr>
              <a:t>    но не дает выигрыша в силе.</a:t>
            </a:r>
          </a:p>
        </p:txBody>
      </p:sp>
      <p:pic>
        <p:nvPicPr>
          <p:cNvPr id="29699" name="Picture 5"/>
          <p:cNvPicPr>
            <a:picLocks noChangeAspect="1" noChangeArrowheads="1"/>
          </p:cNvPicPr>
          <p:nvPr/>
        </p:nvPicPr>
        <p:blipFill>
          <a:blip r:embed="rId2" cstate="print"/>
          <a:srcRect/>
          <a:stretch>
            <a:fillRect/>
          </a:stretch>
        </p:blipFill>
        <p:spPr bwMode="auto">
          <a:xfrm>
            <a:off x="5508625" y="1628775"/>
            <a:ext cx="3635375" cy="522922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3"/>
          <p:cNvSpPr>
            <a:spLocks noGrp="1" noChangeArrowheads="1"/>
          </p:cNvSpPr>
          <p:nvPr>
            <p:ph type="body" idx="1"/>
          </p:nvPr>
        </p:nvSpPr>
        <p:spPr>
          <a:xfrm>
            <a:off x="0" y="0"/>
            <a:ext cx="5003800" cy="6858000"/>
          </a:xfrm>
        </p:spPr>
        <p:txBody>
          <a:bodyPr/>
          <a:lstStyle/>
          <a:p>
            <a:pPr>
              <a:lnSpc>
                <a:spcPct val="90000"/>
              </a:lnSpc>
              <a:buFont typeface="Wingdings" pitchFamily="2" charset="2"/>
              <a:buNone/>
            </a:pPr>
            <a:r>
              <a:rPr lang="ru-RU" i="1" smtClean="0">
                <a:effectLst/>
              </a:rPr>
              <a:t>  </a:t>
            </a:r>
            <a:r>
              <a:rPr lang="ru-RU" b="1" i="1" smtClean="0">
                <a:effectLst/>
              </a:rPr>
              <a:t> </a:t>
            </a:r>
            <a:r>
              <a:rPr lang="ru-RU" sz="2800" b="1" i="1" smtClean="0">
                <a:solidFill>
                  <a:srgbClr val="FFFF00"/>
                </a:solidFill>
                <a:effectLst/>
              </a:rPr>
              <a:t>Подвижным</a:t>
            </a:r>
            <a:r>
              <a:rPr lang="ru-RU" sz="2400" b="1" i="1" smtClean="0">
                <a:solidFill>
                  <a:srgbClr val="FFFF00"/>
                </a:solidFill>
                <a:effectLst/>
              </a:rPr>
              <a:t> </a:t>
            </a:r>
            <a:r>
              <a:rPr lang="ru-RU" sz="2400" b="1" smtClean="0">
                <a:solidFill>
                  <a:srgbClr val="FFFF00"/>
                </a:solidFill>
                <a:effectLst/>
              </a:rPr>
              <a:t>блоком называют такой,</a:t>
            </a:r>
            <a:r>
              <a:rPr lang="en-US" sz="2400" b="1" smtClean="0">
                <a:solidFill>
                  <a:srgbClr val="FFFF00"/>
                </a:solidFill>
                <a:effectLst/>
              </a:rPr>
              <a:t> </a:t>
            </a:r>
            <a:r>
              <a:rPr lang="ru-RU" sz="2400" b="1" smtClean="0">
                <a:solidFill>
                  <a:srgbClr val="FFFF00"/>
                </a:solidFill>
                <a:effectLst/>
              </a:rPr>
              <a:t>ось которого опускается или поднимается вместе с грузом . При подъеме груза массой</a:t>
            </a:r>
            <a:r>
              <a:rPr lang="ru-RU" sz="2400" smtClean="0">
                <a:solidFill>
                  <a:srgbClr val="FFFF00"/>
                </a:solidFill>
                <a:effectLst/>
              </a:rPr>
              <a:t> </a:t>
            </a:r>
            <a:r>
              <a:rPr lang="en-US" sz="2400" b="1" i="1" smtClean="0">
                <a:solidFill>
                  <a:srgbClr val="000000"/>
                </a:solidFill>
                <a:effectLst/>
              </a:rPr>
              <a:t>m</a:t>
            </a:r>
            <a:r>
              <a:rPr lang="ru-RU" sz="2400" smtClean="0">
                <a:solidFill>
                  <a:srgbClr val="000000"/>
                </a:solidFill>
                <a:effectLst/>
              </a:rPr>
              <a:t> </a:t>
            </a:r>
            <a:r>
              <a:rPr lang="ru-RU" sz="2400" b="1" smtClean="0">
                <a:solidFill>
                  <a:srgbClr val="FFFF00"/>
                </a:solidFill>
                <a:effectLst/>
              </a:rPr>
              <a:t>свободному концу каната необходимо приложить</a:t>
            </a:r>
            <a:r>
              <a:rPr lang="ru-RU" sz="2400" smtClean="0">
                <a:solidFill>
                  <a:srgbClr val="FFFF00"/>
                </a:solidFill>
                <a:effectLst/>
              </a:rPr>
              <a:t>  </a:t>
            </a:r>
            <a:r>
              <a:rPr lang="ru-RU" sz="2400" b="1" smtClean="0">
                <a:solidFill>
                  <a:srgbClr val="FFFF00"/>
                </a:solidFill>
                <a:effectLst/>
              </a:rPr>
              <a:t>усилие</a:t>
            </a:r>
            <a:r>
              <a:rPr lang="ru-RU" sz="2400" smtClean="0">
                <a:solidFill>
                  <a:srgbClr val="FFFF00"/>
                </a:solidFill>
                <a:effectLst/>
              </a:rPr>
              <a:t> </a:t>
            </a:r>
            <a:r>
              <a:rPr lang="ru-RU" sz="2400" b="1" i="1" smtClean="0">
                <a:solidFill>
                  <a:srgbClr val="000000"/>
                </a:solidFill>
                <a:effectLst/>
              </a:rPr>
              <a:t>Р/</a:t>
            </a:r>
            <a:r>
              <a:rPr lang="ru-RU" sz="2400" b="1" smtClean="0">
                <a:solidFill>
                  <a:srgbClr val="000000"/>
                </a:solidFill>
                <a:effectLst/>
              </a:rPr>
              <a:t>2</a:t>
            </a:r>
            <a:r>
              <a:rPr lang="ru-RU" sz="2400" smtClean="0">
                <a:solidFill>
                  <a:srgbClr val="FFFF00"/>
                </a:solidFill>
                <a:effectLst/>
              </a:rPr>
              <a:t>. </a:t>
            </a:r>
            <a:r>
              <a:rPr lang="ru-RU" sz="2400" b="1" smtClean="0">
                <a:solidFill>
                  <a:srgbClr val="FFFF00"/>
                </a:solidFill>
                <a:effectLst/>
              </a:rPr>
              <a:t>Таким образом, подвижный блок дает возможность поднять груз</a:t>
            </a:r>
            <a:r>
              <a:rPr lang="ru-RU" sz="2400" smtClean="0">
                <a:solidFill>
                  <a:srgbClr val="FFFF00"/>
                </a:solidFill>
                <a:effectLst/>
              </a:rPr>
              <a:t> </a:t>
            </a:r>
            <a:r>
              <a:rPr lang="en-US" sz="2400" b="1" i="1" smtClean="0">
                <a:solidFill>
                  <a:srgbClr val="000000"/>
                </a:solidFill>
                <a:effectLst/>
              </a:rPr>
              <a:t>m</a:t>
            </a:r>
            <a:r>
              <a:rPr lang="ru-RU" sz="2400" smtClean="0">
                <a:solidFill>
                  <a:srgbClr val="FFFF00"/>
                </a:solidFill>
                <a:effectLst/>
              </a:rPr>
              <a:t>, </a:t>
            </a:r>
            <a:r>
              <a:rPr lang="ru-RU" sz="2400" b="1" smtClean="0">
                <a:solidFill>
                  <a:srgbClr val="FFFF00"/>
                </a:solidFill>
                <a:effectLst/>
              </a:rPr>
              <a:t>прикладывая</a:t>
            </a:r>
            <a:r>
              <a:rPr lang="en-US" sz="2400" b="1" smtClean="0">
                <a:solidFill>
                  <a:srgbClr val="FFFF00"/>
                </a:solidFill>
                <a:effectLst/>
              </a:rPr>
              <a:t> </a:t>
            </a:r>
            <a:r>
              <a:rPr lang="ru-RU" sz="2400" b="1" smtClean="0">
                <a:solidFill>
                  <a:srgbClr val="FFFF00"/>
                </a:solidFill>
                <a:effectLst/>
              </a:rPr>
              <a:t>к подвижному концу каната усилие, в два</a:t>
            </a:r>
          </a:p>
          <a:p>
            <a:pPr>
              <a:lnSpc>
                <a:spcPct val="90000"/>
              </a:lnSpc>
              <a:buFont typeface="Wingdings" pitchFamily="2" charset="2"/>
              <a:buNone/>
            </a:pPr>
            <a:r>
              <a:rPr lang="en-US" sz="2400" b="1" smtClean="0">
                <a:solidFill>
                  <a:srgbClr val="FFFF00"/>
                </a:solidFill>
                <a:effectLst/>
              </a:rPr>
              <a:t>    </a:t>
            </a:r>
            <a:r>
              <a:rPr lang="ru-RU" sz="2400" b="1" smtClean="0">
                <a:solidFill>
                  <a:srgbClr val="FFFF00"/>
                </a:solidFill>
                <a:effectLst/>
              </a:rPr>
              <a:t>раза меньшее, чем при</a:t>
            </a:r>
            <a:r>
              <a:rPr lang="ru-RU" sz="2400" smtClean="0">
                <a:solidFill>
                  <a:srgbClr val="FFFF00"/>
                </a:solidFill>
                <a:effectLst/>
              </a:rPr>
              <a:t> </a:t>
            </a:r>
            <a:r>
              <a:rPr lang="ru-RU" sz="2400" b="1" smtClean="0">
                <a:solidFill>
                  <a:srgbClr val="FFFF00"/>
                </a:solidFill>
                <a:effectLst/>
              </a:rPr>
              <a:t>подъеме груза</a:t>
            </a:r>
            <a:r>
              <a:rPr lang="en-US" sz="2400" smtClean="0">
                <a:solidFill>
                  <a:srgbClr val="FFFF00"/>
                </a:solidFill>
                <a:effectLst/>
              </a:rPr>
              <a:t> </a:t>
            </a:r>
            <a:r>
              <a:rPr lang="en-US" sz="2400" b="1" i="1" smtClean="0">
                <a:solidFill>
                  <a:srgbClr val="000000"/>
                </a:solidFill>
                <a:effectLst/>
              </a:rPr>
              <a:t>m</a:t>
            </a:r>
            <a:r>
              <a:rPr lang="ru-RU" sz="2400" b="1" smtClean="0">
                <a:solidFill>
                  <a:srgbClr val="000000"/>
                </a:solidFill>
                <a:effectLst/>
              </a:rPr>
              <a:t> </a:t>
            </a:r>
            <a:r>
              <a:rPr lang="ru-RU" sz="2400" b="1" smtClean="0">
                <a:solidFill>
                  <a:srgbClr val="FFFF00"/>
                </a:solidFill>
                <a:effectLst/>
              </a:rPr>
              <a:t>без подвижного блока. Поэтому говорят,</a:t>
            </a:r>
            <a:r>
              <a:rPr lang="en-US" sz="2400" b="1" smtClean="0">
                <a:solidFill>
                  <a:srgbClr val="FFFF00"/>
                </a:solidFill>
                <a:effectLst/>
              </a:rPr>
              <a:t> </a:t>
            </a:r>
            <a:r>
              <a:rPr lang="ru-RU" sz="2400" b="1" smtClean="0">
                <a:solidFill>
                  <a:srgbClr val="FFFF00"/>
                </a:solidFill>
                <a:effectLst/>
              </a:rPr>
              <a:t>что подвижный блок дает выигрыш в силе в 2 раза.</a:t>
            </a:r>
          </a:p>
        </p:txBody>
      </p:sp>
      <p:pic>
        <p:nvPicPr>
          <p:cNvPr id="30722" name="Picture 4"/>
          <p:cNvPicPr>
            <a:picLocks noChangeAspect="1" noChangeArrowheads="1"/>
          </p:cNvPicPr>
          <p:nvPr/>
        </p:nvPicPr>
        <p:blipFill>
          <a:blip r:embed="rId2" cstate="print"/>
          <a:srcRect/>
          <a:stretch>
            <a:fillRect/>
          </a:stretch>
        </p:blipFill>
        <p:spPr bwMode="auto">
          <a:xfrm>
            <a:off x="5003800" y="0"/>
            <a:ext cx="4140200" cy="6858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5"/>
          <p:cNvSpPr>
            <a:spLocks noGrp="1" noChangeArrowheads="1"/>
          </p:cNvSpPr>
          <p:nvPr>
            <p:ph type="title"/>
          </p:nvPr>
        </p:nvSpPr>
        <p:spPr>
          <a:xfrm>
            <a:off x="457200" y="0"/>
            <a:ext cx="8229600" cy="981075"/>
          </a:xfrm>
        </p:spPr>
        <p:txBody>
          <a:bodyPr/>
          <a:lstStyle/>
          <a:p>
            <a:pPr>
              <a:defRPr/>
            </a:pPr>
            <a:r>
              <a:rPr lang="ru-RU" sz="3600" smtClean="0">
                <a:solidFill>
                  <a:srgbClr val="FF6600"/>
                </a:solidFill>
                <a:latin typeface="Arial" charset="0"/>
              </a:rPr>
              <a:t>Полиспасты</a:t>
            </a:r>
          </a:p>
        </p:txBody>
      </p:sp>
      <p:pic>
        <p:nvPicPr>
          <p:cNvPr id="31746" name="Picture 4"/>
          <p:cNvPicPr>
            <a:picLocks noGrp="1" noChangeAspect="1" noChangeArrowheads="1"/>
          </p:cNvPicPr>
          <p:nvPr>
            <p:ph type="body" sz="half" idx="1"/>
          </p:nvPr>
        </p:nvPicPr>
        <p:blipFill>
          <a:blip r:embed="rId2" cstate="print"/>
          <a:srcRect/>
          <a:stretch>
            <a:fillRect/>
          </a:stretch>
        </p:blipFill>
        <p:spPr>
          <a:xfrm>
            <a:off x="5292725" y="2393950"/>
            <a:ext cx="3851275" cy="4464050"/>
          </a:xfrm>
        </p:spPr>
      </p:pic>
      <p:sp>
        <p:nvSpPr>
          <p:cNvPr id="31747" name="Rectangle 6"/>
          <p:cNvSpPr>
            <a:spLocks noGrp="1" noChangeArrowheads="1"/>
          </p:cNvSpPr>
          <p:nvPr>
            <p:ph type="body" sz="half" idx="2"/>
          </p:nvPr>
        </p:nvSpPr>
        <p:spPr>
          <a:xfrm>
            <a:off x="0" y="836613"/>
            <a:ext cx="9144000" cy="6021387"/>
          </a:xfrm>
        </p:spPr>
        <p:txBody>
          <a:bodyPr/>
          <a:lstStyle/>
          <a:p>
            <a:pPr>
              <a:lnSpc>
                <a:spcPct val="80000"/>
              </a:lnSpc>
              <a:buFont typeface="Wingdings" pitchFamily="2" charset="2"/>
              <a:buNone/>
            </a:pPr>
            <a:r>
              <a:rPr lang="ru-RU" sz="2400" smtClean="0">
                <a:effectLst/>
              </a:rPr>
              <a:t>   </a:t>
            </a:r>
            <a:r>
              <a:rPr lang="ru-RU" b="1" smtClean="0">
                <a:solidFill>
                  <a:srgbClr val="FFFF00"/>
                </a:solidFill>
                <a:effectLst/>
              </a:rPr>
              <a:t>Система, состоящая из подвижных и неподвижных блоков, огибаемых канатом, представляет собой простейшее грузоподъемное устройство —</a:t>
            </a:r>
            <a:r>
              <a:rPr lang="ru-RU" b="1" smtClean="0">
                <a:solidFill>
                  <a:srgbClr val="000000"/>
                </a:solidFill>
                <a:effectLst/>
              </a:rPr>
              <a:t>полиспаст</a:t>
            </a:r>
            <a:r>
              <a:rPr lang="ru-RU" smtClean="0">
                <a:solidFill>
                  <a:schemeClr val="folHlink"/>
                </a:solidFill>
                <a:effectLst/>
              </a:rPr>
              <a:t>, </a:t>
            </a:r>
            <a:r>
              <a:rPr lang="ru-RU" smtClean="0">
                <a:solidFill>
                  <a:srgbClr val="FFFF00"/>
                </a:solidFill>
                <a:effectLst/>
              </a:rPr>
              <a:t>с </a:t>
            </a:r>
            <a:r>
              <a:rPr lang="ru-RU" b="1" smtClean="0">
                <a:solidFill>
                  <a:srgbClr val="FFFF00"/>
                </a:solidFill>
                <a:effectLst/>
              </a:rPr>
              <a:t>помощью которого можно </a:t>
            </a:r>
          </a:p>
          <a:p>
            <a:pPr>
              <a:lnSpc>
                <a:spcPct val="80000"/>
              </a:lnSpc>
              <a:buFont typeface="Wingdings" pitchFamily="2" charset="2"/>
              <a:buNone/>
            </a:pPr>
            <a:r>
              <a:rPr lang="ru-RU" b="1" smtClean="0">
                <a:solidFill>
                  <a:srgbClr val="FFFF00"/>
                </a:solidFill>
                <a:effectLst/>
              </a:rPr>
              <a:t>   уменьшить усилие, </a:t>
            </a:r>
          </a:p>
          <a:p>
            <a:pPr>
              <a:lnSpc>
                <a:spcPct val="80000"/>
              </a:lnSpc>
              <a:buFont typeface="Wingdings" pitchFamily="2" charset="2"/>
              <a:buNone/>
            </a:pPr>
            <a:r>
              <a:rPr lang="ru-RU" b="1" smtClean="0">
                <a:solidFill>
                  <a:srgbClr val="FFFF00"/>
                </a:solidFill>
                <a:effectLst/>
              </a:rPr>
              <a:t>   развиваемое лебедкой, </a:t>
            </a:r>
          </a:p>
          <a:p>
            <a:pPr>
              <a:lnSpc>
                <a:spcPct val="80000"/>
              </a:lnSpc>
              <a:buFont typeface="Wingdings" pitchFamily="2" charset="2"/>
              <a:buNone/>
            </a:pPr>
            <a:r>
              <a:rPr lang="ru-RU" b="1" smtClean="0">
                <a:solidFill>
                  <a:srgbClr val="FFFF00"/>
                </a:solidFill>
                <a:effectLst/>
              </a:rPr>
              <a:t>   изменить направление </a:t>
            </a:r>
          </a:p>
          <a:p>
            <a:pPr>
              <a:lnSpc>
                <a:spcPct val="80000"/>
              </a:lnSpc>
              <a:buFont typeface="Wingdings" pitchFamily="2" charset="2"/>
              <a:buNone/>
            </a:pPr>
            <a:r>
              <a:rPr lang="ru-RU" b="1" smtClean="0">
                <a:solidFill>
                  <a:srgbClr val="FFFF00"/>
                </a:solidFill>
                <a:effectLst/>
              </a:rPr>
              <a:t>   прилагаемого к грузу </a:t>
            </a:r>
          </a:p>
          <a:p>
            <a:pPr>
              <a:lnSpc>
                <a:spcPct val="80000"/>
              </a:lnSpc>
              <a:buFont typeface="Wingdings" pitchFamily="2" charset="2"/>
              <a:buNone/>
            </a:pPr>
            <a:r>
              <a:rPr lang="ru-RU" b="1" smtClean="0">
                <a:solidFill>
                  <a:srgbClr val="FFFF00"/>
                </a:solidFill>
                <a:effectLst/>
              </a:rPr>
              <a:t>   усилия и уменьшить </a:t>
            </a:r>
          </a:p>
          <a:p>
            <a:pPr>
              <a:lnSpc>
                <a:spcPct val="80000"/>
              </a:lnSpc>
              <a:buFont typeface="Wingdings" pitchFamily="2" charset="2"/>
              <a:buNone/>
            </a:pPr>
            <a:r>
              <a:rPr lang="ru-RU" b="1" smtClean="0">
                <a:solidFill>
                  <a:srgbClr val="FFFF00"/>
                </a:solidFill>
                <a:effectLst/>
              </a:rPr>
              <a:t>   скорость подъема груза по                       </a:t>
            </a:r>
          </a:p>
          <a:p>
            <a:pPr>
              <a:lnSpc>
                <a:spcPct val="80000"/>
              </a:lnSpc>
              <a:buFont typeface="Wingdings" pitchFamily="2" charset="2"/>
              <a:buNone/>
            </a:pPr>
            <a:r>
              <a:rPr lang="ru-RU" b="1" smtClean="0">
                <a:solidFill>
                  <a:srgbClr val="FFFF00"/>
                </a:solidFill>
                <a:effectLst/>
              </a:rPr>
              <a:t>   сравнению со скоростью </a:t>
            </a:r>
          </a:p>
          <a:p>
            <a:pPr>
              <a:lnSpc>
                <a:spcPct val="80000"/>
              </a:lnSpc>
              <a:buFont typeface="Wingdings" pitchFamily="2" charset="2"/>
              <a:buNone/>
            </a:pPr>
            <a:r>
              <a:rPr lang="ru-RU" b="1" smtClean="0">
                <a:solidFill>
                  <a:srgbClr val="FFFF00"/>
                </a:solidFill>
                <a:effectLst/>
              </a:rPr>
              <a:t>   каната, наматываемого на   </a:t>
            </a:r>
          </a:p>
          <a:p>
            <a:pPr>
              <a:lnSpc>
                <a:spcPct val="80000"/>
              </a:lnSpc>
              <a:buFont typeface="Wingdings" pitchFamily="2" charset="2"/>
              <a:buNone/>
            </a:pPr>
            <a:r>
              <a:rPr lang="ru-RU" b="1" smtClean="0">
                <a:solidFill>
                  <a:srgbClr val="FFFF00"/>
                </a:solidFill>
                <a:effectLst/>
              </a:rPr>
              <a:t>   барабан лебедки.</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3"/>
          <p:cNvSpPr>
            <a:spLocks noGrp="1" noChangeArrowheads="1"/>
          </p:cNvSpPr>
          <p:nvPr>
            <p:ph type="body" idx="1"/>
          </p:nvPr>
        </p:nvSpPr>
        <p:spPr>
          <a:xfrm>
            <a:off x="457200" y="333375"/>
            <a:ext cx="8229600" cy="6119813"/>
          </a:xfrm>
        </p:spPr>
        <p:txBody>
          <a:bodyPr/>
          <a:lstStyle/>
          <a:p>
            <a:pPr>
              <a:lnSpc>
                <a:spcPct val="90000"/>
              </a:lnSpc>
            </a:pPr>
            <a:r>
              <a:rPr lang="ru-RU" sz="2800" b="1" smtClean="0">
                <a:solidFill>
                  <a:srgbClr val="FFFF00"/>
                </a:solidFill>
                <a:effectLst/>
              </a:rPr>
              <a:t>Полиспаст характеризуется кратностью, показывающей, во сколько раз требуемое для подъема груза усилие меньше заданной массы груза. Так как число ветвей полиспаста, на которое распределяется масса поднимаемого груза, численно равно кратности полиспаста, можно рекомендовать следующий простой способ ее определения. Если полиспаст мысленно рассечь плоскостью пересекающей все ветви каната, который огибает блоки, то кратность полиспаста численно будет равна числу пересеченных плоскостью канатов.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type="body" idx="1"/>
          </p:nvPr>
        </p:nvSpPr>
        <p:spPr>
          <a:xfrm>
            <a:off x="250825" y="260350"/>
            <a:ext cx="8497888" cy="6597650"/>
          </a:xfrm>
        </p:spPr>
        <p:txBody>
          <a:bodyPr/>
          <a:lstStyle/>
          <a:p>
            <a:pPr>
              <a:lnSpc>
                <a:spcPct val="90000"/>
              </a:lnSpc>
            </a:pPr>
            <a:r>
              <a:rPr lang="ru-RU" sz="2800" b="1" smtClean="0">
                <a:solidFill>
                  <a:srgbClr val="FFFF00"/>
                </a:solidFill>
                <a:effectLst/>
              </a:rPr>
              <a:t>Чем больше кратность полиспаста К, тем меньше усилие Р, которое необходимо развить лебедкой для подъема заданного груза </a:t>
            </a:r>
            <a:r>
              <a:rPr lang="en-US" sz="2800" b="1" smtClean="0">
                <a:solidFill>
                  <a:srgbClr val="FFFF00"/>
                </a:solidFill>
                <a:effectLst/>
              </a:rPr>
              <a:t>m</a:t>
            </a:r>
            <a:r>
              <a:rPr lang="ru-RU" sz="2800" b="1" smtClean="0">
                <a:solidFill>
                  <a:srgbClr val="FFFF00"/>
                </a:solidFill>
                <a:effectLst/>
              </a:rPr>
              <a:t>, и тем больше скорость наматываемого на барабан каната,</a:t>
            </a:r>
            <a:r>
              <a:rPr lang="ru-RU" sz="2800" b="1" i="1" smtClean="0">
                <a:solidFill>
                  <a:srgbClr val="FFFF00"/>
                </a:solidFill>
                <a:effectLst/>
              </a:rPr>
              <a:t> </a:t>
            </a:r>
            <a:r>
              <a:rPr lang="ru-RU" sz="2800" b="1" smtClean="0">
                <a:solidFill>
                  <a:srgbClr val="FFFF00"/>
                </a:solidFill>
                <a:effectLst/>
              </a:rPr>
              <a:t>которая обеспечивает заданную скорость подъема груза</a:t>
            </a:r>
            <a:r>
              <a:rPr lang="ru-RU" sz="2800" b="1" i="1" smtClean="0">
                <a:solidFill>
                  <a:srgbClr val="FFFF00"/>
                </a:solidFill>
                <a:effectLst/>
              </a:rPr>
              <a:t>.</a:t>
            </a:r>
          </a:p>
        </p:txBody>
      </p:sp>
      <p:pic>
        <p:nvPicPr>
          <p:cNvPr id="33794" name="Picture 3"/>
          <p:cNvPicPr>
            <a:picLocks noChangeAspect="1" noChangeArrowheads="1"/>
          </p:cNvPicPr>
          <p:nvPr/>
        </p:nvPicPr>
        <p:blipFill>
          <a:blip r:embed="rId2" cstate="print"/>
          <a:srcRect/>
          <a:stretch>
            <a:fillRect/>
          </a:stretch>
        </p:blipFill>
        <p:spPr bwMode="auto">
          <a:xfrm>
            <a:off x="1258888" y="3068638"/>
            <a:ext cx="6769100" cy="35337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0" y="0"/>
            <a:ext cx="8820150" cy="1052513"/>
          </a:xfrm>
        </p:spPr>
        <p:txBody>
          <a:bodyPr/>
          <a:lstStyle/>
          <a:p>
            <a:pPr eaLnBrk="1" hangingPunct="1">
              <a:defRPr/>
            </a:pPr>
            <a:r>
              <a:rPr lang="ru-RU">
                <a:solidFill>
                  <a:srgbClr val="FF9900"/>
                </a:solidFill>
              </a:rPr>
              <a:t>Стальные канаты</a:t>
            </a:r>
          </a:p>
        </p:txBody>
      </p:sp>
      <p:sp>
        <p:nvSpPr>
          <p:cNvPr id="14339" name="Rectangle 3"/>
          <p:cNvSpPr>
            <a:spLocks noGrp="1" noChangeArrowheads="1"/>
          </p:cNvSpPr>
          <p:nvPr>
            <p:ph type="body" idx="4294967295"/>
          </p:nvPr>
        </p:nvSpPr>
        <p:spPr>
          <a:xfrm>
            <a:off x="0" y="836613"/>
            <a:ext cx="9144000" cy="5761037"/>
          </a:xfrm>
        </p:spPr>
        <p:txBody>
          <a:bodyPr/>
          <a:lstStyle/>
          <a:p>
            <a:pPr eaLnBrk="1" hangingPunct="1">
              <a:defRPr/>
            </a:pPr>
            <a:r>
              <a:rPr lang="ru-RU" sz="2800" b="1" dirty="0" smtClean="0">
                <a:solidFill>
                  <a:srgbClr val="FFFF00"/>
                </a:solidFill>
              </a:rPr>
              <a:t>Стальные канаты, применяемые в качестве грузовых, стреловых, тяговых, монтажных, должны соответствовать государственным стандартам, иметь сертификат предприятия изготовителя канатов об их испытании в соответствии с правилами устройства и безопасной эксплуатации грузоподъемных кранов.</a:t>
            </a:r>
            <a:r>
              <a:rPr lang="ru-RU" b="1" dirty="0" smtClean="0">
                <a:solidFill>
                  <a:srgbClr val="FFFF00"/>
                </a:solidFill>
              </a:rPr>
              <a:t> </a:t>
            </a:r>
            <a:r>
              <a:rPr lang="ru-RU" sz="2800" b="1" dirty="0" smtClean="0">
                <a:solidFill>
                  <a:srgbClr val="FFFF00"/>
                </a:solidFill>
              </a:rPr>
              <a:t>Марка, тип и конструкция каната должны соответствовать нормативным документам. Для выполнения такелажных и </a:t>
            </a:r>
            <a:r>
              <a:rPr lang="ru-RU" sz="2800" b="1" dirty="0" err="1" smtClean="0">
                <a:solidFill>
                  <a:srgbClr val="FFFF00"/>
                </a:solidFill>
              </a:rPr>
              <a:t>стропальных</a:t>
            </a:r>
            <a:r>
              <a:rPr lang="ru-RU" sz="2800" b="1" dirty="0" smtClean="0">
                <a:solidFill>
                  <a:srgbClr val="FFFF00"/>
                </a:solidFill>
              </a:rPr>
              <a:t> работ применяют стальные канаты</a:t>
            </a:r>
            <a:r>
              <a:rPr lang="ru-RU" sz="2800" dirty="0" smtClean="0">
                <a:solidFill>
                  <a:srgbClr val="FFFF00"/>
                </a:solidFill>
              </a:rPr>
              <a:t> </a:t>
            </a:r>
            <a:r>
              <a:rPr lang="ru-RU" sz="2800" b="1" dirty="0" smtClean="0">
                <a:solidFill>
                  <a:srgbClr val="FFFF00"/>
                </a:solidFill>
              </a:rPr>
              <a:t>с различными техническими характеристиками.</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4"/>
          <p:cNvSpPr>
            <a:spLocks noGrp="1" noChangeArrowheads="1"/>
          </p:cNvSpPr>
          <p:nvPr>
            <p:ph type="body" idx="1"/>
          </p:nvPr>
        </p:nvSpPr>
        <p:spPr>
          <a:xfrm>
            <a:off x="107504" y="333375"/>
            <a:ext cx="8579296" cy="5762625"/>
          </a:xfrm>
        </p:spPr>
        <p:txBody>
          <a:bodyPr/>
          <a:lstStyle/>
          <a:p>
            <a:r>
              <a:rPr lang="ru-RU" b="1" dirty="0" smtClean="0">
                <a:solidFill>
                  <a:srgbClr val="FFFF00"/>
                </a:solidFill>
                <a:effectLst/>
              </a:rPr>
              <a:t>Блоки полиспаста закрепляют на двух или нескольких (по вертикали) параллельных осях, образуя неподвижные и подвижные блочные обоймы. Крюк грузового полиспаста подвешивают в подвижной обойме полиспаста, а неподвижную обойму крепят к оголовку стрелы. Свободный конец каната полиспаста закрепляют на подвижной или неподвижной обойме (стреле, двуногой стойке).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4294967295"/>
          </p:nvPr>
        </p:nvSpPr>
        <p:spPr>
          <a:xfrm>
            <a:off x="0" y="188640"/>
            <a:ext cx="9144000" cy="6912768"/>
          </a:xfrm>
        </p:spPr>
        <p:txBody>
          <a:bodyPr/>
          <a:lstStyle/>
          <a:p>
            <a:pPr eaLnBrk="1" hangingPunct="1">
              <a:lnSpc>
                <a:spcPct val="80000"/>
              </a:lnSpc>
              <a:defRPr/>
            </a:pPr>
            <a:r>
              <a:rPr lang="ru-RU" sz="2800" b="1" dirty="0" smtClean="0">
                <a:solidFill>
                  <a:srgbClr val="FFFF00"/>
                </a:solidFill>
                <a:latin typeface="Times New Roman" pitchFamily="18" charset="0"/>
                <a:cs typeface="Times New Roman" pitchFamily="18" charset="0"/>
              </a:rPr>
              <a:t>Стальные канаты изготавливают из высокопрочной тонкой стальной проволоки диаметром до 3 мм. Проволоки покрывают различными покрытиями, увеличивающими срок службы канатов. Канаты, изготовленные из светлой (</a:t>
            </a:r>
            <a:r>
              <a:rPr lang="ru-RU" sz="2800" b="1" dirty="0" err="1" smtClean="0">
                <a:solidFill>
                  <a:srgbClr val="FFFF00"/>
                </a:solidFill>
                <a:latin typeface="Times New Roman" pitchFamily="18" charset="0"/>
                <a:cs typeface="Times New Roman" pitchFamily="18" charset="0"/>
              </a:rPr>
              <a:t>неоцинкованной</a:t>
            </a:r>
            <a:r>
              <a:rPr lang="ru-RU" sz="2800" b="1" dirty="0" smtClean="0">
                <a:solidFill>
                  <a:srgbClr val="FFFF00"/>
                </a:solidFill>
                <a:latin typeface="Times New Roman" pitchFamily="18" charset="0"/>
                <a:cs typeface="Times New Roman" pitchFamily="18" charset="0"/>
              </a:rPr>
              <a:t>) проволоки, покрывают антикоррозийной смазкой. Канаты бывают одинарной и двойной </a:t>
            </a:r>
            <a:r>
              <a:rPr lang="ru-RU" sz="2800" b="1" dirty="0" err="1" smtClean="0">
                <a:solidFill>
                  <a:srgbClr val="FFFF00"/>
                </a:solidFill>
                <a:latin typeface="Times New Roman" pitchFamily="18" charset="0"/>
                <a:cs typeface="Times New Roman" pitchFamily="18" charset="0"/>
              </a:rPr>
              <a:t>свивки</a:t>
            </a:r>
            <a:r>
              <a:rPr lang="ru-RU" sz="2800" b="1" dirty="0" smtClean="0">
                <a:solidFill>
                  <a:srgbClr val="FFFF00"/>
                </a:solidFill>
                <a:latin typeface="Times New Roman" pitchFamily="18" charset="0"/>
                <a:cs typeface="Times New Roman" pitchFamily="18" charset="0"/>
              </a:rPr>
              <a:t>. </a:t>
            </a:r>
          </a:p>
          <a:p>
            <a:pPr eaLnBrk="1" hangingPunct="1">
              <a:lnSpc>
                <a:spcPct val="80000"/>
              </a:lnSpc>
              <a:buFont typeface="Wingdings" pitchFamily="2" charset="2"/>
              <a:buNone/>
              <a:defRPr/>
            </a:pPr>
            <a:r>
              <a:rPr lang="ru-RU" sz="2400" b="1" dirty="0" smtClean="0">
                <a:solidFill>
                  <a:srgbClr val="FFFF00"/>
                </a:solidFill>
                <a:latin typeface="Times New Roman" pitchFamily="18" charset="0"/>
                <a:cs typeface="Times New Roman" pitchFamily="18" charset="0"/>
              </a:rPr>
              <a:t>    </a:t>
            </a:r>
            <a:r>
              <a:rPr lang="ru-RU" sz="2800" b="1" dirty="0" smtClean="0">
                <a:solidFill>
                  <a:srgbClr val="FFFF00"/>
                </a:solidFill>
                <a:latin typeface="Times New Roman" pitchFamily="18" charset="0"/>
                <a:cs typeface="Times New Roman" pitchFamily="18" charset="0"/>
              </a:rPr>
              <a:t>Канаты </a:t>
            </a:r>
            <a:r>
              <a:rPr lang="ru-RU" sz="2800" b="1" i="1" dirty="0" smtClean="0">
                <a:solidFill>
                  <a:srgbClr val="FF9900"/>
                </a:solidFill>
                <a:latin typeface="Times New Roman" pitchFamily="18" charset="0"/>
                <a:cs typeface="Times New Roman" pitchFamily="18" charset="0"/>
              </a:rPr>
              <a:t>одинарной </a:t>
            </a:r>
            <a:r>
              <a:rPr lang="ru-RU" sz="2800" b="1" i="1" dirty="0" err="1" smtClean="0">
                <a:solidFill>
                  <a:srgbClr val="FF9900"/>
                </a:solidFill>
                <a:latin typeface="Times New Roman" pitchFamily="18" charset="0"/>
                <a:cs typeface="Times New Roman" pitchFamily="18" charset="0"/>
              </a:rPr>
              <a:t>свивки</a:t>
            </a:r>
            <a:r>
              <a:rPr lang="ru-RU" sz="2800" b="1" dirty="0" smtClean="0">
                <a:solidFill>
                  <a:srgbClr val="FFFF00"/>
                </a:solidFill>
                <a:latin typeface="Times New Roman" pitchFamily="18" charset="0"/>
                <a:cs typeface="Times New Roman" pitchFamily="18" charset="0"/>
              </a:rPr>
              <a:t>  изготавливают непосредственно из отдельных проволок.</a:t>
            </a:r>
          </a:p>
          <a:p>
            <a:pPr eaLnBrk="1" hangingPunct="1">
              <a:lnSpc>
                <a:spcPct val="80000"/>
              </a:lnSpc>
              <a:buFont typeface="Wingdings" pitchFamily="2" charset="2"/>
              <a:buNone/>
              <a:defRPr/>
            </a:pPr>
            <a:r>
              <a:rPr lang="ru-RU" sz="2800" b="1" dirty="0" smtClean="0">
                <a:solidFill>
                  <a:srgbClr val="FFFF00"/>
                </a:solidFill>
                <a:latin typeface="Times New Roman" pitchFamily="18" charset="0"/>
                <a:cs typeface="Times New Roman" pitchFamily="18" charset="0"/>
              </a:rPr>
              <a:t>   При </a:t>
            </a:r>
            <a:r>
              <a:rPr lang="ru-RU" sz="2800" b="1" i="1" dirty="0" smtClean="0">
                <a:solidFill>
                  <a:srgbClr val="FF9900"/>
                </a:solidFill>
                <a:latin typeface="Times New Roman" pitchFamily="18" charset="0"/>
                <a:cs typeface="Times New Roman" pitchFamily="18" charset="0"/>
              </a:rPr>
              <a:t>двойной </a:t>
            </a:r>
            <a:r>
              <a:rPr lang="ru-RU" sz="2800" b="1" i="1" dirty="0" err="1" smtClean="0">
                <a:solidFill>
                  <a:srgbClr val="FF9900"/>
                </a:solidFill>
                <a:latin typeface="Times New Roman" pitchFamily="18" charset="0"/>
                <a:cs typeface="Times New Roman" pitchFamily="18" charset="0"/>
              </a:rPr>
              <a:t>свивке</a:t>
            </a:r>
            <a:r>
              <a:rPr lang="ru-RU" sz="2800" b="1" dirty="0" smtClean="0">
                <a:solidFill>
                  <a:srgbClr val="FFFF00"/>
                </a:solidFill>
                <a:latin typeface="Times New Roman" pitchFamily="18" charset="0"/>
                <a:cs typeface="Times New Roman" pitchFamily="18" charset="0"/>
              </a:rPr>
              <a:t> сначала свивают отдельные проволоки в пряди, а затем из готовых прядей свивают канат.</a:t>
            </a:r>
          </a:p>
          <a:p>
            <a:pPr eaLnBrk="1" hangingPunct="1">
              <a:lnSpc>
                <a:spcPct val="80000"/>
              </a:lnSpc>
              <a:buFont typeface="Wingdings" pitchFamily="2" charset="2"/>
              <a:buNone/>
              <a:defRPr/>
            </a:pPr>
            <a:r>
              <a:rPr lang="ru-RU" sz="2400" b="1" dirty="0" smtClean="0">
                <a:solidFill>
                  <a:srgbClr val="FFFF00"/>
                </a:solidFill>
                <a:latin typeface="Times New Roman" pitchFamily="18" charset="0"/>
                <a:cs typeface="Times New Roman" pitchFamily="18" charset="0"/>
              </a:rPr>
              <a:t>    </a:t>
            </a:r>
            <a:r>
              <a:rPr lang="ru-RU" sz="2800" b="1" dirty="0" smtClean="0">
                <a:solidFill>
                  <a:srgbClr val="FFFF00"/>
                </a:solidFill>
                <a:latin typeface="Times New Roman" pitchFamily="18" charset="0"/>
                <a:cs typeface="Times New Roman" pitchFamily="18" charset="0"/>
              </a:rPr>
              <a:t>Для придания стальному канату гибкости, а также для удержания смазки, предохраняющей стальные проволоки каната от коррозии, в середине каната, в середине прядей или между прядями располагают пеньковый сердечник.</a:t>
            </a:r>
          </a:p>
          <a:p>
            <a:pPr eaLnBrk="1" hangingPunct="1">
              <a:lnSpc>
                <a:spcPct val="80000"/>
              </a:lnSpc>
              <a:buFont typeface="Wingdings" pitchFamily="2" charset="2"/>
              <a:buNone/>
              <a:defRPr/>
            </a:pPr>
            <a:r>
              <a:rPr lang="ru-RU" sz="2800" b="1" dirty="0" smtClean="0">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1" descr="images-1"/>
          <p:cNvPicPr>
            <a:picLocks noChangeAspect="1" noChangeArrowheads="1"/>
          </p:cNvPicPr>
          <p:nvPr/>
        </p:nvPicPr>
        <p:blipFill>
          <a:blip r:embed="rId2" cstate="print"/>
          <a:srcRect/>
          <a:stretch>
            <a:fillRect/>
          </a:stretch>
        </p:blipFill>
        <p:spPr bwMode="auto">
          <a:xfrm>
            <a:off x="6300788" y="4076700"/>
            <a:ext cx="2843212" cy="2781300"/>
          </a:xfrm>
          <a:prstGeom prst="rect">
            <a:avLst/>
          </a:prstGeom>
          <a:noFill/>
          <a:ln w="9525">
            <a:noFill/>
            <a:miter lim="800000"/>
            <a:headEnd/>
            <a:tailEnd/>
          </a:ln>
        </p:spPr>
      </p:pic>
      <p:sp>
        <p:nvSpPr>
          <p:cNvPr id="80903" name="Rectangle 7"/>
          <p:cNvSpPr>
            <a:spLocks noGrp="1" noChangeArrowheads="1"/>
          </p:cNvSpPr>
          <p:nvPr>
            <p:ph type="body" idx="4294967295"/>
          </p:nvPr>
        </p:nvSpPr>
        <p:spPr>
          <a:xfrm>
            <a:off x="0" y="-315913"/>
            <a:ext cx="9144000" cy="7632701"/>
          </a:xfrm>
        </p:spPr>
        <p:txBody>
          <a:bodyPr/>
          <a:lstStyle/>
          <a:p>
            <a:pPr eaLnBrk="1" hangingPunct="1">
              <a:lnSpc>
                <a:spcPct val="80000"/>
              </a:lnSpc>
              <a:buFont typeface="Wingdings" pitchFamily="2" charset="2"/>
              <a:buNone/>
              <a:defRPr/>
            </a:pPr>
            <a:r>
              <a:rPr lang="ru-RU" sz="1800" dirty="0" smtClean="0"/>
              <a:t>     </a:t>
            </a:r>
          </a:p>
          <a:p>
            <a:pPr eaLnBrk="1" hangingPunct="1">
              <a:lnSpc>
                <a:spcPct val="80000"/>
              </a:lnSpc>
              <a:buFont typeface="Wingdings" pitchFamily="2" charset="2"/>
              <a:buNone/>
              <a:defRPr/>
            </a:pPr>
            <a:r>
              <a:rPr lang="ru-RU" sz="2800" b="1" dirty="0" smtClean="0">
                <a:solidFill>
                  <a:srgbClr val="FF9900"/>
                </a:solidFill>
              </a:rPr>
              <a:t>   По виду </a:t>
            </a:r>
            <a:r>
              <a:rPr lang="ru-RU" sz="2800" b="1" dirty="0" err="1" smtClean="0">
                <a:solidFill>
                  <a:srgbClr val="FF9900"/>
                </a:solidFill>
              </a:rPr>
              <a:t>свивки</a:t>
            </a:r>
            <a:r>
              <a:rPr lang="ru-RU" sz="2800" b="1" dirty="0" smtClean="0">
                <a:solidFill>
                  <a:srgbClr val="FF9900"/>
                </a:solidFill>
              </a:rPr>
              <a:t> стальные канаты бывают:</a:t>
            </a:r>
            <a:endParaRPr lang="ru-RU" sz="2800" dirty="0" smtClean="0">
              <a:solidFill>
                <a:srgbClr val="FF9900"/>
              </a:solidFill>
            </a:endParaRPr>
          </a:p>
          <a:p>
            <a:pPr eaLnBrk="1" hangingPunct="1">
              <a:lnSpc>
                <a:spcPct val="80000"/>
              </a:lnSpc>
              <a:defRPr/>
            </a:pPr>
            <a:r>
              <a:rPr lang="ru-RU" sz="2800" i="1" dirty="0" smtClean="0">
                <a:solidFill>
                  <a:srgbClr val="FFFF00"/>
                </a:solidFill>
              </a:rPr>
              <a:t>обыкновенные (раскручивающиеся);</a:t>
            </a:r>
          </a:p>
          <a:p>
            <a:pPr eaLnBrk="1" hangingPunct="1">
              <a:lnSpc>
                <a:spcPct val="80000"/>
              </a:lnSpc>
              <a:defRPr/>
            </a:pPr>
            <a:r>
              <a:rPr lang="ru-RU" sz="2800" i="1" dirty="0" smtClean="0">
                <a:solidFill>
                  <a:srgbClr val="FFFF00"/>
                </a:solidFill>
              </a:rPr>
              <a:t>нераскручивающиеся.</a:t>
            </a:r>
          </a:p>
          <a:p>
            <a:pPr eaLnBrk="1" hangingPunct="1">
              <a:lnSpc>
                <a:spcPct val="80000"/>
              </a:lnSpc>
              <a:buFont typeface="Wingdings" pitchFamily="2" charset="2"/>
              <a:buNone/>
              <a:defRPr/>
            </a:pPr>
            <a:r>
              <a:rPr lang="ru-RU" sz="2400" dirty="0" smtClean="0">
                <a:solidFill>
                  <a:srgbClr val="FFFF00"/>
                </a:solidFill>
              </a:rPr>
              <a:t>    </a:t>
            </a:r>
            <a:r>
              <a:rPr lang="ru-RU" sz="2400" b="1" dirty="0" smtClean="0">
                <a:solidFill>
                  <a:srgbClr val="FFFF00"/>
                </a:solidFill>
                <a:latin typeface="Times New Roman" pitchFamily="18" charset="0"/>
                <a:cs typeface="Times New Roman" pitchFamily="18" charset="0"/>
              </a:rPr>
              <a:t>Для предохранения от раскручивания на концах канатов накладывают перевязки из 8... 10 витков мягкой проволоки, называемой маркой;</a:t>
            </a:r>
          </a:p>
          <a:p>
            <a:pPr eaLnBrk="1" hangingPunct="1">
              <a:lnSpc>
                <a:spcPct val="80000"/>
              </a:lnSpc>
              <a:defRPr/>
            </a:pPr>
            <a:r>
              <a:rPr lang="ru-RU" sz="2800" i="1" dirty="0" smtClean="0">
                <a:solidFill>
                  <a:srgbClr val="FFFF00"/>
                </a:solidFill>
                <a:latin typeface="Times New Roman" pitchFamily="18" charset="0"/>
              </a:rPr>
              <a:t>односторонней,</a:t>
            </a:r>
          </a:p>
          <a:p>
            <a:pPr eaLnBrk="1" hangingPunct="1">
              <a:lnSpc>
                <a:spcPct val="80000"/>
              </a:lnSpc>
              <a:defRPr/>
            </a:pPr>
            <a:r>
              <a:rPr lang="ru-RU" sz="2800" i="1" dirty="0" smtClean="0">
                <a:solidFill>
                  <a:srgbClr val="FFFF00"/>
                </a:solidFill>
                <a:latin typeface="Times New Roman" pitchFamily="18" charset="0"/>
              </a:rPr>
              <a:t>крестовой,</a:t>
            </a:r>
          </a:p>
          <a:p>
            <a:pPr eaLnBrk="1" hangingPunct="1">
              <a:lnSpc>
                <a:spcPct val="80000"/>
              </a:lnSpc>
              <a:defRPr/>
            </a:pPr>
            <a:r>
              <a:rPr lang="ru-RU" sz="2800" i="1" dirty="0" smtClean="0">
                <a:solidFill>
                  <a:srgbClr val="FFFF00"/>
                </a:solidFill>
                <a:latin typeface="Times New Roman" pitchFamily="18" charset="0"/>
              </a:rPr>
              <a:t>комбинированной</a:t>
            </a:r>
          </a:p>
          <a:p>
            <a:pPr eaLnBrk="1" hangingPunct="1">
              <a:lnSpc>
                <a:spcPct val="80000"/>
              </a:lnSpc>
              <a:buFont typeface="Wingdings" pitchFamily="2" charset="2"/>
              <a:buNone/>
              <a:defRPr/>
            </a:pPr>
            <a:r>
              <a:rPr lang="ru-RU" sz="1800" b="1" dirty="0" smtClean="0">
                <a:solidFill>
                  <a:srgbClr val="FFFF00"/>
                </a:solidFill>
                <a:latin typeface="Times New Roman" pitchFamily="18" charset="0"/>
              </a:rPr>
              <a:t>      </a:t>
            </a:r>
            <a:r>
              <a:rPr lang="ru-RU" sz="2400" b="1" dirty="0" smtClean="0">
                <a:solidFill>
                  <a:srgbClr val="FFFF00"/>
                </a:solidFill>
                <a:latin typeface="Times New Roman" pitchFamily="18" charset="0"/>
              </a:rPr>
              <a:t>При односторонней </a:t>
            </a:r>
            <a:r>
              <a:rPr lang="ru-RU" sz="2400" b="1" dirty="0" err="1" smtClean="0">
                <a:solidFill>
                  <a:srgbClr val="FFFF00"/>
                </a:solidFill>
                <a:latin typeface="Times New Roman" pitchFamily="18" charset="0"/>
              </a:rPr>
              <a:t>свивке</a:t>
            </a:r>
            <a:r>
              <a:rPr lang="ru-RU" sz="2400" b="1" dirty="0" smtClean="0">
                <a:solidFill>
                  <a:srgbClr val="FFFF00"/>
                </a:solidFill>
                <a:latin typeface="Times New Roman" pitchFamily="18" charset="0"/>
              </a:rPr>
              <a:t> проволоки в прядях и пряди в канате свиты в одном направлении, при  крестовой в                                      разных. При комбинированной </a:t>
            </a:r>
            <a:r>
              <a:rPr lang="ru-RU" sz="2400" b="1" dirty="0" err="1" smtClean="0">
                <a:solidFill>
                  <a:srgbClr val="FFFF00"/>
                </a:solidFill>
                <a:latin typeface="Times New Roman" pitchFamily="18" charset="0"/>
              </a:rPr>
              <a:t>свивке</a:t>
            </a:r>
            <a:r>
              <a:rPr lang="ru-RU" sz="2400" b="1" dirty="0" smtClean="0">
                <a:solidFill>
                  <a:srgbClr val="FFFF00"/>
                </a:solidFill>
                <a:latin typeface="Times New Roman" pitchFamily="18" charset="0"/>
              </a:rPr>
              <a:t> </a:t>
            </a:r>
          </a:p>
          <a:p>
            <a:pPr eaLnBrk="1" hangingPunct="1">
              <a:lnSpc>
                <a:spcPct val="80000"/>
              </a:lnSpc>
              <a:buFont typeface="Wingdings" pitchFamily="2" charset="2"/>
              <a:buNone/>
              <a:defRPr/>
            </a:pPr>
            <a:r>
              <a:rPr lang="ru-RU" sz="2400" b="1" dirty="0" smtClean="0">
                <a:solidFill>
                  <a:srgbClr val="FFFF00"/>
                </a:solidFill>
                <a:latin typeface="Times New Roman" pitchFamily="18" charset="0"/>
              </a:rPr>
              <a:t>    часть прядей имеет левое, а другая  </a:t>
            </a:r>
          </a:p>
          <a:p>
            <a:pPr eaLnBrk="1" hangingPunct="1">
              <a:lnSpc>
                <a:spcPct val="80000"/>
              </a:lnSpc>
              <a:buFont typeface="Wingdings" pitchFamily="2" charset="2"/>
              <a:buNone/>
              <a:defRPr/>
            </a:pPr>
            <a:r>
              <a:rPr lang="ru-RU" sz="2400" b="1" dirty="0" smtClean="0">
                <a:solidFill>
                  <a:srgbClr val="FFFF00"/>
                </a:solidFill>
                <a:latin typeface="Times New Roman" pitchFamily="18" charset="0"/>
              </a:rPr>
              <a:t>    правое направление </a:t>
            </a:r>
            <a:r>
              <a:rPr lang="ru-RU" sz="2400" b="1" dirty="0" err="1" smtClean="0">
                <a:solidFill>
                  <a:srgbClr val="FFFF00"/>
                </a:solidFill>
                <a:latin typeface="Times New Roman" pitchFamily="18" charset="0"/>
              </a:rPr>
              <a:t>свивки</a:t>
            </a:r>
            <a:r>
              <a:rPr lang="ru-RU" sz="2400" b="1" dirty="0" smtClean="0">
                <a:solidFill>
                  <a:srgbClr val="FFFF00"/>
                </a:solidFill>
                <a:latin typeface="Times New Roman" pitchFamily="18" charset="0"/>
              </a:rPr>
              <a:t>.</a:t>
            </a:r>
            <a:r>
              <a:rPr lang="ru-RU" sz="2400" b="1" dirty="0" smtClean="0">
                <a:latin typeface="Times New Roman" pitchFamily="18" charset="0"/>
              </a:rPr>
              <a:t> </a:t>
            </a:r>
          </a:p>
          <a:p>
            <a:pPr eaLnBrk="1" hangingPunct="1">
              <a:lnSpc>
                <a:spcPct val="80000"/>
              </a:lnSpc>
              <a:buFont typeface="Wingdings" pitchFamily="2" charset="2"/>
              <a:buNone/>
              <a:defRPr/>
            </a:pPr>
            <a:r>
              <a:rPr lang="ru-RU" sz="2000" b="1" dirty="0" smtClean="0">
                <a:solidFill>
                  <a:srgbClr val="FF9900"/>
                </a:solidFill>
              </a:rPr>
              <a:t>    </a:t>
            </a:r>
            <a:r>
              <a:rPr lang="ru-RU" sz="2800" b="1" dirty="0" smtClean="0">
                <a:solidFill>
                  <a:srgbClr val="FF9900"/>
                </a:solidFill>
              </a:rPr>
              <a:t>По направлению </a:t>
            </a:r>
            <a:r>
              <a:rPr lang="ru-RU" sz="2800" b="1" dirty="0" err="1" smtClean="0">
                <a:solidFill>
                  <a:srgbClr val="FF9900"/>
                </a:solidFill>
              </a:rPr>
              <a:t>свивки</a:t>
            </a:r>
            <a:r>
              <a:rPr lang="ru-RU" sz="2800" b="1" dirty="0" smtClean="0">
                <a:solidFill>
                  <a:srgbClr val="FF9900"/>
                </a:solidFill>
              </a:rPr>
              <a:t> канаты                                                бывают:</a:t>
            </a:r>
            <a:endParaRPr lang="ru-RU" sz="2800" dirty="0" smtClean="0">
              <a:solidFill>
                <a:srgbClr val="FF9900"/>
              </a:solidFill>
            </a:endParaRPr>
          </a:p>
          <a:p>
            <a:pPr eaLnBrk="1" hangingPunct="1">
              <a:lnSpc>
                <a:spcPct val="80000"/>
              </a:lnSpc>
              <a:defRPr/>
            </a:pPr>
            <a:r>
              <a:rPr lang="ru-RU" sz="2800" i="1" dirty="0" smtClean="0">
                <a:solidFill>
                  <a:srgbClr val="FFFF00"/>
                </a:solidFill>
              </a:rPr>
              <a:t>правой </a:t>
            </a:r>
            <a:r>
              <a:rPr lang="ru-RU" sz="2800" i="1" dirty="0" err="1" smtClean="0">
                <a:solidFill>
                  <a:srgbClr val="FFFF00"/>
                </a:solidFill>
              </a:rPr>
              <a:t>свивки</a:t>
            </a:r>
            <a:r>
              <a:rPr lang="ru-RU" sz="2800" i="1" dirty="0" smtClean="0">
                <a:solidFill>
                  <a:srgbClr val="FFFF00"/>
                </a:solidFill>
              </a:rPr>
              <a:t>;</a:t>
            </a:r>
          </a:p>
          <a:p>
            <a:pPr eaLnBrk="1" hangingPunct="1">
              <a:lnSpc>
                <a:spcPct val="80000"/>
              </a:lnSpc>
              <a:defRPr/>
            </a:pPr>
            <a:r>
              <a:rPr lang="ru-RU" sz="2800" i="1" dirty="0" smtClean="0">
                <a:solidFill>
                  <a:srgbClr val="FFFF00"/>
                </a:solidFill>
              </a:rPr>
              <a:t>левой </a:t>
            </a:r>
            <a:r>
              <a:rPr lang="ru-RU" sz="2800" i="1" dirty="0" err="1" smtClean="0">
                <a:solidFill>
                  <a:srgbClr val="FFFF00"/>
                </a:solidFill>
              </a:rPr>
              <a:t>свивки</a:t>
            </a:r>
            <a:r>
              <a:rPr lang="ru-RU" sz="2800" dirty="0" smtClean="0">
                <a:solidFill>
                  <a:srgbClr val="FFFF00"/>
                </a:solidFill>
              </a:rPr>
              <a:t>.</a:t>
            </a:r>
            <a:endParaRPr lang="ru-RU" sz="2800" b="1" dirty="0" smtClean="0">
              <a:solidFill>
                <a:srgbClr val="FFFF00"/>
              </a:solidFill>
            </a:endParaRPr>
          </a:p>
          <a:p>
            <a:pPr eaLnBrk="1" hangingPunct="1">
              <a:lnSpc>
                <a:spcPct val="80000"/>
              </a:lnSpc>
              <a:buFont typeface="Wingdings" pitchFamily="2" charset="2"/>
              <a:buNone/>
              <a:defRPr/>
            </a:pPr>
            <a:r>
              <a:rPr lang="ru-RU" sz="2400" b="1" dirty="0" smtClean="0"/>
              <a:t>    </a:t>
            </a:r>
            <a:endParaRPr lang="ru-RU" sz="2400" dirty="0" smtClean="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9" name="Picture 8" descr="Безымянный7"/>
          <p:cNvPicPr>
            <a:picLocks noChangeAspect="1" noChangeArrowheads="1"/>
          </p:cNvPicPr>
          <p:nvPr/>
        </p:nvPicPr>
        <p:blipFill>
          <a:blip r:embed="rId2" cstate="print"/>
          <a:srcRect/>
          <a:stretch>
            <a:fillRect/>
          </a:stretch>
        </p:blipFill>
        <p:spPr bwMode="auto">
          <a:xfrm>
            <a:off x="4932363" y="0"/>
            <a:ext cx="4211637" cy="4508500"/>
          </a:xfrm>
          <a:prstGeom prst="rect">
            <a:avLst/>
          </a:prstGeom>
          <a:noFill/>
          <a:ln w="9525">
            <a:noFill/>
            <a:miter lim="800000"/>
            <a:headEnd/>
            <a:tailEnd/>
          </a:ln>
        </p:spPr>
      </p:pic>
      <p:sp>
        <p:nvSpPr>
          <p:cNvPr id="86021" name="Rectangle 5"/>
          <p:cNvSpPr>
            <a:spLocks noGrp="1" noChangeArrowheads="1"/>
          </p:cNvSpPr>
          <p:nvPr>
            <p:ph sz="half" idx="4294967295"/>
          </p:nvPr>
        </p:nvSpPr>
        <p:spPr>
          <a:xfrm>
            <a:off x="0" y="0"/>
            <a:ext cx="5580063" cy="6159500"/>
          </a:xfrm>
        </p:spPr>
        <p:txBody>
          <a:bodyPr/>
          <a:lstStyle/>
          <a:p>
            <a:pPr eaLnBrk="1" hangingPunct="1">
              <a:buFont typeface="Wingdings" pitchFamily="2" charset="2"/>
              <a:buNone/>
              <a:defRPr/>
            </a:pPr>
            <a:r>
              <a:rPr lang="ru-RU" sz="2800" b="1" smtClean="0">
                <a:solidFill>
                  <a:srgbClr val="FF9900"/>
                </a:solidFill>
                <a:latin typeface="Times New Roman" pitchFamily="18" charset="0"/>
              </a:rPr>
              <a:t>   </a:t>
            </a:r>
            <a:r>
              <a:rPr lang="ru-RU" sz="2400" b="1" smtClean="0">
                <a:solidFill>
                  <a:srgbClr val="FF9900"/>
                </a:solidFill>
                <a:latin typeface="Times New Roman" pitchFamily="18" charset="0"/>
              </a:rPr>
              <a:t>По числу прядей канаты </a:t>
            </a:r>
          </a:p>
          <a:p>
            <a:pPr eaLnBrk="1" hangingPunct="1">
              <a:buFont typeface="Wingdings" pitchFamily="2" charset="2"/>
              <a:buNone/>
              <a:defRPr/>
            </a:pPr>
            <a:r>
              <a:rPr lang="ru-RU" sz="2400" b="1" smtClean="0">
                <a:solidFill>
                  <a:srgbClr val="FF9900"/>
                </a:solidFill>
                <a:latin typeface="Times New Roman" pitchFamily="18" charset="0"/>
              </a:rPr>
              <a:t>    бывают:</a:t>
            </a:r>
            <a:endParaRPr lang="ru-RU" sz="2400" smtClean="0">
              <a:solidFill>
                <a:srgbClr val="FF9900"/>
              </a:solidFill>
              <a:latin typeface="Times New Roman" pitchFamily="18" charset="0"/>
            </a:endParaRPr>
          </a:p>
          <a:p>
            <a:pPr eaLnBrk="1" hangingPunct="1">
              <a:defRPr/>
            </a:pPr>
            <a:r>
              <a:rPr lang="ru-RU" sz="2400" b="1" i="1" smtClean="0">
                <a:solidFill>
                  <a:srgbClr val="FFFF00"/>
                </a:solidFill>
                <a:latin typeface="Times New Roman" pitchFamily="18" charset="0"/>
              </a:rPr>
              <a:t>однопрядные                          </a:t>
            </a:r>
          </a:p>
          <a:p>
            <a:pPr eaLnBrk="1" hangingPunct="1">
              <a:buFont typeface="Wingdings" pitchFamily="2" charset="2"/>
              <a:buNone/>
              <a:defRPr/>
            </a:pPr>
            <a:r>
              <a:rPr lang="ru-RU" sz="2400" b="1" i="1" smtClean="0">
                <a:solidFill>
                  <a:srgbClr val="FFFF00"/>
                </a:solidFill>
                <a:latin typeface="Times New Roman" pitchFamily="18" charset="0"/>
              </a:rPr>
              <a:t>    (или спиральные);</a:t>
            </a:r>
          </a:p>
          <a:p>
            <a:pPr eaLnBrk="1" hangingPunct="1">
              <a:defRPr/>
            </a:pPr>
            <a:r>
              <a:rPr lang="ru-RU" sz="2400" b="1" i="1" smtClean="0">
                <a:solidFill>
                  <a:srgbClr val="FFFF00"/>
                </a:solidFill>
                <a:latin typeface="Times New Roman" pitchFamily="18" charset="0"/>
              </a:rPr>
              <a:t>трехпрядные;</a:t>
            </a:r>
          </a:p>
          <a:p>
            <a:pPr eaLnBrk="1" hangingPunct="1">
              <a:defRPr/>
            </a:pPr>
            <a:r>
              <a:rPr lang="ru-RU" sz="2400" b="1" i="1" smtClean="0">
                <a:solidFill>
                  <a:srgbClr val="FFFF00"/>
                </a:solidFill>
                <a:latin typeface="Times New Roman" pitchFamily="18" charset="0"/>
              </a:rPr>
              <a:t>пятипрядные;</a:t>
            </a:r>
          </a:p>
          <a:p>
            <a:pPr eaLnBrk="1" hangingPunct="1">
              <a:defRPr/>
            </a:pPr>
            <a:r>
              <a:rPr lang="ru-RU" sz="2400" b="1" i="1" smtClean="0">
                <a:solidFill>
                  <a:srgbClr val="FFFF00"/>
                </a:solidFill>
                <a:latin typeface="Times New Roman" pitchFamily="18" charset="0"/>
              </a:rPr>
              <a:t>шестипрядные;</a:t>
            </a:r>
          </a:p>
          <a:p>
            <a:pPr eaLnBrk="1" hangingPunct="1">
              <a:defRPr/>
            </a:pPr>
            <a:r>
              <a:rPr lang="ru-RU" sz="2400" b="1" i="1" smtClean="0">
                <a:solidFill>
                  <a:srgbClr val="FFFF00"/>
                </a:solidFill>
                <a:latin typeface="Times New Roman" pitchFamily="18" charset="0"/>
              </a:rPr>
              <a:t>восьмипрядные;</a:t>
            </a:r>
          </a:p>
          <a:p>
            <a:pPr eaLnBrk="1" hangingPunct="1">
              <a:defRPr/>
            </a:pPr>
            <a:r>
              <a:rPr lang="ru-RU" sz="2400" b="1" i="1" smtClean="0">
                <a:solidFill>
                  <a:srgbClr val="FFFF00"/>
                </a:solidFill>
                <a:latin typeface="Times New Roman" pitchFamily="18" charset="0"/>
              </a:rPr>
              <a:t>восемнадцатипрядные</a:t>
            </a:r>
            <a:r>
              <a:rPr lang="ru-RU" sz="2400" b="1" smtClean="0">
                <a:solidFill>
                  <a:srgbClr val="FFFF00"/>
                </a:solidFill>
                <a:latin typeface="Times New Roman" pitchFamily="18" charset="0"/>
              </a:rPr>
              <a:t>.</a:t>
            </a:r>
          </a:p>
          <a:p>
            <a:pPr eaLnBrk="1" hangingPunct="1">
              <a:buFont typeface="Wingdings" pitchFamily="2" charset="2"/>
              <a:buNone/>
              <a:defRPr/>
            </a:pPr>
            <a:r>
              <a:rPr lang="ru-RU" sz="2400" b="1" smtClean="0">
                <a:solidFill>
                  <a:srgbClr val="FF9900"/>
                </a:solidFill>
                <a:latin typeface="Times New Roman" pitchFamily="18" charset="0"/>
              </a:rPr>
              <a:t>    По роду свивки проволок в прядях канаты бывают:</a:t>
            </a:r>
          </a:p>
          <a:p>
            <a:pPr eaLnBrk="1" hangingPunct="1">
              <a:defRPr/>
            </a:pPr>
            <a:r>
              <a:rPr lang="ru-RU" sz="2400" b="1" smtClean="0">
                <a:solidFill>
                  <a:srgbClr val="FFFF00"/>
                </a:solidFill>
                <a:latin typeface="Times New Roman" pitchFamily="18" charset="0"/>
              </a:rPr>
              <a:t>с точечным касанием (ТК);</a:t>
            </a:r>
          </a:p>
          <a:p>
            <a:pPr eaLnBrk="1" hangingPunct="1">
              <a:defRPr/>
            </a:pPr>
            <a:r>
              <a:rPr lang="ru-RU" sz="2400" b="1" smtClean="0">
                <a:solidFill>
                  <a:srgbClr val="FFFF00"/>
                </a:solidFill>
                <a:latin typeface="Times New Roman" pitchFamily="18" charset="0"/>
              </a:rPr>
              <a:t>с линейным касанием (ЛК);</a:t>
            </a:r>
          </a:p>
          <a:p>
            <a:pPr eaLnBrk="1" hangingPunct="1">
              <a:defRPr/>
            </a:pPr>
            <a:r>
              <a:rPr lang="ru-RU" sz="2400" b="1" smtClean="0">
                <a:solidFill>
                  <a:srgbClr val="FFFF00"/>
                </a:solidFill>
                <a:latin typeface="Times New Roman" pitchFamily="18" charset="0"/>
              </a:rPr>
              <a:t>с точечным и линейным</a:t>
            </a:r>
            <a:r>
              <a:rPr lang="ru-RU" sz="2400" b="1" smtClean="0">
                <a:solidFill>
                  <a:srgbClr val="FFFF00"/>
                </a:solidFill>
              </a:rPr>
              <a:t> </a:t>
            </a:r>
            <a:r>
              <a:rPr lang="ru-RU" sz="2400" b="1" smtClean="0">
                <a:solidFill>
                  <a:srgbClr val="FFFF00"/>
                </a:solidFill>
                <a:latin typeface="Times New Roman" pitchFamily="18" charset="0"/>
              </a:rPr>
              <a:t>касанием (ТЛК).</a:t>
            </a:r>
          </a:p>
        </p:txBody>
      </p:sp>
      <p:sp>
        <p:nvSpPr>
          <p:cNvPr id="86023" name="Rectangle 7"/>
          <p:cNvSpPr>
            <a:spLocks noGrp="1" noChangeArrowheads="1"/>
          </p:cNvSpPr>
          <p:nvPr>
            <p:ph sz="quarter" idx="4294967295"/>
          </p:nvPr>
        </p:nvSpPr>
        <p:spPr>
          <a:xfrm>
            <a:off x="4648200" y="4508500"/>
            <a:ext cx="4495800" cy="2665413"/>
          </a:xfrm>
        </p:spPr>
        <p:txBody>
          <a:bodyPr/>
          <a:lstStyle/>
          <a:p>
            <a:pPr eaLnBrk="1" hangingPunct="1">
              <a:buFont typeface="Wingdings" pitchFamily="2" charset="2"/>
              <a:buNone/>
              <a:defRPr/>
            </a:pPr>
            <a:r>
              <a:rPr lang="ru-RU" sz="1800" b="1" i="1"/>
              <a:t>         Рис.1. Стальные канаты:</a:t>
            </a:r>
            <a:endParaRPr lang="ru-RU" sz="1800" i="1"/>
          </a:p>
          <a:p>
            <a:pPr eaLnBrk="1" hangingPunct="1">
              <a:buFont typeface="Wingdings" pitchFamily="2" charset="2"/>
              <a:buNone/>
              <a:defRPr/>
            </a:pPr>
            <a:r>
              <a:rPr lang="ru-RU" sz="1800" i="1"/>
              <a:t>      а — крестовой свивки; </a:t>
            </a:r>
          </a:p>
          <a:p>
            <a:pPr eaLnBrk="1" hangingPunct="1">
              <a:buFont typeface="Wingdings" pitchFamily="2" charset="2"/>
              <a:buNone/>
              <a:defRPr/>
            </a:pPr>
            <a:r>
              <a:rPr lang="ru-RU" sz="1800" i="1"/>
              <a:t>      б — односторонней свивки; </a:t>
            </a:r>
          </a:p>
          <a:p>
            <a:pPr eaLnBrk="1" hangingPunct="1">
              <a:buFont typeface="Wingdings" pitchFamily="2" charset="2"/>
              <a:buNone/>
              <a:defRPr/>
            </a:pPr>
            <a:r>
              <a:rPr lang="ru-RU" sz="1800" i="1"/>
              <a:t>      в — кабельтовой конструкции; </a:t>
            </a:r>
          </a:p>
          <a:p>
            <a:pPr eaLnBrk="1" hangingPunct="1">
              <a:buFont typeface="Wingdings" pitchFamily="2" charset="2"/>
              <a:buNone/>
              <a:defRPr/>
            </a:pPr>
            <a:r>
              <a:rPr lang="ru-RU" sz="1800" i="1"/>
              <a:t>      г — многопрядный (двухслойный);       д — многопрядный (трехслойный); 1 — сердечник; 2 — прядь каната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type="body" idx="4294967295"/>
          </p:nvPr>
        </p:nvSpPr>
        <p:spPr>
          <a:xfrm>
            <a:off x="0" y="260350"/>
            <a:ext cx="8229600" cy="6597650"/>
          </a:xfrm>
        </p:spPr>
        <p:txBody>
          <a:bodyPr/>
          <a:lstStyle/>
          <a:p>
            <a:pPr eaLnBrk="1" hangingPunct="1">
              <a:lnSpc>
                <a:spcPct val="80000"/>
              </a:lnSpc>
              <a:defRPr/>
            </a:pPr>
            <a:r>
              <a:rPr lang="ru-RU" sz="2800" dirty="0">
                <a:solidFill>
                  <a:srgbClr val="FFFF00"/>
                </a:solidFill>
              </a:rPr>
              <a:t>В процессе эксплуатации канаты периодически подвергают смазке. Перед смазкой поверхность каната очищают от грязи и ржавчины проволочными щетками и протирают обтирочным материалом, смоченным в керосине. При длительном хранении канаты периодически, не реже одного раза в год, осматривают и смазывают.</a:t>
            </a:r>
          </a:p>
          <a:p>
            <a:pPr eaLnBrk="1" hangingPunct="1">
              <a:lnSpc>
                <a:spcPct val="80000"/>
              </a:lnSpc>
              <a:defRPr/>
            </a:pPr>
            <a:r>
              <a:rPr lang="ru-RU" sz="2800" dirty="0">
                <a:solidFill>
                  <a:srgbClr val="FFFF00"/>
                </a:solidFill>
              </a:rPr>
              <a:t>Сведения о находящихся в эксплуатации канатах заносятся в специальный журнал учета канатов.</a:t>
            </a:r>
          </a:p>
          <a:p>
            <a:pPr eaLnBrk="1" hangingPunct="1">
              <a:lnSpc>
                <a:spcPct val="80000"/>
              </a:lnSpc>
              <a:defRPr/>
            </a:pPr>
            <a:r>
              <a:rPr lang="ru-RU" sz="2800" dirty="0">
                <a:solidFill>
                  <a:srgbClr val="FFFF00"/>
                </a:solidFill>
              </a:rPr>
              <a:t>Канаты снабжают металлической или деревянной биркой, на которой указывается наименование или товарный знак завода-изготовителя, заводской номер, условное обозначение, длина (м), вес каната брутто (кг), отметка ОТК завода-изготовителя.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0" y="0"/>
            <a:ext cx="8229600" cy="908050"/>
          </a:xfrm>
        </p:spPr>
        <p:txBody>
          <a:bodyPr/>
          <a:lstStyle/>
          <a:p>
            <a:pPr eaLnBrk="1" hangingPunct="1">
              <a:defRPr/>
            </a:pPr>
            <a:r>
              <a:rPr lang="ru-RU">
                <a:solidFill>
                  <a:srgbClr val="FF9900"/>
                </a:solidFill>
              </a:rPr>
              <a:t>Браковка канатов</a:t>
            </a:r>
          </a:p>
        </p:txBody>
      </p:sp>
      <p:sp>
        <p:nvSpPr>
          <p:cNvPr id="90115" name="Rectangle 3"/>
          <p:cNvSpPr>
            <a:spLocks noGrp="1" noChangeArrowheads="1"/>
          </p:cNvSpPr>
          <p:nvPr>
            <p:ph type="body" idx="4294967295"/>
          </p:nvPr>
        </p:nvSpPr>
        <p:spPr>
          <a:xfrm>
            <a:off x="0" y="836613"/>
            <a:ext cx="9144000" cy="6021387"/>
          </a:xfrm>
        </p:spPr>
        <p:txBody>
          <a:bodyPr/>
          <a:lstStyle/>
          <a:p>
            <a:pPr eaLnBrk="1" hangingPunct="1">
              <a:lnSpc>
                <a:spcPct val="90000"/>
              </a:lnSpc>
              <a:defRPr/>
            </a:pPr>
            <a:r>
              <a:rPr lang="ru-RU" sz="2800" b="1" dirty="0" smtClean="0">
                <a:solidFill>
                  <a:srgbClr val="FFFF00"/>
                </a:solidFill>
              </a:rPr>
              <a:t>Браковка канатов грузоподъемных кранов, находящихся в эксплуатации, должна проводиться в соответствии с Руководством по эксплуатации крана. При отсутствии в Руководстве по эксплуатации крана соответствующего раздела браковка производится согласно рекомендациям, приведенным в Правилах устройства и безопасной эксплуатации грузоподъемных кранов. </a:t>
            </a:r>
          </a:p>
        </p:txBody>
      </p:sp>
      <p:pic>
        <p:nvPicPr>
          <p:cNvPr id="21507" name="Picture 4" descr="рп"/>
          <p:cNvPicPr>
            <a:picLocks noChangeAspect="1" noChangeArrowheads="1"/>
          </p:cNvPicPr>
          <p:nvPr/>
        </p:nvPicPr>
        <p:blipFill>
          <a:blip r:embed="rId2" cstate="print"/>
          <a:srcRect/>
          <a:stretch>
            <a:fillRect/>
          </a:stretch>
        </p:blipFill>
        <p:spPr bwMode="auto">
          <a:xfrm>
            <a:off x="5508625" y="4365625"/>
            <a:ext cx="2808288" cy="2492375"/>
          </a:xfrm>
          <a:prstGeom prst="rect">
            <a:avLst/>
          </a:prstGeom>
          <a:noFill/>
          <a:ln w="9525">
            <a:noFill/>
            <a:miter lim="800000"/>
            <a:headEnd/>
            <a:tailEnd/>
          </a:ln>
        </p:spPr>
      </p:pic>
      <p:pic>
        <p:nvPicPr>
          <p:cNvPr id="21508" name="Picture 5" descr="рвок"/>
          <p:cNvPicPr>
            <a:picLocks noChangeAspect="1" noChangeArrowheads="1"/>
          </p:cNvPicPr>
          <p:nvPr/>
        </p:nvPicPr>
        <p:blipFill>
          <a:blip r:embed="rId3" cstate="print"/>
          <a:srcRect/>
          <a:stretch>
            <a:fillRect/>
          </a:stretch>
        </p:blipFill>
        <p:spPr bwMode="auto">
          <a:xfrm>
            <a:off x="611188" y="4724400"/>
            <a:ext cx="4608512" cy="2133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type="body" idx="4294967295"/>
          </p:nvPr>
        </p:nvSpPr>
        <p:spPr>
          <a:xfrm>
            <a:off x="0" y="0"/>
            <a:ext cx="9144000" cy="6858000"/>
          </a:xfrm>
        </p:spPr>
        <p:txBody>
          <a:bodyPr/>
          <a:lstStyle/>
          <a:p>
            <a:pPr eaLnBrk="1" hangingPunct="1">
              <a:lnSpc>
                <a:spcPct val="90000"/>
              </a:lnSpc>
              <a:buFont typeface="Wingdings" pitchFamily="2" charset="2"/>
              <a:buNone/>
              <a:defRPr/>
            </a:pPr>
            <a:r>
              <a:rPr lang="ru-RU" sz="2800" smtClean="0"/>
              <a:t>    </a:t>
            </a:r>
            <a:r>
              <a:rPr lang="ru-RU" sz="2800" smtClean="0">
                <a:solidFill>
                  <a:srgbClr val="FF9900"/>
                </a:solidFill>
              </a:rPr>
              <a:t>Для оценки безопасности использования канатов применяют следующие критерии:</a:t>
            </a:r>
          </a:p>
          <a:p>
            <a:pPr eaLnBrk="1" hangingPunct="1">
              <a:lnSpc>
                <a:spcPct val="90000"/>
              </a:lnSpc>
              <a:defRPr/>
            </a:pPr>
            <a:r>
              <a:rPr lang="ru-RU" sz="2800" smtClean="0">
                <a:solidFill>
                  <a:srgbClr val="FFFF00"/>
                </a:solidFill>
              </a:rPr>
              <a:t>характер и число обрывов проволок, в том числе наличие обрывов проволок у концевых заделок, наличие мест сосредоточения обрывов проволок, интенсивность возрастания числа обрывов проволок.</a:t>
            </a:r>
          </a:p>
          <a:p>
            <a:pPr eaLnBrk="1" hangingPunct="1">
              <a:lnSpc>
                <a:spcPct val="90000"/>
              </a:lnSpc>
              <a:buFont typeface="Wingdings" pitchFamily="2" charset="2"/>
              <a:buNone/>
              <a:defRPr/>
            </a:pPr>
            <a:r>
              <a:rPr lang="ru-RU" sz="2400" smtClean="0"/>
              <a:t>    </a:t>
            </a:r>
            <a:r>
              <a:rPr lang="ru-RU" sz="2400" smtClean="0">
                <a:solidFill>
                  <a:srgbClr val="FFFF00"/>
                </a:solidFill>
              </a:rPr>
              <a:t>Канатный строп подлежит браковке, когда число видимых обрывов наружных проволок канатов превышает следующие значения </a:t>
            </a:r>
            <a:r>
              <a:rPr lang="ru-RU" sz="2400" i="1" smtClean="0">
                <a:solidFill>
                  <a:srgbClr val="FFFF00"/>
                </a:solidFill>
              </a:rPr>
              <a:t>(</a:t>
            </a:r>
            <a:r>
              <a:rPr lang="en-US" sz="2400" i="1" smtClean="0">
                <a:solidFill>
                  <a:srgbClr val="FFFF00"/>
                </a:solidFill>
              </a:rPr>
              <a:t>d </a:t>
            </a:r>
            <a:r>
              <a:rPr lang="ru-RU" sz="2400" i="1" smtClean="0">
                <a:solidFill>
                  <a:srgbClr val="FFFF00"/>
                </a:solidFill>
              </a:rPr>
              <a:t>— </a:t>
            </a:r>
            <a:r>
              <a:rPr lang="ru-RU" sz="2400" smtClean="0">
                <a:solidFill>
                  <a:srgbClr val="FFFF00"/>
                </a:solidFill>
              </a:rPr>
              <a:t>диаметр стропа или каната):</a:t>
            </a:r>
          </a:p>
          <a:p>
            <a:pPr eaLnBrk="1" hangingPunct="1">
              <a:lnSpc>
                <a:spcPct val="90000"/>
              </a:lnSpc>
              <a:defRPr/>
            </a:pPr>
            <a:r>
              <a:rPr lang="ru-RU" sz="2400" smtClean="0">
                <a:solidFill>
                  <a:srgbClr val="FFFF00"/>
                </a:solidFill>
              </a:rPr>
              <a:t>Длина участка стропа.........................................</a:t>
            </a:r>
            <a:r>
              <a:rPr lang="ru-RU" sz="2400" i="1" smtClean="0">
                <a:solidFill>
                  <a:srgbClr val="FFFF00"/>
                </a:solidFill>
              </a:rPr>
              <a:t>3d  6</a:t>
            </a:r>
            <a:r>
              <a:rPr lang="en-US" sz="2400" i="1" smtClean="0">
                <a:solidFill>
                  <a:srgbClr val="FFFF00"/>
                </a:solidFill>
              </a:rPr>
              <a:t>d</a:t>
            </a:r>
            <a:r>
              <a:rPr lang="ru-RU" sz="2400" i="1" smtClean="0">
                <a:solidFill>
                  <a:srgbClr val="FFFF00"/>
                </a:solidFill>
              </a:rPr>
              <a:t>  30</a:t>
            </a:r>
            <a:r>
              <a:rPr lang="en-US" sz="2400" i="1" smtClean="0">
                <a:solidFill>
                  <a:srgbClr val="FFFF00"/>
                </a:solidFill>
              </a:rPr>
              <a:t>d</a:t>
            </a:r>
            <a:endParaRPr lang="ru-RU" sz="2400" smtClean="0">
              <a:solidFill>
                <a:srgbClr val="FFFF00"/>
              </a:solidFill>
            </a:endParaRPr>
          </a:p>
          <a:p>
            <a:pPr eaLnBrk="1" hangingPunct="1">
              <a:lnSpc>
                <a:spcPct val="90000"/>
              </a:lnSpc>
              <a:defRPr/>
            </a:pPr>
            <a:r>
              <a:rPr lang="ru-RU" sz="2400" smtClean="0">
                <a:solidFill>
                  <a:srgbClr val="FFFF00"/>
                </a:solidFill>
              </a:rPr>
              <a:t>Число видимых обрывов проволок на участке.....4     6   16</a:t>
            </a:r>
          </a:p>
          <a:p>
            <a:pPr eaLnBrk="1" hangingPunct="1">
              <a:lnSpc>
                <a:spcPct val="90000"/>
              </a:lnSpc>
              <a:buFont typeface="Wingdings" pitchFamily="2" charset="2"/>
              <a:buNone/>
              <a:defRPr/>
            </a:pPr>
            <a:r>
              <a:rPr lang="ru-RU" sz="2400" smtClean="0"/>
              <a:t>    Например: </a:t>
            </a:r>
            <a:r>
              <a:rPr lang="en-US" sz="2400" smtClean="0"/>
              <a:t>d</a:t>
            </a:r>
            <a:r>
              <a:rPr lang="ru-RU" sz="2400" smtClean="0"/>
              <a:t>(каната) равен 30 мм, тогда проводим оценку состояния каната 3</a:t>
            </a:r>
            <a:r>
              <a:rPr lang="en-US" sz="2400" smtClean="0"/>
              <a:t> </a:t>
            </a:r>
            <a:r>
              <a:rPr lang="ru-RU" sz="2400" smtClean="0"/>
              <a:t>d</a:t>
            </a:r>
            <a:r>
              <a:rPr lang="en-US" sz="2400" smtClean="0"/>
              <a:t> =</a:t>
            </a:r>
            <a:r>
              <a:rPr lang="ru-RU" sz="2400" smtClean="0"/>
              <a:t> 3</a:t>
            </a:r>
            <a:r>
              <a:rPr lang="en-US" sz="2400" smtClean="0"/>
              <a:t> </a:t>
            </a:r>
            <a:r>
              <a:rPr lang="ru-RU" sz="2400" smtClean="0"/>
              <a:t>х </a:t>
            </a:r>
            <a:r>
              <a:rPr lang="en-US" sz="2400" smtClean="0"/>
              <a:t>30 = 90 </a:t>
            </a:r>
            <a:r>
              <a:rPr lang="ru-RU" sz="2400" smtClean="0"/>
              <a:t>мм., на канате отмеряем отрезок равный 90 мм и определяем число обрывов проволочек если их меньше 4 канат оставляем в эксплуатации, если больше 4 – бракуем канат.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type="body" idx="4294967295"/>
          </p:nvPr>
        </p:nvSpPr>
        <p:spPr>
          <a:xfrm>
            <a:off x="0" y="0"/>
            <a:ext cx="9144000" cy="6858000"/>
          </a:xfrm>
        </p:spPr>
        <p:txBody>
          <a:bodyPr/>
          <a:lstStyle/>
          <a:p>
            <a:pPr eaLnBrk="1" hangingPunct="1">
              <a:defRPr/>
            </a:pPr>
            <a:r>
              <a:rPr lang="ru-RU" sz="2800" b="1" dirty="0" smtClean="0">
                <a:solidFill>
                  <a:srgbClr val="FF9900"/>
                </a:solidFill>
              </a:rPr>
              <a:t>Местное уменьшение диаметра каната на месте разрушения органического сердечника.</a:t>
            </a:r>
            <a:endParaRPr lang="ru-RU" sz="2800" b="1" dirty="0" smtClean="0">
              <a:solidFill>
                <a:srgbClr val="FF9900"/>
              </a:solidFill>
              <a:latin typeface="Arial" charset="0"/>
            </a:endParaRPr>
          </a:p>
          <a:p>
            <a:pPr eaLnBrk="1" hangingPunct="1">
              <a:defRPr/>
            </a:pPr>
            <a:endParaRPr lang="ru-RU" sz="2800" b="1" dirty="0" smtClean="0">
              <a:solidFill>
                <a:srgbClr val="FF9900"/>
              </a:solidFill>
              <a:latin typeface="Arial" charset="0"/>
            </a:endParaRPr>
          </a:p>
          <a:p>
            <a:pPr eaLnBrk="1" hangingPunct="1">
              <a:defRPr/>
            </a:pPr>
            <a:endParaRPr lang="ru-RU" sz="2800" b="1" dirty="0" smtClean="0">
              <a:solidFill>
                <a:srgbClr val="FF9900"/>
              </a:solidFill>
            </a:endParaRPr>
          </a:p>
          <a:p>
            <a:pPr eaLnBrk="1" hangingPunct="1">
              <a:defRPr/>
            </a:pPr>
            <a:endParaRPr lang="ru-RU" sz="2800" dirty="0" smtClean="0">
              <a:solidFill>
                <a:srgbClr val="9ABADD"/>
              </a:solidFill>
            </a:endParaRPr>
          </a:p>
          <a:p>
            <a:pPr eaLnBrk="1" hangingPunct="1">
              <a:defRPr/>
            </a:pPr>
            <a:r>
              <a:rPr lang="ru-RU" sz="2800" b="1" smtClean="0">
                <a:solidFill>
                  <a:srgbClr val="FF9900"/>
                </a:solidFill>
              </a:rPr>
              <a:t>Выдавливание сердечника.</a:t>
            </a:r>
          </a:p>
          <a:p>
            <a:pPr eaLnBrk="1" hangingPunct="1">
              <a:buFont typeface="Wingdings" pitchFamily="2" charset="2"/>
              <a:buNone/>
              <a:defRPr/>
            </a:pPr>
            <a:r>
              <a:rPr lang="ru-RU" sz="2800" b="1" dirty="0" smtClean="0">
                <a:solidFill>
                  <a:srgbClr val="FF9900"/>
                </a:solidFill>
              </a:rPr>
              <a:t>     </a:t>
            </a:r>
          </a:p>
          <a:p>
            <a:pPr eaLnBrk="1" hangingPunct="1">
              <a:buFont typeface="Wingdings" pitchFamily="2" charset="2"/>
              <a:buNone/>
              <a:defRPr/>
            </a:pPr>
            <a:r>
              <a:rPr lang="ru-RU" dirty="0" smtClean="0"/>
              <a:t>   </a:t>
            </a:r>
          </a:p>
          <a:p>
            <a:pPr eaLnBrk="1" hangingPunct="1">
              <a:buFont typeface="Wingdings" pitchFamily="2" charset="2"/>
              <a:buNone/>
              <a:defRPr/>
            </a:pPr>
            <a:endParaRPr lang="ru-RU" dirty="0" smtClean="0"/>
          </a:p>
        </p:txBody>
      </p:sp>
      <p:pic>
        <p:nvPicPr>
          <p:cNvPr id="23554" name="Picture 6"/>
          <p:cNvPicPr>
            <a:picLocks noChangeAspect="1" noChangeArrowheads="1"/>
          </p:cNvPicPr>
          <p:nvPr/>
        </p:nvPicPr>
        <p:blipFill>
          <a:blip r:embed="rId2" cstate="print"/>
          <a:srcRect/>
          <a:stretch>
            <a:fillRect/>
          </a:stretch>
        </p:blipFill>
        <p:spPr bwMode="auto">
          <a:xfrm>
            <a:off x="1042988" y="1340769"/>
            <a:ext cx="5761037" cy="1512168"/>
          </a:xfrm>
          <a:prstGeom prst="rect">
            <a:avLst/>
          </a:prstGeom>
          <a:noFill/>
          <a:ln w="9525">
            <a:noFill/>
            <a:miter lim="800000"/>
            <a:headEnd/>
            <a:tailEnd/>
          </a:ln>
        </p:spPr>
      </p:pic>
      <p:pic>
        <p:nvPicPr>
          <p:cNvPr id="23555" name="Picture 8"/>
          <p:cNvPicPr>
            <a:picLocks noChangeAspect="1" noChangeArrowheads="1"/>
          </p:cNvPicPr>
          <p:nvPr/>
        </p:nvPicPr>
        <p:blipFill>
          <a:blip r:embed="rId3" cstate="print"/>
          <a:srcRect/>
          <a:stretch>
            <a:fillRect/>
          </a:stretch>
        </p:blipFill>
        <p:spPr bwMode="auto">
          <a:xfrm>
            <a:off x="1042988" y="3500438"/>
            <a:ext cx="5834062" cy="302418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кстура">
  <a:themeElements>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Текстура">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кстура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Текстура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Текстура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Текстура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Текстура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Текстура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Текстура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Лучи">
  <a:themeElements>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Лучи">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Лучи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Лучи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Лучи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Лучи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Лучи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Лучи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Лучи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Лучи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Beam</Template>
  <TotalTime>1138</TotalTime>
  <Words>1120</Words>
  <Application>Microsoft Office PowerPoint</Application>
  <PresentationFormat>Экран (4:3)</PresentationFormat>
  <Paragraphs>134</Paragraphs>
  <Slides>20</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20</vt:i4>
      </vt:variant>
    </vt:vector>
  </HeadingPairs>
  <TitlesOfParts>
    <vt:vector size="22" baseType="lpstr">
      <vt:lpstr>Текстура</vt:lpstr>
      <vt:lpstr>Лучи</vt:lpstr>
      <vt:lpstr>Презентация PowerPoint</vt:lpstr>
      <vt:lpstr>Стальные канаты</vt:lpstr>
      <vt:lpstr>Презентация PowerPoint</vt:lpstr>
      <vt:lpstr>Презентация PowerPoint</vt:lpstr>
      <vt:lpstr>Презентация PowerPoint</vt:lpstr>
      <vt:lpstr>Презентация PowerPoint</vt:lpstr>
      <vt:lpstr>Браковка канатов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Блоки и полиспасты</vt:lpstr>
      <vt:lpstr>Блоки и полиспасты</vt:lpstr>
      <vt:lpstr>Презентация PowerPoint</vt:lpstr>
      <vt:lpstr>Полиспасты</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III</dc:creator>
  <cp:lastModifiedBy>admin</cp:lastModifiedBy>
  <cp:revision>44</cp:revision>
  <dcterms:created xsi:type="dcterms:W3CDTF">2014-02-11T15:56:32Z</dcterms:created>
  <dcterms:modified xsi:type="dcterms:W3CDTF">2018-10-25T13:59:08Z</dcterms:modified>
</cp:coreProperties>
</file>