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30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2" r:id="rId21"/>
    <p:sldId id="284" r:id="rId22"/>
    <p:sldId id="285" r:id="rId23"/>
    <p:sldId id="286" r:id="rId24"/>
    <p:sldId id="296" r:id="rId25"/>
    <p:sldId id="297" r:id="rId26"/>
    <p:sldId id="298" r:id="rId27"/>
    <p:sldId id="299" r:id="rId28"/>
    <p:sldId id="301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05" r:id="rId38"/>
    <p:sldId id="30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«МОНТАЖ И ТЕХНИЧЕСКАЯ ЭКСПЛУАТАЦИЯ ХОЛОДИЛЬНО-КОМПРЕССОРНЫХ МАШИН И УСТАНОВОК»</a:t>
            </a:r>
          </a:p>
          <a:p>
            <a:pPr algn="ctr"/>
            <a:endParaRPr lang="ru-RU" sz="4000" b="1" dirty="0">
              <a:solidFill>
                <a:schemeClr val="accent3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ПРЕПОДАВАТЕЛЬ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СПЕЦ. ДИСЦИПЛИН</a:t>
            </a:r>
          </a:p>
          <a:p>
            <a:pPr algn="r"/>
            <a:endParaRPr lang="ru-RU" sz="4000" b="1" dirty="0" smtClean="0">
              <a:solidFill>
                <a:schemeClr val="accent3"/>
              </a:solidFill>
            </a:endParaRPr>
          </a:p>
          <a:p>
            <a:pPr algn="r"/>
            <a:r>
              <a:rPr lang="ru-RU" sz="4000" b="1" dirty="0" smtClean="0">
                <a:solidFill>
                  <a:srgbClr val="FFFF00"/>
                </a:solidFill>
              </a:rPr>
              <a:t>ЗАЙЦЕВ </a:t>
            </a:r>
          </a:p>
          <a:p>
            <a:pPr algn="r"/>
            <a:r>
              <a:rPr lang="ru-RU" sz="4000" b="1" dirty="0" smtClean="0">
                <a:solidFill>
                  <a:srgbClr val="FFFF00"/>
                </a:solidFill>
              </a:rPr>
              <a:t>ГЕОРГИЙ ИВАНОВИЧ</a:t>
            </a:r>
          </a:p>
          <a:p>
            <a:pPr algn="ctr"/>
            <a:endParaRPr lang="ru-RU" sz="4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16 - 17 АТТЕСТАЦИЯ спец\5. Фото\Фото0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232" y="332656"/>
            <a:ext cx="89644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Исследовательский метод</a:t>
            </a:r>
            <a:endParaRPr lang="ru-RU" sz="4400" dirty="0">
              <a:solidFill>
                <a:srgbClr val="FFFF00"/>
              </a:solidFill>
            </a:endParaRPr>
          </a:p>
          <a:p>
            <a:pPr algn="ctr"/>
            <a:r>
              <a:rPr lang="ru-RU" sz="4400" b="1" dirty="0">
                <a:solidFill>
                  <a:srgbClr val="FFFF00"/>
                </a:solidFill>
              </a:rPr>
              <a:t> </a:t>
            </a:r>
            <a:endParaRPr lang="ru-RU" sz="4400" dirty="0">
              <a:solidFill>
                <a:srgbClr val="FFFF00"/>
              </a:solidFill>
            </a:endParaRPr>
          </a:p>
          <a:p>
            <a:pPr algn="ctr"/>
            <a:r>
              <a:rPr lang="ru-RU" sz="4400" i="1" dirty="0"/>
              <a:t>решение задач творческого уровня, самостоятельное решение проблемной ситуации, проведение опытов, классификация, моделирование, проектирование, конструирование, постановка эксперимента и др.</a:t>
            </a:r>
            <a:endParaRPr lang="ru-RU" sz="4400" dirty="0"/>
          </a:p>
          <a:p>
            <a:r>
              <a:rPr lang="ru-RU" sz="4400" i="1" dirty="0"/>
              <a:t> 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16 - 17 АТТЕСТАЦИЯ спец\8. ПРНЗЕНТАЦИЯ февр. 2016г\1. ФОТО презентация\Фото00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3" y="-280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8924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ru-RU" sz="7200" b="1" dirty="0">
                <a:solidFill>
                  <a:srgbClr val="FF0000"/>
                </a:solidFill>
                <a:ea typeface="Calibri"/>
                <a:cs typeface="Times New Roman"/>
              </a:rPr>
              <a:t>Взаимные действия учителя и учащихся</a:t>
            </a:r>
            <a:endParaRPr lang="ru-RU" sz="7200" dirty="0">
              <a:ea typeface="Calibri"/>
              <a:cs typeface="Times New Roman"/>
            </a:endParaRPr>
          </a:p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ru-RU" sz="7200" b="1" dirty="0">
                <a:solidFill>
                  <a:srgbClr val="FF0000"/>
                </a:solidFill>
                <a:ea typeface="Calibri"/>
                <a:cs typeface="Times New Roman"/>
              </a:rPr>
              <a:t> </a:t>
            </a:r>
            <a:endParaRPr lang="ru-RU" sz="7200" dirty="0">
              <a:ea typeface="Calibri"/>
              <a:cs typeface="Times New Roman"/>
            </a:endParaRPr>
          </a:p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ru-RU" sz="7200" b="1" dirty="0">
                <a:solidFill>
                  <a:srgbClr val="FF0000"/>
                </a:solidFill>
                <a:ea typeface="Calibri"/>
                <a:cs typeface="Times New Roman"/>
              </a:rPr>
              <a:t> </a:t>
            </a:r>
            <a:endParaRPr lang="ru-RU" sz="7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4488"/>
            <a:ext cx="91440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Для проведения учебной практики в колледже имеется</a:t>
            </a:r>
          </a:p>
          <a:p>
            <a:pPr algn="ctr"/>
            <a:r>
              <a:rPr lang="ru-RU" sz="4400" b="1" dirty="0">
                <a:solidFill>
                  <a:schemeClr val="accent3"/>
                </a:solidFill>
              </a:rPr>
              <a:t> </a:t>
            </a:r>
            <a:r>
              <a:rPr lang="ru-RU" sz="2800" b="1" dirty="0"/>
              <a:t> </a:t>
            </a:r>
          </a:p>
          <a:p>
            <a:pPr algn="ctr"/>
            <a:r>
              <a:rPr lang="ru-RU" sz="2800" b="1" dirty="0"/>
              <a:t>Лаборатория автоматизации холодильных установок</a:t>
            </a:r>
            <a:r>
              <a:rPr lang="ru-RU" sz="2800" dirty="0"/>
              <a:t> </a:t>
            </a:r>
            <a:endParaRPr lang="ru-RU" sz="2800" dirty="0" smtClean="0"/>
          </a:p>
          <a:p>
            <a:pPr algn="ctr"/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  </a:t>
            </a:r>
            <a:r>
              <a:rPr lang="ru-RU" sz="4800" b="1" dirty="0">
                <a:solidFill>
                  <a:srgbClr val="FFFF00"/>
                </a:solidFill>
              </a:rPr>
              <a:t>класс </a:t>
            </a:r>
            <a:r>
              <a:rPr lang="ru-RU" sz="4800" b="1" dirty="0" smtClean="0">
                <a:solidFill>
                  <a:srgbClr val="FFFF00"/>
                </a:solidFill>
              </a:rPr>
              <a:t>№ </a:t>
            </a:r>
            <a:r>
              <a:rPr lang="ru-RU" sz="4800" b="1" dirty="0" smtClean="0">
                <a:solidFill>
                  <a:srgbClr val="FFFF00"/>
                </a:solidFill>
              </a:rPr>
              <a:t>3</a:t>
            </a:r>
            <a:endParaRPr lang="ru-RU" sz="4800" dirty="0">
              <a:solidFill>
                <a:srgbClr val="FFFF00"/>
              </a:solidFill>
            </a:endParaRPr>
          </a:p>
          <a:p>
            <a:pPr algn="ctr"/>
            <a:r>
              <a:rPr lang="ru-RU" sz="2800" b="1" dirty="0"/>
              <a:t> </a:t>
            </a:r>
            <a:endParaRPr lang="ru-RU" sz="2800" dirty="0"/>
          </a:p>
          <a:p>
            <a:pPr algn="ctr"/>
            <a:r>
              <a:rPr lang="ru-RU" sz="2800" dirty="0"/>
              <a:t>                                                                                                                                                              </a:t>
            </a:r>
            <a:r>
              <a:rPr lang="ru-RU" sz="2800" b="1" dirty="0"/>
              <a:t>- для выполнение обучающимися лабораторных и практических занятий   </a:t>
            </a:r>
            <a:endParaRPr lang="ru-RU" sz="2800" dirty="0"/>
          </a:p>
          <a:p>
            <a:pPr algn="ctr"/>
            <a:r>
              <a:rPr lang="ru-RU" sz="2800" b="1" dirty="0"/>
              <a:t>                                                                                                         имеется 10 учебных мест</a:t>
            </a:r>
            <a:endParaRPr lang="ru-RU" sz="2800" dirty="0"/>
          </a:p>
          <a:p>
            <a:pPr algn="ctr"/>
            <a:r>
              <a:rPr lang="ru-RU" sz="2800" dirty="0"/>
              <a:t> </a:t>
            </a:r>
          </a:p>
          <a:p>
            <a:pPr algn="ctr"/>
            <a:r>
              <a:rPr lang="ru-RU" sz="2800" dirty="0"/>
              <a:t> </a:t>
            </a:r>
          </a:p>
          <a:p>
            <a:pPr algn="ctr"/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90364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Заправка фреона в холодильную установку.              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dirty="0" smtClean="0"/>
              <a:t> </a:t>
            </a:r>
            <a:r>
              <a:rPr lang="ru-RU" b="1" dirty="0"/>
              <a:t>Выполняют работу студенты </a:t>
            </a:r>
            <a:r>
              <a:rPr lang="ru-RU" b="1" dirty="0" smtClean="0"/>
              <a:t>группы </a:t>
            </a:r>
            <a:r>
              <a:rPr lang="ru-RU" b="1" dirty="0" smtClean="0"/>
              <a:t>4РХ/13  </a:t>
            </a:r>
            <a:r>
              <a:rPr lang="ru-RU" b="1" dirty="0"/>
              <a:t>Дунаев Алексей и Гончарук Юрий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3" name="Рисунок 2" descr="G:\16 - 17 АТТЕСТАЦИЯ спец\5. Фото\Фото06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34911"/>
            <a:ext cx="6624736" cy="490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Разборка и сборка холодильного компрессора</a:t>
            </a:r>
            <a:r>
              <a:rPr lang="ru-RU" b="1" dirty="0">
                <a:solidFill>
                  <a:srgbClr val="FFFF00"/>
                </a:solidFill>
              </a:rPr>
              <a:t>.   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Выполняют работу студенты </a:t>
            </a:r>
            <a:r>
              <a:rPr lang="ru-RU" b="1" dirty="0" smtClean="0"/>
              <a:t>группы </a:t>
            </a:r>
            <a:r>
              <a:rPr lang="ru-RU" b="1" dirty="0" smtClean="0"/>
              <a:t>4РХ/13 </a:t>
            </a:r>
            <a:endParaRPr lang="ru-RU" b="1" dirty="0" smtClean="0"/>
          </a:p>
          <a:p>
            <a:pPr algn="ctr"/>
            <a:r>
              <a:rPr lang="ru-RU" b="1" dirty="0" smtClean="0"/>
              <a:t>Цирков </a:t>
            </a:r>
            <a:r>
              <a:rPr lang="ru-RU" b="1" dirty="0"/>
              <a:t>Сергей, </a:t>
            </a:r>
            <a:r>
              <a:rPr lang="ru-RU" b="1" dirty="0" smtClean="0"/>
              <a:t> Дунаев </a:t>
            </a:r>
            <a:r>
              <a:rPr lang="ru-RU" b="1" dirty="0"/>
              <a:t>Алексей</a:t>
            </a:r>
            <a:r>
              <a:rPr lang="ru-RU" b="1" dirty="0" smtClean="0"/>
              <a:t>,  Семёнов </a:t>
            </a:r>
            <a:r>
              <a:rPr lang="ru-RU" b="1" dirty="0"/>
              <a:t>Игорь</a:t>
            </a:r>
            <a:endParaRPr lang="ru-RU" dirty="0"/>
          </a:p>
        </p:txBody>
      </p:sp>
      <p:pic>
        <p:nvPicPr>
          <p:cNvPr id="3" name="Рисунок 2" descr="G:\16 - 17 АТТЕСТАЦИЯ спец\5. Фото\Фото06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988840"/>
            <a:ext cx="5940425" cy="445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82858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Проведение испытания холодильной установки</a:t>
            </a:r>
            <a:r>
              <a:rPr lang="ru-RU" sz="3200" b="1" dirty="0">
                <a:solidFill>
                  <a:srgbClr val="FFFF00"/>
                </a:solidFill>
              </a:rPr>
              <a:t>.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/>
              <a:t>Выполняют </a:t>
            </a:r>
            <a:r>
              <a:rPr lang="ru-RU" b="1" dirty="0"/>
              <a:t>работу студенты группы </a:t>
            </a:r>
            <a:r>
              <a:rPr lang="ru-RU" b="1" dirty="0" smtClean="0"/>
              <a:t>4РХ/13 </a:t>
            </a:r>
            <a:endParaRPr lang="ru-RU" b="1" dirty="0" smtClean="0"/>
          </a:p>
          <a:p>
            <a:pPr algn="ctr"/>
            <a:r>
              <a:rPr lang="ru-RU" b="1" dirty="0" err="1" smtClean="0"/>
              <a:t>Маршанцев</a:t>
            </a:r>
            <a:r>
              <a:rPr lang="ru-RU" b="1" dirty="0" smtClean="0"/>
              <a:t> </a:t>
            </a:r>
            <a:r>
              <a:rPr lang="ru-RU" b="1" dirty="0"/>
              <a:t>Евгений, Дунаев Алексей и </a:t>
            </a:r>
            <a:r>
              <a:rPr lang="ru-RU" b="1" dirty="0" smtClean="0"/>
              <a:t>Семёнов </a:t>
            </a:r>
            <a:r>
              <a:rPr lang="ru-RU" b="1" dirty="0"/>
              <a:t>Игорь</a:t>
            </a:r>
            <a:endParaRPr lang="ru-RU" dirty="0"/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pic>
        <p:nvPicPr>
          <p:cNvPr id="3" name="Рисунок 2" descr="G:\16 - 17 АТТЕСТАЦИЯ спец\5. Фото\Фото06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254" y="2366376"/>
            <a:ext cx="5940425" cy="445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Вакууммирование</a:t>
            </a:r>
            <a:r>
              <a:rPr lang="ru-RU" sz="2800" b="1" dirty="0">
                <a:solidFill>
                  <a:srgbClr val="FFFF00"/>
                </a:solidFill>
              </a:rPr>
              <a:t> холодильной установки.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endParaRPr lang="ru-RU" sz="2800" dirty="0" smtClean="0">
              <a:solidFill>
                <a:srgbClr val="FFFF00"/>
              </a:solidFill>
            </a:endParaRPr>
          </a:p>
          <a:p>
            <a:endParaRPr lang="ru-RU" b="1" dirty="0" smtClean="0"/>
          </a:p>
          <a:p>
            <a:pPr algn="ctr"/>
            <a:r>
              <a:rPr lang="ru-RU" b="1" dirty="0" smtClean="0"/>
              <a:t>Выполняют </a:t>
            </a:r>
            <a:r>
              <a:rPr lang="ru-RU" b="1" dirty="0"/>
              <a:t>работу студенты </a:t>
            </a:r>
            <a:r>
              <a:rPr lang="ru-RU" b="1" dirty="0" smtClean="0"/>
              <a:t>группы </a:t>
            </a:r>
            <a:r>
              <a:rPr lang="ru-RU" b="1" dirty="0" smtClean="0"/>
              <a:t>4РХ/13</a:t>
            </a:r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Иванов Михаил и Зеленко Юрий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3" name="Рисунок 2" descr="G:\16 - 17 АТТЕСТАЦИЯ спец\5. Фото\Фото06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397" y="2402205"/>
            <a:ext cx="5940425" cy="445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3529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Ремонт кондиционера. 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 </a:t>
            </a:r>
            <a:r>
              <a:rPr lang="ru-RU" b="1" dirty="0"/>
              <a:t>Выполняют работу студенты </a:t>
            </a:r>
            <a:r>
              <a:rPr lang="ru-RU" b="1" dirty="0" smtClean="0"/>
              <a:t>группы </a:t>
            </a:r>
            <a:r>
              <a:rPr lang="ru-RU" b="1" dirty="0" smtClean="0"/>
              <a:t>4РХ/13 </a:t>
            </a:r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Агафонов Иван и  Дунаев Алексей</a:t>
            </a:r>
            <a:endParaRPr lang="ru-RU" dirty="0"/>
          </a:p>
        </p:txBody>
      </p:sp>
      <p:pic>
        <p:nvPicPr>
          <p:cNvPr id="3" name="Рисунок 2" descr="G:\16 - 17 АТТЕСТАЦИЯ спец\5. Фото\Фото06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115" y="2204864"/>
            <a:ext cx="5940425" cy="445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18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ГБПОУ МО « РАМЕНСКИЙ КОЛЛЕДЖ»</a:t>
            </a:r>
            <a:endParaRPr lang="ru-RU" sz="4000" dirty="0">
              <a:solidFill>
                <a:srgbClr val="FFFF00"/>
              </a:solidFill>
            </a:endParaRPr>
          </a:p>
          <a:p>
            <a:pPr algn="ctr"/>
            <a:r>
              <a:rPr lang="ru-RU" sz="4000" b="1" dirty="0">
                <a:solidFill>
                  <a:srgbClr val="FFFF00"/>
                </a:solidFill>
              </a:rPr>
              <a:t> </a:t>
            </a:r>
            <a:endParaRPr lang="ru-RU" sz="4000" dirty="0">
              <a:solidFill>
                <a:srgbClr val="FFFF00"/>
              </a:solidFill>
            </a:endParaRPr>
          </a:p>
          <a:p>
            <a:pPr algn="ctr"/>
            <a:r>
              <a:rPr lang="ru-RU" sz="4000" b="1" dirty="0">
                <a:solidFill>
                  <a:srgbClr val="FFFF00"/>
                </a:solidFill>
              </a:rPr>
              <a:t> </a:t>
            </a:r>
            <a:endParaRPr lang="ru-RU" sz="4000" dirty="0">
              <a:solidFill>
                <a:srgbClr val="FFFF00"/>
              </a:solidFill>
            </a:endParaRPr>
          </a:p>
          <a:p>
            <a:pPr algn="ctr"/>
            <a:r>
              <a:rPr lang="ru-RU" sz="4000" b="1" dirty="0">
                <a:solidFill>
                  <a:srgbClr val="FFFF00"/>
                </a:solidFill>
              </a:rPr>
              <a:t>Применение активных методов обучения на практических занятиях по холодильному оборудованию.</a:t>
            </a:r>
            <a:endParaRPr lang="ru-RU" sz="4000" dirty="0">
              <a:solidFill>
                <a:srgbClr val="FFFF00"/>
              </a:solidFill>
            </a:endParaRPr>
          </a:p>
          <a:p>
            <a:pPr algn="ctr"/>
            <a:r>
              <a:rPr lang="ru-RU" sz="4000" b="1" dirty="0">
                <a:solidFill>
                  <a:schemeClr val="accent3"/>
                </a:solidFill>
              </a:rPr>
              <a:t> </a:t>
            </a:r>
            <a:endParaRPr lang="ru-RU" sz="4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  <a:t>Имеющиеся тренажёры – имитаторы</a:t>
            </a:r>
            <a:r>
              <a:rPr lang="ru-RU" sz="2000" b="1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22" y="100490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/>
              <a:t>Тренажёр </a:t>
            </a:r>
            <a:r>
              <a:rPr lang="ru-RU" sz="2400" b="1" dirty="0"/>
              <a:t>- имитатор работы  бытового холодильника.</a:t>
            </a:r>
            <a:r>
              <a:rPr lang="en-US" sz="2400" b="1" dirty="0"/>
              <a:t>KR</a:t>
            </a:r>
            <a:r>
              <a:rPr lang="ru-RU" sz="2400" b="1" dirty="0" smtClean="0"/>
              <a:t>-101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r>
              <a:rPr lang="ru-RU" sz="2400" b="1" dirty="0"/>
              <a:t>2. Тренажёр - имитатор работы кондиционера.</a:t>
            </a:r>
            <a:endParaRPr lang="ru-RU" sz="2400" dirty="0"/>
          </a:p>
          <a:p>
            <a:r>
              <a:rPr lang="en-US" sz="2400" b="1" dirty="0"/>
              <a:t>SRK</a:t>
            </a:r>
            <a:r>
              <a:rPr lang="ru-RU" sz="2400" b="1" dirty="0"/>
              <a:t>-205 </a:t>
            </a:r>
            <a:r>
              <a:rPr lang="en-US" sz="2400" b="1" dirty="0"/>
              <a:t>HENF</a:t>
            </a:r>
            <a:r>
              <a:rPr lang="ru-RU" sz="2400" b="1" dirty="0"/>
              <a:t>-</a:t>
            </a:r>
            <a:r>
              <a:rPr lang="en-US" sz="2400" b="1" dirty="0"/>
              <a:t>W</a:t>
            </a:r>
            <a:r>
              <a:rPr lang="ru-RU" sz="2400" b="1" dirty="0"/>
              <a:t>/</a:t>
            </a:r>
            <a:r>
              <a:rPr lang="en-US" sz="2400" b="1" dirty="0"/>
              <a:t>SRK</a:t>
            </a:r>
            <a:r>
              <a:rPr lang="ru-RU" sz="2400" b="1" dirty="0"/>
              <a:t> 205 </a:t>
            </a:r>
            <a:r>
              <a:rPr lang="en-US" sz="2400" b="1" dirty="0" smtClean="0"/>
              <a:t>HENF</a:t>
            </a:r>
            <a:endParaRPr lang="ru-RU" sz="2400" b="1" dirty="0" smtClean="0"/>
          </a:p>
          <a:p>
            <a:endParaRPr lang="ru-RU" sz="2400" dirty="0"/>
          </a:p>
          <a:p>
            <a:r>
              <a:rPr lang="ru-RU" sz="2400" b="1" dirty="0"/>
              <a:t>3. Тренажёр – имитатор </a:t>
            </a:r>
            <a:endParaRPr lang="ru-RU" sz="2400" dirty="0"/>
          </a:p>
          <a:p>
            <a:r>
              <a:rPr lang="ru-RU" sz="2400" b="1" dirty="0"/>
              <a:t>( холодильная машина ) работы холодильной установки.</a:t>
            </a:r>
            <a:br>
              <a:rPr lang="ru-RU" sz="2400" b="1" dirty="0"/>
            </a:br>
            <a:r>
              <a:rPr lang="en-US" sz="2400" b="1" dirty="0"/>
              <a:t>COPELANP</a:t>
            </a:r>
            <a:r>
              <a:rPr lang="ru-RU" sz="2400" b="1" dirty="0"/>
              <a:t> </a:t>
            </a:r>
            <a:r>
              <a:rPr lang="ru-RU" sz="2400" b="1" dirty="0" smtClean="0"/>
              <a:t>– </a:t>
            </a:r>
            <a:r>
              <a:rPr lang="en-US" sz="2400" b="1" dirty="0" smtClean="0"/>
              <a:t>BOCK</a:t>
            </a:r>
            <a:endParaRPr lang="ru-RU" sz="2400" b="1" dirty="0" smtClean="0"/>
          </a:p>
          <a:p>
            <a:endParaRPr lang="ru-RU" sz="2400" dirty="0"/>
          </a:p>
          <a:p>
            <a:r>
              <a:rPr lang="ru-RU" sz="2400" b="1" dirty="0"/>
              <a:t>4. Тренажёр - имитатор </a:t>
            </a:r>
            <a:endParaRPr lang="ru-RU" sz="2400" dirty="0"/>
          </a:p>
          <a:p>
            <a:r>
              <a:rPr lang="ru-RU" sz="2400" b="1" dirty="0"/>
              <a:t>( холодильный агрегат ) торгового холодильного оборудования.</a:t>
            </a:r>
            <a:br>
              <a:rPr lang="ru-RU" sz="2400" b="1" dirty="0"/>
            </a:br>
            <a:r>
              <a:rPr lang="en-US" sz="2400" b="1" dirty="0"/>
              <a:t>MANEVROP MT-40 GH4EVE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564904"/>
            <a:ext cx="91440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- является </a:t>
            </a:r>
            <a:r>
              <a:rPr lang="ru-RU" sz="3200" b="1" dirty="0"/>
              <a:t>обязательным разделом ППССЗ.                               Она представляет собой вид учебной деятельности, направленной на формирование, закрепление, развитие практических навыков и компетенции в процессе выполнения определенных видов работ, связанных с будущей профессиональной деятельностью.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332656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Производственная</a:t>
            </a:r>
          </a:p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 </a:t>
            </a:r>
            <a:r>
              <a:rPr lang="ru-RU" sz="6600" b="1" dirty="0">
                <a:solidFill>
                  <a:srgbClr val="FFFF00"/>
                </a:solidFill>
              </a:rPr>
              <a:t>практика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6369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В течение всего периода обучения  обучающиеся проходят производственную практику на предприятиях Московской области, основными из которых являются: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892480" cy="544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kern="1800" dirty="0">
                <a:ea typeface="Calibri"/>
                <a:cs typeface="Times New Roman"/>
              </a:rPr>
              <a:t>ООО </a:t>
            </a:r>
            <a:r>
              <a:rPr lang="ru-RU" sz="2800" b="1" kern="1800" dirty="0" smtClean="0">
                <a:ea typeface="Calibri"/>
                <a:cs typeface="Times New Roman"/>
              </a:rPr>
              <a:t>« </a:t>
            </a:r>
            <a:r>
              <a:rPr lang="ru-RU" sz="2800" b="1" kern="1800" dirty="0" err="1">
                <a:ea typeface="Calibri"/>
                <a:cs typeface="Times New Roman"/>
              </a:rPr>
              <a:t>ТехЭнергоСервис</a:t>
            </a:r>
            <a:r>
              <a:rPr lang="ru-RU" sz="2800" b="1" kern="1800" dirty="0">
                <a:ea typeface="Calibri"/>
                <a:cs typeface="Times New Roman"/>
              </a:rPr>
              <a:t> » </a:t>
            </a:r>
            <a:r>
              <a:rPr lang="ru-RU" sz="2800" b="1" kern="1800" dirty="0" smtClean="0">
                <a:ea typeface="Calibri"/>
                <a:cs typeface="Times New Roman"/>
              </a:rPr>
              <a:t>     </a:t>
            </a:r>
            <a:r>
              <a:rPr lang="ru-RU" sz="2800" dirty="0">
                <a:latin typeface="Tahoma"/>
                <a:ea typeface="Times New Roman"/>
                <a:cs typeface="Times New Roman"/>
              </a:rPr>
              <a:t>п. </a:t>
            </a:r>
            <a:r>
              <a:rPr lang="ru-RU" sz="2800" dirty="0" smtClean="0">
                <a:latin typeface="Tahoma"/>
                <a:ea typeface="Times New Roman"/>
                <a:cs typeface="Times New Roman"/>
              </a:rPr>
              <a:t>Родники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1026" name="Picture 2" descr="C:\Users\admin\Desktop\Практика\BZbSnVSO7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04771"/>
            <a:ext cx="4320479" cy="60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6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691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ea typeface="Calibri"/>
                <a:cs typeface="Times New Roman"/>
              </a:rPr>
              <a:t>ООО « Холод » г. </a:t>
            </a:r>
            <a:r>
              <a:rPr lang="ru-RU" sz="4800" b="1" dirty="0" smtClean="0">
                <a:ea typeface="Calibri"/>
                <a:cs typeface="Times New Roman"/>
              </a:rPr>
              <a:t>Жуковский</a:t>
            </a:r>
            <a:endParaRPr lang="ru-RU" sz="4800" dirty="0">
              <a:ea typeface="Calibri"/>
              <a:cs typeface="Times New Roman"/>
            </a:endParaRPr>
          </a:p>
        </p:txBody>
      </p:sp>
      <p:pic>
        <p:nvPicPr>
          <p:cNvPr id="4" name="Picture 3" descr="C:\Users\admin\Desktop\Практика\IvhY0_LmB0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439248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2" y="14979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ea typeface="Calibri"/>
                <a:cs typeface="Times New Roman"/>
              </a:rPr>
              <a:t>ООО « НЕСТЛЕ » г. </a:t>
            </a:r>
            <a:r>
              <a:rPr lang="ru-RU" sz="4800" b="1" dirty="0" smtClean="0">
                <a:ea typeface="Calibri"/>
                <a:cs typeface="Times New Roman"/>
              </a:rPr>
              <a:t>Жуковский</a:t>
            </a:r>
            <a:endParaRPr lang="ru-RU" sz="4800" dirty="0">
              <a:ea typeface="Calibri"/>
              <a:cs typeface="Times New Roman"/>
            </a:endParaRPr>
          </a:p>
        </p:txBody>
      </p:sp>
      <p:pic>
        <p:nvPicPr>
          <p:cNvPr id="3074" name="Picture 2" descr="C:\Users\admin\Desktop\Практика\SVy1mQVYa1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56084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7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46043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a typeface="Times New Roman"/>
                <a:cs typeface="Times New Roman"/>
              </a:rPr>
              <a:t>ООО « Успех » Хладокомбинат </a:t>
            </a:r>
            <a:r>
              <a:rPr lang="ru-RU" sz="3200" b="1" dirty="0" smtClean="0">
                <a:ea typeface="Times New Roman"/>
                <a:cs typeface="Times New Roman"/>
              </a:rPr>
              <a:t> г</a:t>
            </a:r>
            <a:r>
              <a:rPr lang="ru-RU" sz="3200" b="1" dirty="0">
                <a:ea typeface="Times New Roman"/>
                <a:cs typeface="Times New Roman"/>
              </a:rPr>
              <a:t>. </a:t>
            </a:r>
            <a:r>
              <a:rPr lang="ru-RU" sz="3200" b="1" dirty="0" smtClean="0">
                <a:ea typeface="Times New Roman"/>
                <a:cs typeface="Times New Roman"/>
              </a:rPr>
              <a:t>Люберцы</a:t>
            </a:r>
            <a:endParaRPr lang="ru-RU" sz="3200" dirty="0">
              <a:ea typeface="Calibri"/>
              <a:cs typeface="Times New Roman"/>
            </a:endParaRPr>
          </a:p>
        </p:txBody>
      </p:sp>
      <p:pic>
        <p:nvPicPr>
          <p:cNvPr id="4098" name="Picture 2" descr="C:\Users\admin\Desktop\Практика\ulS1hdwj0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844824"/>
            <a:ext cx="76708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7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32452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ea typeface="Calibri"/>
                <a:cs typeface="Times New Roman"/>
              </a:rPr>
              <a:t>ООО «</a:t>
            </a:r>
            <a:r>
              <a:rPr lang="ru-RU" sz="4800" b="1" dirty="0" smtClean="0">
                <a:ea typeface="Calibri"/>
                <a:cs typeface="Times New Roman"/>
              </a:rPr>
              <a:t>Морозко» г. Бронницы</a:t>
            </a:r>
            <a:endParaRPr lang="ru-RU" sz="4800" dirty="0">
              <a:ea typeface="Calibri"/>
              <a:cs typeface="Times New Roman"/>
            </a:endParaRPr>
          </a:p>
        </p:txBody>
      </p:sp>
      <p:pic>
        <p:nvPicPr>
          <p:cNvPr id="5122" name="Picture 2" descr="C:\Users\admin\Desktop\Практика\cRzWzkZqg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16043"/>
            <a:ext cx="4636120" cy="554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7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43641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ea typeface="Times New Roman"/>
                <a:cs typeface="Times New Roman"/>
              </a:rPr>
              <a:t>ООО Русский холод - Лагуна </a:t>
            </a:r>
            <a:r>
              <a:rPr lang="ru-RU" sz="4000" b="1" dirty="0" err="1">
                <a:ea typeface="Times New Roman"/>
                <a:cs typeface="Times New Roman"/>
              </a:rPr>
              <a:t>Койл</a:t>
            </a:r>
            <a:endParaRPr lang="ru-RU" sz="4000" dirty="0">
              <a:ea typeface="Calibri"/>
              <a:cs typeface="Times New Roman"/>
            </a:endParaRPr>
          </a:p>
        </p:txBody>
      </p:sp>
      <p:pic>
        <p:nvPicPr>
          <p:cNvPr id="7172" name="Picture 4" descr="C:\Users\admin\Desktop\Практика\xunlH8sMsC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435100"/>
            <a:ext cx="4064000" cy="5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7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155" y="47667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</a:rPr>
              <a:t>Применение активных методов обучения невозможно без активного участия   обучающихся и педагогов в общественной жизни колледжа, города, района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8984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МИНИСТЕРСТВО ОБРАЗОВАНИЯ И НАУКИ РОССИЙСКОЙ ФЕДЕРАЦИИ</a:t>
            </a:r>
            <a:endParaRPr lang="ru-RU" sz="2400" dirty="0"/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ru-RU" sz="2400" b="1" dirty="0"/>
              <a:t>ПРИКАЗ</a:t>
            </a:r>
            <a:endParaRPr lang="ru-RU" sz="2400" dirty="0"/>
          </a:p>
          <a:p>
            <a:pPr algn="ctr"/>
            <a:r>
              <a:rPr lang="ru-RU" sz="2400" b="1" dirty="0"/>
              <a:t>от 18 апреля 2014 г. N 348</a:t>
            </a:r>
            <a:endParaRPr lang="ru-RU" sz="2400" dirty="0"/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ru-RU" sz="2400" b="1" dirty="0"/>
              <a:t>ОБ УТВЕРЖДЕНИИ</a:t>
            </a:r>
            <a:endParaRPr lang="ru-RU" sz="2400" dirty="0"/>
          </a:p>
          <a:p>
            <a:pPr algn="ctr"/>
            <a:r>
              <a:rPr lang="ru-RU" sz="2400" b="1" dirty="0"/>
              <a:t>ФЕДЕРАЛЬНОГО ГОСУДАРСТВЕННОГО ОБРАЗОВАТЕЛЬНОГО СТАНДАРТА</a:t>
            </a:r>
            <a:endParaRPr lang="ru-RU" sz="2400" dirty="0"/>
          </a:p>
          <a:p>
            <a:pPr algn="ctr"/>
            <a:r>
              <a:rPr lang="ru-RU" sz="2400" b="1" dirty="0"/>
              <a:t>СРЕДНЕГО ПРОФЕССИОНАЛЬНОГО ОБРАЗОВАНИЯ ПО СПЕЦИАЛЬНОСТИ</a:t>
            </a:r>
            <a:endParaRPr lang="ru-RU" sz="2400" dirty="0"/>
          </a:p>
          <a:p>
            <a:pPr algn="ctr"/>
            <a:r>
              <a:rPr lang="ru-RU" sz="2400" b="1" dirty="0"/>
              <a:t>15.02.06 МОНТАЖ И ТЕХНИЧЕСКАЯ ЭКСПЛУАТАЦИЯ</a:t>
            </a:r>
            <a:endParaRPr lang="ru-RU" sz="2400" dirty="0"/>
          </a:p>
          <a:p>
            <a:pPr algn="ctr"/>
            <a:r>
              <a:rPr lang="ru-RU" sz="2400" b="1" dirty="0"/>
              <a:t>ХОЛОДИЛЬНО-КОМПРЕССОРНЫХ МАШИН</a:t>
            </a:r>
            <a:endParaRPr lang="ru-RU" sz="2400" dirty="0"/>
          </a:p>
          <a:p>
            <a:pPr algn="ctr"/>
            <a:r>
              <a:rPr lang="ru-RU" sz="2400" b="1" dirty="0"/>
              <a:t>И УСТАНОВОК (ПО ОТРАСЛЯМ)</a:t>
            </a:r>
            <a:endParaRPr lang="ru-RU" sz="2400" dirty="0"/>
          </a:p>
          <a:p>
            <a:pPr algn="ctr"/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ea typeface="Calibri"/>
                <a:cs typeface="Times New Roman"/>
              </a:rPr>
              <a:t>УЧАСТИЕ В ХУДОЖЕСТВЕННОЙ </a:t>
            </a:r>
            <a:endParaRPr lang="ru-RU" sz="28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САМОДЕЯТЕЛЬНОСТИ </a:t>
            </a:r>
            <a:r>
              <a:rPr lang="ru-RU" sz="2800" b="1" dirty="0">
                <a:solidFill>
                  <a:srgbClr val="FF0000"/>
                </a:solidFill>
                <a:ea typeface="Calibri"/>
                <a:cs typeface="Times New Roman"/>
              </a:rPr>
              <a:t>КОЛЛЕДЖА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3" name="Рисунок 2" descr="G:\16 - 17 АТТЕСТАЦИЯ спец\5а. ФОТО презентация\Фото06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554" y="1844824"/>
            <a:ext cx="5940425" cy="445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6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6"/>
            <a:ext cx="741682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ea typeface="Calibri"/>
                <a:cs typeface="Times New Roman"/>
              </a:rPr>
              <a:t>УЧАСТИЕ В АКЦИИ </a:t>
            </a:r>
            <a:endParaRPr lang="ru-RU" sz="32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ea typeface="Calibri"/>
                <a:cs typeface="Times New Roman"/>
              </a:rPr>
              <a:t> «СТУДЕНЧЕСКИЙ </a:t>
            </a:r>
            <a:r>
              <a:rPr lang="ru-RU" sz="3200" b="1" dirty="0">
                <a:solidFill>
                  <a:srgbClr val="FF0000"/>
                </a:solidFill>
                <a:ea typeface="Calibri"/>
                <a:cs typeface="Times New Roman"/>
              </a:rPr>
              <a:t>ЛЕС»</a:t>
            </a:r>
            <a:endParaRPr lang="ru-RU" sz="3200" dirty="0">
              <a:ea typeface="Calibri"/>
              <a:cs typeface="Times New Roman"/>
            </a:endParaRPr>
          </a:p>
        </p:txBody>
      </p:sp>
      <p:pic>
        <p:nvPicPr>
          <p:cNvPr id="3" name="Рисунок 2" descr="G:\16 - 17 АТТЕСТАЦИЯ спец\5а. ФОТО презентация\Фото00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3"/>
            <a:ext cx="5940425" cy="445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6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НА ПРАЗДНИЧНОМ МЕРОПРИЯТИИ, ПОСВЯЩЁННОМ 70-ЛЕТИЮ ВЕЛИКОЙ ПОБЕДЫ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G:\16 - 17 АТТЕСТАЦИЯ спец\5а. ФОТО презентация\Фото07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278803"/>
            <a:ext cx="5940425" cy="445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6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ВЫПУСК </a:t>
            </a:r>
            <a:endParaRPr lang="ru-RU" sz="4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4800" b="1" dirty="0" smtClean="0"/>
              <a:t>ПО СПЕЦИАЛЬНОСТИ   </a:t>
            </a:r>
          </a:p>
          <a:p>
            <a:pPr algn="ctr"/>
            <a:r>
              <a:rPr lang="ru-RU" sz="4800" b="1" dirty="0" smtClean="0"/>
              <a:t>«МОНТАЖ И ТЕХНИЧЕСКАЯ ЭКСПЛУАТАЦИЯ ХОЛОДИЛЬНО-КОМПРЕССОРНЫХ МАШИН И УСТАНОВОК»  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2017год </a:t>
            </a:r>
            <a:r>
              <a:rPr lang="ru-RU" sz="4800" b="1" dirty="0">
                <a:solidFill>
                  <a:srgbClr val="FFFF00"/>
                </a:solidFill>
              </a:rPr>
              <a:t>– ГРУППА </a:t>
            </a:r>
            <a:r>
              <a:rPr lang="ru-RU" sz="4800" b="1" dirty="0" smtClean="0">
                <a:solidFill>
                  <a:srgbClr val="FFFF00"/>
                </a:solidFill>
              </a:rPr>
              <a:t>4РХ/13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80" y="40466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СОГЛАСОВАНО					УТВЕРЖДАЮ</a:t>
            </a:r>
            <a:endParaRPr lang="ru-RU" dirty="0"/>
          </a:p>
          <a:p>
            <a:r>
              <a:rPr lang="ru-RU" dirty="0"/>
              <a:t>Председатель ГАК					Директор МОГК</a:t>
            </a:r>
          </a:p>
          <a:p>
            <a:r>
              <a:rPr lang="ru-RU" dirty="0"/>
              <a:t>____________						____________ В.И. </a:t>
            </a:r>
            <a:r>
              <a:rPr lang="ru-RU" dirty="0" err="1"/>
              <a:t>Шепелев</a:t>
            </a:r>
            <a:endParaRPr lang="ru-RU" dirty="0"/>
          </a:p>
          <a:p>
            <a:r>
              <a:rPr lang="ru-RU" dirty="0"/>
              <a:t>«____» ____________</a:t>
            </a:r>
            <a:r>
              <a:rPr lang="ru-RU" dirty="0" smtClean="0"/>
              <a:t>2017 </a:t>
            </a:r>
            <a:r>
              <a:rPr lang="ru-RU" dirty="0"/>
              <a:t>г.				«____» ____________</a:t>
            </a:r>
            <a:r>
              <a:rPr lang="ru-RU" dirty="0" smtClean="0"/>
              <a:t>2017 </a:t>
            </a:r>
            <a:r>
              <a:rPr lang="ru-RU" dirty="0"/>
              <a:t>г.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Программа государственной итоговой аттестации выпускников</a:t>
            </a:r>
            <a:endParaRPr lang="ru-RU" dirty="0"/>
          </a:p>
          <a:p>
            <a:r>
              <a:rPr lang="ru-RU" b="1" dirty="0"/>
              <a:t>по специальности </a:t>
            </a:r>
            <a:r>
              <a:rPr lang="ru-RU" dirty="0"/>
              <a:t>15.02.06                                                                                                            </a:t>
            </a:r>
            <a:r>
              <a:rPr lang="ru-RU" b="1" dirty="0"/>
              <a:t>МОНТАЖ И ТЕХНИЧЕСКАЯ ЭКСПЛУАТАЦИЯ</a:t>
            </a:r>
            <a:endParaRPr lang="ru-RU" dirty="0"/>
          </a:p>
          <a:p>
            <a:r>
              <a:rPr lang="ru-RU" b="1" dirty="0"/>
              <a:t>ХОЛОДИЛЬНО-КОМПРЕССОРНЫХ МАШИН</a:t>
            </a:r>
            <a:endParaRPr lang="ru-RU" dirty="0"/>
          </a:p>
          <a:p>
            <a:r>
              <a:rPr lang="ru-RU" b="1" dirty="0"/>
              <a:t>И УСТАНОВОК (ПО ОТРАСЛЯМ)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Целью ГИА является комплексная оценка уровня освоения образовательной программы, компетенций выпускника и соответствия результатов освоения ППССЗ требованиям ФГОС по специальности 15.02.06 МОНТАЖ И ТЕХНИЧЕСКАЯ ЭКСПЛУАТАЦИЯ ХОЛОДИЛЬНО-КОМПРЕССОРНЫХ МАШИН И УСТАНОВОК (ПО ОТРАСЛЯМ).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18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4" y="764704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ПЕРЕЧЕНЬ</a:t>
            </a:r>
            <a:endParaRPr lang="ru-RU" sz="4000" dirty="0">
              <a:solidFill>
                <a:srgbClr val="FFFF00"/>
              </a:solidFill>
            </a:endParaRPr>
          </a:p>
          <a:p>
            <a:pPr algn="ctr"/>
            <a:r>
              <a:rPr lang="ru-RU" sz="4000" b="1" dirty="0"/>
              <a:t>ПРОФЕССИЙ РАБОЧИХ, ДОЛЖНОСТЕЙ СЛУЖАЩИХ, РЕКОМЕНДУЕМЫХ</a:t>
            </a:r>
            <a:endParaRPr lang="ru-RU" sz="4000" dirty="0"/>
          </a:p>
          <a:p>
            <a:pPr algn="ctr"/>
            <a:r>
              <a:rPr lang="ru-RU" sz="4000" b="1" dirty="0"/>
              <a:t>К ОСВОЕНИЮ В РАМКАХ ПРОГРАММЫ ПОДГОТОВКИ СПЕЦИАЛИСТОВ</a:t>
            </a:r>
            <a:endParaRPr lang="ru-RU" sz="4000" dirty="0"/>
          </a:p>
          <a:p>
            <a:pPr algn="ctr"/>
            <a:r>
              <a:rPr lang="ru-RU" sz="4000" b="1" dirty="0"/>
              <a:t>СРЕДНЕГО ЗВЕНА</a:t>
            </a:r>
            <a:endParaRPr lang="ru-RU" sz="4000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18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Код по Общероссийскому классификатору профессий рабочих, должностей служащих и тарифных разрядов</a:t>
            </a:r>
            <a:endParaRPr lang="ru-RU" sz="2800" dirty="0">
              <a:solidFill>
                <a:srgbClr val="FFFF00"/>
              </a:solidFill>
            </a:endParaRP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(ОК 016-94</a:t>
            </a:r>
            <a:r>
              <a:rPr lang="ru-RU" sz="2800" b="1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4065" y="2117760"/>
            <a:ext cx="19159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14341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098819"/>
            <a:ext cx="8568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Наименование профессий </a:t>
            </a:r>
            <a:r>
              <a:rPr lang="ru-RU" sz="2800" b="1" dirty="0">
                <a:solidFill>
                  <a:srgbClr val="FFFF00"/>
                </a:solidFill>
              </a:rPr>
              <a:t>рабочих </a:t>
            </a:r>
            <a:r>
              <a:rPr lang="ru-RU" sz="2800" b="1" dirty="0" smtClean="0">
                <a:solidFill>
                  <a:srgbClr val="FFFF00"/>
                </a:solidFill>
              </a:rPr>
              <a:t>должностей</a:t>
            </a:r>
            <a:endParaRPr lang="ru-RU" sz="3600" b="1" dirty="0"/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служащих</a:t>
            </a:r>
            <a:endParaRPr lang="ru-RU" sz="2800" b="1" dirty="0">
              <a:solidFill>
                <a:srgbClr val="FFFF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Машинист </a:t>
            </a:r>
            <a:r>
              <a:rPr lang="ru-RU" sz="4800" b="1" dirty="0">
                <a:solidFill>
                  <a:srgbClr val="FF0000"/>
                </a:solidFill>
              </a:rPr>
              <a:t>холодильных установок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8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9001000" cy="657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ru-RU" sz="4400" b="1" dirty="0">
                <a:latin typeface="Times New Roman"/>
                <a:ea typeface="Times New Roman"/>
                <a:cs typeface="Times New Roman"/>
              </a:rPr>
              <a:t>Наименование квалификации базовой подготовки</a:t>
            </a:r>
          </a:p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Техник</a:t>
            </a:r>
            <a:endParaRPr lang="ru-RU" sz="4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500"/>
              </a:spcAft>
            </a:pPr>
            <a:endParaRPr lang="ru-RU" sz="4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ru-RU" sz="4400" b="1" dirty="0">
                <a:latin typeface="Times New Roman"/>
                <a:ea typeface="Times New Roman"/>
                <a:cs typeface="Times New Roman"/>
              </a:rPr>
              <a:t>Срок </a:t>
            </a: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получения </a:t>
            </a:r>
            <a:r>
              <a:rPr lang="ru-RU" sz="4400" b="1" dirty="0">
                <a:latin typeface="Times New Roman"/>
                <a:ea typeface="Times New Roman"/>
                <a:cs typeface="Times New Roman"/>
              </a:rPr>
              <a:t>СПО по ППССЗ базовой подготовки в очной форме обучения </a:t>
            </a:r>
            <a:endParaRPr lang="ru-RU" sz="4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 года 10 месяцев </a:t>
            </a:r>
            <a:endParaRPr lang="ru-RU" sz="4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22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4" y="764704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FF00"/>
                </a:solidFill>
              </a:rPr>
              <a:t>СПАСИБО </a:t>
            </a:r>
          </a:p>
          <a:p>
            <a:pPr algn="ctr"/>
            <a:r>
              <a:rPr lang="ru-RU" sz="8800" b="1" dirty="0" smtClean="0">
                <a:solidFill>
                  <a:srgbClr val="FFFF00"/>
                </a:solidFill>
              </a:rPr>
              <a:t>ЗА ВНИМАНИЕ!!!</a:t>
            </a:r>
            <a:endParaRPr lang="ru-RU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496944" cy="601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Наименование квалификации базовой </a:t>
            </a:r>
            <a:r>
              <a:rPr lang="ru-RU" sz="4000" b="1" dirty="0" smtClean="0">
                <a:latin typeface="Times New Roman"/>
                <a:ea typeface="Times New Roman"/>
                <a:cs typeface="Times New Roman"/>
              </a:rPr>
              <a:t>подготовки</a:t>
            </a:r>
          </a:p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Техник</a:t>
            </a:r>
            <a:endParaRPr lang="ru-RU" sz="4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500"/>
              </a:spcAft>
            </a:pPr>
            <a:endParaRPr lang="ru-RU" sz="4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Срок получения СПО по ППССЗ базовой подготовки в очной форме обучения </a:t>
            </a:r>
            <a:endParaRPr lang="ru-RU" sz="4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 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года 10 месяцев </a:t>
            </a:r>
            <a:endParaRPr lang="ru-RU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8060"/>
            <a:ext cx="91440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7345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Техник готовится к следующим видам деятельности:</a:t>
            </a:r>
            <a:endParaRPr lang="ru-RU" sz="44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indent="34734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pPr indent="34734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1.Ведение процесса по монтажу, технической эксплуатации и обслуживанию холодильно-компрессорных машин и установок (по отраслям).</a:t>
            </a:r>
            <a:endParaRPr lang="ru-RU" sz="2800" dirty="0">
              <a:ea typeface="Calibri"/>
              <a:cs typeface="Times New Roman"/>
            </a:endParaRPr>
          </a:p>
          <a:p>
            <a:pPr marL="52387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2. Участие в работах по ремонту и испытанию холодильного оборудования (по отраслям).</a:t>
            </a:r>
            <a:endParaRPr lang="ru-RU" sz="2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77063"/>
            <a:ext cx="7272808" cy="497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3. Участие в организации и планировании работы коллектива на производственном участке.</a:t>
            </a:r>
            <a:endParaRPr lang="ru-RU" sz="2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4. Выполнение работ по одной или нескольким профессиям рабочих, должностям служащих (приложение к настоящему ФГОС СПО).</a:t>
            </a:r>
            <a:endParaRPr lang="ru-RU" sz="2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563" y="1134975"/>
            <a:ext cx="8784976" cy="514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ea typeface="Calibri"/>
                <a:cs typeface="Times New Roman"/>
              </a:rPr>
              <a:t>Для выполнения </a:t>
            </a:r>
            <a:r>
              <a:rPr lang="ru-RU" sz="2800" b="1" dirty="0">
                <a:solidFill>
                  <a:srgbClr val="FF0000"/>
                </a:solidFill>
                <a:ea typeface="Calibri"/>
                <a:cs typeface="Times New Roman"/>
              </a:rPr>
              <a:t>методов</a:t>
            </a:r>
            <a:r>
              <a:rPr lang="ru-RU" sz="2800" b="1" dirty="0">
                <a:ea typeface="Calibri"/>
                <a:cs typeface="Times New Roman"/>
              </a:rPr>
              <a:t> формирования новых знаний и способов деятельности в колледже имеются</a:t>
            </a:r>
            <a:r>
              <a:rPr lang="ru-RU" sz="2800" b="1" dirty="0" smtClean="0">
                <a:ea typeface="Calibri"/>
                <a:cs typeface="Times New Roman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Кабинет </a:t>
            </a:r>
            <a:r>
              <a:rPr lang="ru-RU" sz="54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№</a:t>
            </a:r>
            <a:r>
              <a:rPr lang="ru-RU" sz="5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54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</a:t>
            </a:r>
            <a:endParaRPr lang="ru-RU" sz="5400" b="1" dirty="0" smtClean="0">
              <a:solidFill>
                <a:srgbClr val="FFFF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для проведения занятий по специальности                                                </a:t>
            </a:r>
            <a:r>
              <a:rPr lang="ru-RU" sz="2800" b="1" dirty="0">
                <a:solidFill>
                  <a:srgbClr val="FF0000"/>
                </a:solidFill>
                <a:ea typeface="Calibri"/>
                <a:cs typeface="Times New Roman"/>
              </a:rPr>
              <a:t>15.02.06</a:t>
            </a:r>
            <a:r>
              <a:rPr lang="ru-RU" sz="2800" b="1" i="1" dirty="0">
                <a:solidFill>
                  <a:srgbClr val="FF0000"/>
                </a:solidFill>
                <a:ea typeface="Calibri"/>
                <a:cs typeface="Times New Roman"/>
              </a:rPr>
              <a:t>  Монтаж и техническая эксплуатация холодильно-комп рессорных машин и установок (по отраслям</a:t>
            </a:r>
            <a:r>
              <a:rPr lang="ru-RU" sz="2200" b="1" i="1" dirty="0">
                <a:solidFill>
                  <a:srgbClr val="FF0000"/>
                </a:solidFill>
                <a:ea typeface="Calibri"/>
                <a:cs typeface="Times New Roman"/>
              </a:rPr>
              <a:t>).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16 - 17 АТТЕСТАЦИЯ спец\5. Фото\1. Фото00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6083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16 - 17 АТТЕСТАЦИЯ спец\5. Фото\1. Фото00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56083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89644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Объяснительно-иллюстративный и репродуктивный </a:t>
            </a:r>
            <a:r>
              <a:rPr lang="ru-RU" sz="4000" b="1" dirty="0" smtClean="0">
                <a:solidFill>
                  <a:srgbClr val="FFFF00"/>
                </a:solidFill>
              </a:rPr>
              <a:t>методы</a:t>
            </a:r>
          </a:p>
          <a:p>
            <a:pPr algn="ctr"/>
            <a:endParaRPr lang="ru-RU" sz="4000" dirty="0">
              <a:solidFill>
                <a:srgbClr val="FFFF00"/>
              </a:solidFill>
            </a:endParaRPr>
          </a:p>
          <a:p>
            <a:pPr algn="ctr"/>
            <a:r>
              <a:rPr lang="ru-RU" sz="4000" i="1" dirty="0"/>
              <a:t>рассказ, лекция, объяснение, изучение литературы, показ, демонстрация, выполнение задания по алгоритму, опрос и др.  </a:t>
            </a:r>
            <a:endParaRPr lang="ru-RU" sz="4000" dirty="0"/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196</TotalTime>
  <Words>500</Words>
  <Application>Microsoft Office PowerPoint</Application>
  <PresentationFormat>Экран (4:3)</PresentationFormat>
  <Paragraphs>148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Kilter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Ирина</cp:lastModifiedBy>
  <cp:revision>22</cp:revision>
  <dcterms:created xsi:type="dcterms:W3CDTF">2016-02-15T09:48:34Z</dcterms:created>
  <dcterms:modified xsi:type="dcterms:W3CDTF">2018-06-08T07:07:34Z</dcterms:modified>
</cp:coreProperties>
</file>