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648" r:id="rId2"/>
    <p:sldId id="697" r:id="rId3"/>
    <p:sldId id="680" r:id="rId4"/>
    <p:sldId id="692" r:id="rId5"/>
    <p:sldId id="706" r:id="rId6"/>
    <p:sldId id="699" r:id="rId7"/>
    <p:sldId id="698" r:id="rId8"/>
    <p:sldId id="707" r:id="rId9"/>
    <p:sldId id="700" r:id="rId10"/>
    <p:sldId id="708" r:id="rId11"/>
    <p:sldId id="687" r:id="rId12"/>
    <p:sldId id="673" r:id="rId13"/>
    <p:sldId id="705" r:id="rId14"/>
    <p:sldId id="682" r:id="rId15"/>
    <p:sldId id="696" r:id="rId16"/>
    <p:sldId id="686" r:id="rId17"/>
    <p:sldId id="678" r:id="rId18"/>
  </p:sldIdLst>
  <p:sldSz cx="9144000" cy="6858000" type="screen4x3"/>
  <p:notesSz cx="681513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99" autoAdjust="0"/>
    <p:restoredTop sz="98925" autoAdjust="0"/>
  </p:normalViewPr>
  <p:slideViewPr>
    <p:cSldViewPr>
      <p:cViewPr>
        <p:scale>
          <a:sx n="80" d="100"/>
          <a:sy n="80" d="100"/>
        </p:scale>
        <p:origin x="660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9;&#1090;&#1072;&#1090;&#1080;&#1089;&#1090;&#1080;&#1082;&#1072;%20&#1076;&#1090;&#108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Лист1!$B$4</c:f>
              <c:strCache>
                <c:ptCount val="1"/>
                <c:pt idx="0">
                  <c:v>2016</c:v>
                </c:pt>
              </c:strCache>
            </c:strRef>
          </c:tx>
          <c:dLbls>
            <c:showVal val="1"/>
          </c:dLbls>
          <c:cat>
            <c:strRef>
              <c:f>Лист1!$A$1:$A$3</c:f>
              <c:strCache>
                <c:ptCount val="3"/>
                <c:pt idx="0">
                  <c:v>ДТП с участием несовершеннолетних</c:v>
                </c:pt>
                <c:pt idx="1">
                  <c:v>ДТП с участием детей-пассажиров </c:v>
                </c:pt>
                <c:pt idx="2">
                  <c:v>несоблюдение ПДД со стороны несовершеннолетних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Лист1!$C$4</c:f>
              <c:strCache>
                <c:ptCount val="1"/>
                <c:pt idx="0">
                  <c:v>2017</c:v>
                </c:pt>
              </c:strCache>
            </c:strRef>
          </c:tx>
          <c:dLbls>
            <c:showVal val="1"/>
          </c:dLbls>
          <c:cat>
            <c:strRef>
              <c:f>Лист1!$A$1:$A$3</c:f>
              <c:strCache>
                <c:ptCount val="3"/>
                <c:pt idx="0">
                  <c:v>ДТП с участием несовершеннолетних</c:v>
                </c:pt>
                <c:pt idx="1">
                  <c:v>ДТП с участием детей-пассажиров </c:v>
                </c:pt>
                <c:pt idx="2">
                  <c:v>несоблюдение ПДД со стороны несовершеннолетних</c:v>
                </c:pt>
              </c:strCache>
            </c:strRef>
          </c:cat>
          <c:val>
            <c:numRef>
              <c:f>Лист1!$C$1:$C$3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shape val="cylinder"/>
        <c:axId val="59522432"/>
        <c:axId val="59565184"/>
        <c:axId val="0"/>
      </c:bar3DChart>
      <c:catAx>
        <c:axId val="59522432"/>
        <c:scaling>
          <c:orientation val="minMax"/>
        </c:scaling>
        <c:axPos val="b"/>
        <c:tickLblPos val="nextTo"/>
        <c:crossAx val="59565184"/>
        <c:crosses val="autoZero"/>
        <c:auto val="1"/>
        <c:lblAlgn val="ctr"/>
        <c:lblOffset val="100"/>
      </c:catAx>
      <c:valAx>
        <c:axId val="59565184"/>
        <c:scaling>
          <c:orientation val="minMax"/>
        </c:scaling>
        <c:axPos val="l"/>
        <c:majorGridlines/>
        <c:numFmt formatCode="General" sourceLinked="1"/>
        <c:tickLblPos val="nextTo"/>
        <c:crossAx val="595224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4338" cy="496888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4337" cy="496888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F273C4-2917-4CB7-BDAD-A9C69E9143DD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4338" cy="496887"/>
          </a:xfrm>
          <a:prstGeom prst="rect">
            <a:avLst/>
          </a:prstGeom>
        </p:spPr>
        <p:txBody>
          <a:bodyPr vert="horz" lIns="91478" tIns="45739" rIns="91478" bIns="457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4337" cy="496887"/>
          </a:xfrm>
          <a:prstGeom prst="rect">
            <a:avLst/>
          </a:prstGeom>
        </p:spPr>
        <p:txBody>
          <a:bodyPr vert="horz" lIns="91478" tIns="45739" rIns="91478" bIns="457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22F456-45B7-44C5-8087-48916D00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300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4338" cy="496888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4337" cy="496888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39C6A2-D1B1-47B3-9B30-069716EBA38C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3638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8" tIns="45739" rIns="91478" bIns="4573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lIns="91478" tIns="45739" rIns="91478" bIns="4573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4338" cy="496887"/>
          </a:xfrm>
          <a:prstGeom prst="rect">
            <a:avLst/>
          </a:prstGeom>
        </p:spPr>
        <p:txBody>
          <a:bodyPr vert="horz" lIns="91478" tIns="45739" rIns="91478" bIns="457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4337" cy="496887"/>
          </a:xfrm>
          <a:prstGeom prst="rect">
            <a:avLst/>
          </a:prstGeom>
        </p:spPr>
        <p:txBody>
          <a:bodyPr vert="horz" lIns="91478" tIns="45739" rIns="91478" bIns="457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8CCE6B-BFF7-49AE-8844-3A6ACA600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2883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291" indent="-28357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294" indent="-226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011" indent="-226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1729" indent="-226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447" indent="-226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164" indent="-226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2881" indent="-226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6599" indent="-226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4E147BD-DBC2-4048-9B5C-70CAD462E1B2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90F7-01DB-40FC-AE36-13BA652286FB}" type="datetime1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A0FF6-3C76-46CE-83B5-23D29447D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43593-1A4A-4E4A-99D6-EA4FFBFB8675}" type="datetime1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655AF-0714-4DDA-AF4E-45AC241627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45765-D4AF-4BCC-9CD6-76338CAF4D95}" type="datetime1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0215C-66E4-41C7-9B74-B9D84A16E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535AF-5F67-4B01-B618-DB7324F475F3}" type="datetime1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93BF0E-4044-4EF0-B5FE-1EC36DD17B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CDB98-C046-48DF-8299-48E7A5C57C48}" type="datetime1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C5FF5-560D-40F7-8037-53BFEC9A5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0351A-453C-4482-8ABA-F859979D4E0A}" type="datetime1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8C6C4-8252-4C40-87AE-7FDDF89A8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B8CC0-2D4B-4AD0-A5B1-E20405BE019B}" type="datetime1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79320-B462-4EB5-A05D-4AD21AB42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63DAB-7654-4C3E-8E15-E756127B7065}" type="datetime1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Эффективное управление временем и ресурсами.                                                                                            </a:t>
            </a:r>
            <a:fld id="{1EA9DE96-3C58-4875-80EA-666433C49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DECC0-6CD0-4A2B-8E57-B051D2229D95}" type="datetime1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4E179-BB47-40A4-8EF7-3CB332245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7561F-4055-4D67-9B4C-4207A91758F5}" type="datetime1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5F2E5-D4ED-481F-A5F3-045A478F7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F3199-D147-4281-B082-99EDB160D23C}" type="datetime1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14E2-BB13-494E-8758-B6A954C1F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17AA0B-060D-4CE8-AC81-116212F56568}" type="datetime1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4312A4-D753-4183-B117-079CA7C6BA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4" r:id="rId1"/>
    <p:sldLayoutId id="2147485355" r:id="rId2"/>
    <p:sldLayoutId id="2147485356" r:id="rId3"/>
    <p:sldLayoutId id="2147485357" r:id="rId4"/>
    <p:sldLayoutId id="2147485358" r:id="rId5"/>
    <p:sldLayoutId id="2147485359" r:id="rId6"/>
    <p:sldLayoutId id="2147485360" r:id="rId7"/>
    <p:sldLayoutId id="2147485361" r:id="rId8"/>
    <p:sldLayoutId id="2147485362" r:id="rId9"/>
    <p:sldLayoutId id="2147485363" r:id="rId10"/>
    <p:sldLayoutId id="2147485364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3071810"/>
            <a:ext cx="8458200" cy="200425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 проекта</a:t>
            </a:r>
            <a:br>
              <a:rPr lang="ru-RU" dirty="0" smtClean="0"/>
            </a:br>
            <a:r>
              <a:rPr lang="ru-RU" sz="2700" dirty="0" smtClean="0"/>
              <a:t> </a:t>
            </a:r>
            <a:r>
              <a:rPr lang="ru-RU" sz="2700" b="1" dirty="0" smtClean="0"/>
              <a:t>«Организация кадетской группы «Юный инспектор движения» в  Волоконовском детском саду комбинированного вида №1 «Берёзка»  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13315" name="Picture 8" descr="volok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03225"/>
            <a:ext cx="11303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4"/>
          <p:cNvSpPr txBox="1">
            <a:spLocks/>
          </p:cNvSpPr>
          <p:nvPr/>
        </p:nvSpPr>
        <p:spPr bwMode="auto">
          <a:xfrm>
            <a:off x="357188" y="1614488"/>
            <a:ext cx="84582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sz="2000" dirty="0">
              <a:solidFill>
                <a:schemeClr val="tx2">
                  <a:shade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000" dirty="0">
                <a:solidFill>
                  <a:schemeClr val="tx2">
                    <a:shade val="75000"/>
                  </a:schemeClr>
                </a:solidFill>
                <a:latin typeface="+mn-lt"/>
                <a:cs typeface="+mn-cs"/>
              </a:rPr>
              <a:t>Управление образования администрации муниципального района «Волоконовский район» Белгородской области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992" y="6350000"/>
            <a:ext cx="67865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Волоконовка, 2017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357826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600" dirty="0" smtClean="0">
                <a:latin typeface="Franklin Gothic Book" pitchFamily="34" charset="0"/>
              </a:rPr>
              <a:t>Заведующий </a:t>
            </a:r>
            <a:r>
              <a:rPr lang="ru-RU" sz="1600" dirty="0" err="1" smtClean="0">
                <a:latin typeface="Franklin Gothic Book" pitchFamily="34" charset="0"/>
              </a:rPr>
              <a:t>Волоконовским</a:t>
            </a:r>
            <a:r>
              <a:rPr lang="ru-RU" sz="1600" dirty="0" smtClean="0">
                <a:latin typeface="Franklin Gothic Book" pitchFamily="34" charset="0"/>
              </a:rPr>
              <a:t> детским садом комбинированного вида №1 «Березка»</a:t>
            </a:r>
          </a:p>
          <a:p>
            <a:pPr marL="0" lvl="1"/>
            <a:endParaRPr lang="ru-RU" sz="1600" b="1" dirty="0" smtClean="0">
              <a:latin typeface="Franklin Gothic Book" pitchFamily="34" charset="0"/>
            </a:endParaRPr>
          </a:p>
          <a:p>
            <a:pPr marL="0" lvl="1"/>
            <a:r>
              <a:rPr lang="ru-RU" sz="1600" b="1" dirty="0" err="1" smtClean="0">
                <a:latin typeface="Franklin Gothic Book" pitchFamily="34" charset="0"/>
              </a:rPr>
              <a:t>Ифанова</a:t>
            </a:r>
            <a:r>
              <a:rPr lang="ru-RU" sz="1600" b="1" dirty="0" smtClean="0">
                <a:latin typeface="Franklin Gothic Book" pitchFamily="34" charset="0"/>
              </a:rPr>
              <a:t> Татьяна Алексеевна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63550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dirty="0" smtClean="0"/>
              <a:t>Введение в предметную область</a:t>
            </a:r>
            <a:br>
              <a:rPr lang="ru-RU" sz="2200" dirty="0" smtClean="0"/>
            </a:br>
            <a:r>
              <a:rPr lang="ru-RU" sz="2200" dirty="0" smtClean="0"/>
              <a:t>(описание ситуации «как будет»)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827088" y="1142984"/>
            <a:ext cx="7705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+mn-lt"/>
              </a:rPr>
              <a:t>Работа с детьми</a:t>
            </a:r>
            <a:endParaRPr lang="ru-RU" sz="2000" b="1" dirty="0">
              <a:latin typeface="+mn-lt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6429374"/>
            <a:ext cx="633386" cy="428625"/>
          </a:xfrm>
        </p:spPr>
        <p:txBody>
          <a:bodyPr/>
          <a:lstStyle/>
          <a:p>
            <a:pPr algn="ctr">
              <a:defRPr/>
            </a:pPr>
            <a:fld id="{782BAD12-6B2C-4B63-970B-64EAEE215506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10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4500570"/>
            <a:ext cx="3786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Непосредственно-образовательная деятельность по ПДД;</a:t>
            </a:r>
          </a:p>
          <a:p>
            <a:pPr algn="ctr"/>
            <a:r>
              <a:rPr lang="ru-RU" sz="1400" b="1" i="1" dirty="0" smtClean="0"/>
              <a:t>беседы, викторины, игры-тренинги, </a:t>
            </a:r>
            <a:r>
              <a:rPr lang="ru-RU" sz="1400" b="1" i="1" dirty="0" err="1" smtClean="0"/>
              <a:t>квесты</a:t>
            </a:r>
            <a:r>
              <a:rPr lang="ru-RU" sz="1400" b="1" i="1" dirty="0" smtClean="0"/>
              <a:t>, соревнования,</a:t>
            </a:r>
          </a:p>
          <a:p>
            <a:pPr algn="ctr"/>
            <a:r>
              <a:rPr lang="ru-RU" sz="1400" b="1" i="1" dirty="0" smtClean="0"/>
              <a:t> развлечения;</a:t>
            </a:r>
          </a:p>
          <a:p>
            <a:pPr algn="ctr"/>
            <a:r>
              <a:rPr lang="ru-RU" sz="1400" b="1" i="1" dirty="0" smtClean="0"/>
              <a:t>обучение игровому моделированию;</a:t>
            </a:r>
          </a:p>
          <a:p>
            <a:pPr algn="ctr"/>
            <a:r>
              <a:rPr lang="ru-RU" sz="1400" b="1" i="1" dirty="0" smtClean="0"/>
              <a:t> обыгрывание дорожных ситуаций</a:t>
            </a:r>
          </a:p>
          <a:p>
            <a:pPr algn="ctr"/>
            <a:r>
              <a:rPr lang="ru-RU" sz="1400" b="1" i="1" dirty="0" smtClean="0"/>
              <a:t>художественно-творческая деятельность</a:t>
            </a:r>
            <a:endParaRPr lang="ru-RU" sz="1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9306"/>
            <a:ext cx="3714776" cy="2466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F:\DSCN33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88198"/>
            <a:ext cx="3143272" cy="2357454"/>
          </a:xfrm>
          <a:prstGeom prst="rect">
            <a:avLst/>
          </a:prstGeom>
          <a:noFill/>
        </p:spPr>
      </p:pic>
      <p:pic>
        <p:nvPicPr>
          <p:cNvPr id="6147" name="Picture 3" descr="F:\Изображение 042.jpg"/>
          <p:cNvPicPr>
            <a:picLocks noChangeAspect="1" noChangeArrowheads="1"/>
          </p:cNvPicPr>
          <p:nvPr/>
        </p:nvPicPr>
        <p:blipFill>
          <a:blip r:embed="rId4" cstate="print"/>
          <a:srcRect t="13793"/>
          <a:stretch>
            <a:fillRect/>
          </a:stretch>
        </p:blipFill>
        <p:spPr bwMode="auto">
          <a:xfrm>
            <a:off x="5857884" y="1285860"/>
            <a:ext cx="2589588" cy="29765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200" dirty="0" smtClean="0"/>
              <a:t>Введение в предметную область</a:t>
            </a:r>
            <a:br>
              <a:rPr lang="ru-RU" sz="2200" dirty="0" smtClean="0"/>
            </a:br>
            <a:r>
              <a:rPr lang="ru-RU" sz="2200" dirty="0" smtClean="0"/>
              <a:t>(описание ситуации «как будет»)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14282" y="1785926"/>
            <a:ext cx="8686800" cy="4525962"/>
          </a:xfrm>
        </p:spPr>
        <p:txBody>
          <a:bodyPr/>
          <a:lstStyle/>
          <a:p>
            <a:r>
              <a:rPr lang="ru-RU" sz="1800" b="1" dirty="0" smtClean="0"/>
              <a:t>Парадная форма</a:t>
            </a:r>
          </a:p>
          <a:p>
            <a:r>
              <a:rPr lang="ru-RU" sz="1800" b="1" dirty="0" smtClean="0"/>
              <a:t>Уголки ПДД в группе</a:t>
            </a:r>
          </a:p>
          <a:p>
            <a:r>
              <a:rPr lang="ru-RU" sz="1800" b="1" dirty="0" smtClean="0"/>
              <a:t>Мобильный </a:t>
            </a:r>
            <a:r>
              <a:rPr lang="ru-RU" sz="1800" b="1" dirty="0" err="1" smtClean="0"/>
              <a:t>автогородок</a:t>
            </a:r>
            <a:endParaRPr lang="ru-RU" sz="1800" b="1" dirty="0" smtClean="0"/>
          </a:p>
          <a:p>
            <a:endParaRPr lang="ru-RU" sz="180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BAD12-6B2C-4B63-970B-64EAEE215506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>
                <a:defRPr/>
              </a:pPr>
              <a:t>11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088" y="1142984"/>
            <a:ext cx="7705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+mn-lt"/>
              </a:rPr>
              <a:t>Организация развивающей предметно - пространственной среды</a:t>
            </a:r>
          </a:p>
        </p:txBody>
      </p:sp>
      <p:pic>
        <p:nvPicPr>
          <p:cNvPr id="12" name="Рисунок 11" descr="imag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286124"/>
            <a:ext cx="3214710" cy="2604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0" descr="https://im0-tub-ru.yandex.net/i?id=7bd2d56f0d1f154f6ef5e50d1f807725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286256"/>
            <a:ext cx="3286128" cy="219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857364"/>
            <a:ext cx="2857520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30213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Основные блоки работ проекта</a:t>
            </a:r>
            <a:endParaRPr lang="ru-RU" sz="3000" dirty="0"/>
          </a:p>
        </p:txBody>
      </p:sp>
      <p:graphicFrame>
        <p:nvGraphicFramePr>
          <p:cNvPr id="7" name="Group 1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32501508"/>
              </p:ext>
            </p:extLst>
          </p:nvPr>
        </p:nvGraphicFramePr>
        <p:xfrm>
          <a:off x="428596" y="1214422"/>
          <a:ext cx="8329948" cy="5009997"/>
        </p:xfrm>
        <a:graphic>
          <a:graphicData uri="http://schemas.openxmlformats.org/drawingml/2006/table">
            <a:tbl>
              <a:tblPr/>
              <a:tblGrid>
                <a:gridCol w="420213"/>
                <a:gridCol w="3372737"/>
                <a:gridCol w="884726"/>
                <a:gridCol w="952782"/>
                <a:gridCol w="884726"/>
                <a:gridCol w="272224"/>
                <a:gridCol w="208244"/>
                <a:gridCol w="208244"/>
                <a:gridCol w="293076"/>
                <a:gridCol w="208244"/>
                <a:gridCol w="208244"/>
                <a:gridCol w="208244"/>
                <a:gridCol w="208244"/>
              </a:tblGrid>
              <a:tr h="2743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Длительность, дней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Начало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Оконча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2017</a:t>
                      </a: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2018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Анкетирование родителей по теме «Безопасность ваших детей»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01.11.17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13.06.18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03.11 .17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15.06.18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5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/>
                        <a:t>Разработка нормативно-правовых актов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13.11.17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17.11.17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Подбор диагностического инструментария для определения знаний дошкольников</a:t>
                      </a: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20.11.17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22.11.17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исследования имеющихся знаний детей </a:t>
                      </a: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23.11.17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30..11.17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Образовательная деятельность с детьми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01.12.17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30.06.18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68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Торжественное принятие в кадеты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01.12.17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01.12.17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 итогового исследования полученных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знаний детей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25.06..18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29.06..18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68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8.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Размещение информации в СМИ</a:t>
                      </a: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20.06..18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31.06.18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20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01.11.17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30.06.18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3563"/>
            <a:ext cx="8229600" cy="561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/>
              <a:t>Бюджет проекта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07950" y="1071546"/>
          <a:ext cx="8856664" cy="5547438"/>
        </p:xfrm>
        <a:graphic>
          <a:graphicData uri="http://schemas.openxmlformats.org/drawingml/2006/table">
            <a:tbl>
              <a:tblPr/>
              <a:tblGrid>
                <a:gridCol w="393267"/>
                <a:gridCol w="3072280"/>
                <a:gridCol w="896440"/>
                <a:gridCol w="836334"/>
                <a:gridCol w="709252"/>
                <a:gridCol w="713143"/>
                <a:gridCol w="834294"/>
                <a:gridCol w="753573"/>
                <a:gridCol w="648081"/>
              </a:tblGrid>
              <a:tr h="2770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L="36001" marR="3600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36001" marR="3600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Бюджет проекта, 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тыс. руб.</a:t>
                      </a:r>
                    </a:p>
                  </a:txBody>
                  <a:tcPr marL="36001" marR="3600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Бюджетные источники</a:t>
                      </a:r>
                    </a:p>
                  </a:txBody>
                  <a:tcPr marL="36001" marR="3600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Внебюджетные источники</a:t>
                      </a:r>
                    </a:p>
                  </a:txBody>
                  <a:tcPr marL="36001" marR="3600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федераль-ный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3600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област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 ной</a:t>
                      </a:r>
                    </a:p>
                  </a:txBody>
                  <a:tcPr marL="36001" marR="3600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местный</a:t>
                      </a:r>
                    </a:p>
                  </a:txBody>
                  <a:tcPr marL="36001" marR="3600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средства хоз. субъекта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заем-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ные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средства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прочие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1.</a:t>
                      </a:r>
                    </a:p>
                  </a:txBody>
                  <a:tcPr marL="91442" marR="91442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Анкетирование родителей по теме «Безопасность ваших детей»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2.</a:t>
                      </a:r>
                    </a:p>
                  </a:txBody>
                  <a:tcPr marL="91442" marR="91442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/>
                        <a:t>Разработка нормативно-правовых актов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3.</a:t>
                      </a:r>
                    </a:p>
                  </a:txBody>
                  <a:tcPr marL="91442" marR="91442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Подбор диагностического инструментария для определения знаний дошкольников</a:t>
                      </a: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4.</a:t>
                      </a:r>
                    </a:p>
                  </a:txBody>
                  <a:tcPr marL="91442" marR="91442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исследования имеющихся знаний детей </a:t>
                      </a: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5.</a:t>
                      </a:r>
                    </a:p>
                  </a:txBody>
                  <a:tcPr marL="91442" marR="91442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Образовательная деятельность с детьми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*пошив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парадной формы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*оборудование мобильного автогородка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37,23</a:t>
                      </a:r>
                    </a:p>
                  </a:txBody>
                  <a:tcPr marL="36001" marR="7199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30,23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6.</a:t>
                      </a:r>
                    </a:p>
                  </a:txBody>
                  <a:tcPr marL="91442" marR="91442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Торжественное принятие в кадеты</a:t>
                      </a: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7.</a:t>
                      </a:r>
                    </a:p>
                  </a:txBody>
                  <a:tcPr marL="91442" marR="91442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 итогового исследования полученных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знаний детей </a:t>
                      </a: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8.</a:t>
                      </a:r>
                    </a:p>
                  </a:txBody>
                  <a:tcPr marL="91442" marR="91442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Размещение информации в СМИ</a:t>
                      </a: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9.</a:t>
                      </a:r>
                    </a:p>
                  </a:txBody>
                  <a:tcPr marL="91442" marR="91442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информации в СМИ</a:t>
                      </a: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84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Всего:</a:t>
                      </a:r>
                    </a:p>
                  </a:txBody>
                  <a:tcPr marL="91442" marR="91442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37,23</a:t>
                      </a:r>
                    </a:p>
                  </a:txBody>
                  <a:tcPr marL="36001" marR="7199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30,23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36001" marR="71994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17500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dirty="0" smtClean="0"/>
              <a:t>Формы участия области в </a:t>
            </a:r>
            <a:r>
              <a:rPr lang="ru-RU" sz="2200" dirty="0"/>
              <a:t>реализации проекта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1214421"/>
          <a:ext cx="8742393" cy="5145698"/>
        </p:xfrm>
        <a:graphic>
          <a:graphicData uri="http://schemas.openxmlformats.org/drawingml/2006/table">
            <a:tbl>
              <a:tblPr/>
              <a:tblGrid>
                <a:gridCol w="1912204"/>
                <a:gridCol w="2338604"/>
                <a:gridCol w="1444318"/>
                <a:gridCol w="1524414"/>
                <a:gridCol w="1522853"/>
              </a:tblGrid>
              <a:tr h="7601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Бюджетное финансирование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31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Форма участия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Размер участия бюджета, тыс.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19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Федеральный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Областной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Местный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Прямое бюджетное финансирование 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Указать соответствующую программу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</a:t>
                      </a:r>
                      <a:endParaRPr lang="ru-RU" sz="1200" b="0" dirty="0"/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30,23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Дороги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Указать плановую протяженность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</a:t>
                      </a:r>
                      <a:endParaRPr lang="ru-RU" sz="1200" b="0" dirty="0"/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Субсидии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Указать соответствующую программу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</a:t>
                      </a:r>
                      <a:endParaRPr lang="ru-RU" sz="1200" b="0" dirty="0"/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74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 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 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32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Программы государственной поддержки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24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Потребность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Финансовые вложения, тыс. руб.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Электроэнергия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Указать требуемую мощность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Газоснабжение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Указать требуемый объем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Водоснабжение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Указать требуемый объем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5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Гарантии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5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Залоги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5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Прочие формы участия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:</a:t>
                      </a:r>
                      <a:endParaRPr kumimoji="0" lang="ru-RU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899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Земельный участок: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у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казать адрес расположения земельного участка, указать площадь земельного участка, указать расчетную стоимость (аренды) участка</a:t>
                      </a:r>
                    </a:p>
                  </a:txBody>
                  <a:tcPr marL="35998" marR="35998" marT="36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8950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dirty="0" smtClean="0"/>
              <a:t>Показатели социальной, БЮДЖЕТНОЙ и экономической эффективности проекта</a:t>
            </a:r>
            <a:br>
              <a:rPr lang="ru-RU" sz="2200" dirty="0" smtClean="0"/>
            </a:br>
            <a:endParaRPr lang="ru-RU" sz="2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1179513"/>
          <a:ext cx="8882062" cy="5405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717"/>
                <a:gridCol w="6374013"/>
                <a:gridCol w="1177356"/>
                <a:gridCol w="863976"/>
              </a:tblGrid>
              <a:tr h="254830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1</a:t>
                      </a:r>
                      <a:endParaRPr kumimoji="0" lang="ru-RU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18000" marB="18000"/>
                </a:tc>
                <a:tc gridSpan="3"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Социальная эффективность</a:t>
                      </a:r>
                      <a:endParaRPr kumimoji="0" lang="ru-RU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18000" marB="18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/>
                    </a:p>
                  </a:txBody>
                  <a:tcPr marL="91443" marR="144004" marT="45714" marB="45714"/>
                </a:tc>
                <a:tc hMerge="1">
                  <a:txBody>
                    <a:bodyPr/>
                    <a:lstStyle/>
                    <a:p>
                      <a:pPr algn="r"/>
                      <a:endParaRPr lang="ru-RU" sz="1800" b="1" dirty="0"/>
                    </a:p>
                  </a:txBody>
                  <a:tcPr marL="91443" marR="108000" marT="45714" marB="45714"/>
                </a:tc>
              </a:tr>
              <a:tr h="234118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latin typeface="+mn-lt"/>
                        </a:rPr>
                        <a:t>1.1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Охват населения социальными благами за период реализации проекта</a:t>
                      </a:r>
                      <a:endParaRPr kumimoji="0"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чел. 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0,35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marL="36000" marR="36000" marT="18000" marB="18000"/>
                </a:tc>
              </a:tr>
              <a:tr h="234118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latin typeface="+mn-lt"/>
                        </a:rPr>
                        <a:t>1.2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Новые рабочие места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Ед.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-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</a:tr>
              <a:tr h="234118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latin typeface="+mn-lt"/>
                        </a:rPr>
                        <a:t>1.3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Средняя з/п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Тыс. руб.</a:t>
                      </a:r>
                      <a:endParaRPr lang="ru-RU" sz="13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-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</a:tr>
              <a:tr h="234118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latin typeface="+mn-lt"/>
                        </a:rPr>
                        <a:t>1.4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</a:rPr>
                        <a:t>Месячный ФОТ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Млн. руб.</a:t>
                      </a:r>
                      <a:endParaRPr lang="ru-RU" sz="13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-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</a:tr>
              <a:tr h="234118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latin typeface="+mn-lt"/>
                        </a:rPr>
                        <a:t>1.5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Годовой ФОТ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Млн. руб.</a:t>
                      </a:r>
                      <a:endParaRPr lang="ru-RU" sz="13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-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</a:tr>
              <a:tr h="234118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Иные показатели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-</a:t>
                      </a:r>
                      <a:endParaRPr lang="ru-RU" sz="1300" b="0" dirty="0"/>
                    </a:p>
                  </a:txBody>
                  <a:tcPr marL="36000" marR="36000" marT="18000" marB="18000"/>
                </a:tc>
              </a:tr>
              <a:tr h="234118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2</a:t>
                      </a:r>
                      <a:endParaRPr kumimoji="0" lang="ru-RU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18000" marB="18000"/>
                </a:tc>
                <a:tc gridSpan="3"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Бюджетная эффективность</a:t>
                      </a:r>
                      <a:endParaRPr kumimoji="0" lang="ru-RU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18000" marB="18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/>
                    </a:p>
                  </a:txBody>
                  <a:tcPr marL="91443" marR="144004" marT="45714" marB="45714"/>
                </a:tc>
                <a:tc hMerge="1">
                  <a:txBody>
                    <a:bodyPr/>
                    <a:lstStyle/>
                    <a:p>
                      <a:pPr algn="r"/>
                      <a:endParaRPr lang="ru-RU" sz="1800" b="1" dirty="0"/>
                    </a:p>
                  </a:txBody>
                  <a:tcPr marL="91443" marR="108000" marT="45714" marB="45714"/>
                </a:tc>
              </a:tr>
              <a:tr h="234118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latin typeface="+mn-lt"/>
                        </a:rPr>
                        <a:t>2.1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бюджетных источников в проекте</a:t>
                      </a:r>
                      <a:endParaRPr kumimoji="0"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Млн. руб.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-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</a:tr>
              <a:tr h="234118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latin typeface="+mn-lt"/>
                        </a:rPr>
                        <a:t>2.2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Налоги в консолидированный бюджет области </a:t>
                      </a:r>
                      <a:endParaRPr kumimoji="0"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Млн. </a:t>
                      </a:r>
                      <a:r>
                        <a:rPr lang="ru-RU" sz="1300" b="0" smtClean="0">
                          <a:latin typeface="+mn-lt"/>
                        </a:rPr>
                        <a:t>руб.</a:t>
                      </a:r>
                      <a:endParaRPr lang="ru-RU" sz="1300" b="0" dirty="0" smtClean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-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</a:tr>
              <a:tr h="234118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 с 1 работника в консолидированный бюджет области 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Млн. руб.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-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</a:tr>
              <a:tr h="234118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Целевая выработка на одного работника</a:t>
                      </a:r>
                      <a:endParaRPr kumimoji="0" lang="ru-RU" sz="1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-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</a:tr>
              <a:tr h="234118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 окупаемости бюджетных инвестиций</a:t>
                      </a:r>
                      <a:endParaRPr kumimoji="0"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Лет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-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</a:tr>
              <a:tr h="234118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Снижение возможного ущерба</a:t>
                      </a:r>
                      <a:endParaRPr kumimoji="0"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Млн. руб.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-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</a:tr>
              <a:tr h="234118"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2.7</a:t>
                      </a:r>
                      <a:endParaRPr lang="ru-RU" sz="13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 бюджетных средств</a:t>
                      </a:r>
                      <a:endParaRPr kumimoji="0"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Млн. руб.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-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</a:tr>
              <a:tr h="234118"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+mn-lt"/>
                        </a:rPr>
                        <a:t>3</a:t>
                      </a:r>
                    </a:p>
                  </a:txBody>
                  <a:tcPr marL="36000" marR="36000" marT="18000" marB="18000"/>
                </a:tc>
                <a:tc gridSpan="3"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+mn-lt"/>
                        </a:rPr>
                        <a:t>Экономическая</a:t>
                      </a:r>
                      <a:r>
                        <a:rPr lang="ru-RU" sz="1300" b="1" baseline="0" dirty="0" smtClean="0">
                          <a:latin typeface="+mn-lt"/>
                        </a:rPr>
                        <a:t> эффективность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latin typeface="+mn-lt"/>
                      </a:endParaRPr>
                    </a:p>
                  </a:txBody>
                  <a:tcPr marL="72000" marR="36000" marT="36009" marB="36009"/>
                </a:tc>
                <a:tc hMerge="1">
                  <a:txBody>
                    <a:bodyPr/>
                    <a:lstStyle/>
                    <a:p>
                      <a:pPr algn="r"/>
                      <a:endParaRPr lang="ru-RU" sz="1600" b="1" dirty="0">
                        <a:latin typeface="+mn-lt"/>
                      </a:endParaRPr>
                    </a:p>
                  </a:txBody>
                  <a:tcPr marL="72000" marR="36000" marT="36009" marB="36009"/>
                </a:tc>
              </a:tr>
              <a:tr h="234118"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n-lt"/>
                        </a:rPr>
                        <a:t>3.1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Годовой объем выручки </a:t>
                      </a:r>
                      <a:r>
                        <a:rPr lang="ru-RU" sz="1300" baseline="30000" dirty="0" smtClean="0">
                          <a:latin typeface="+mn-lt"/>
                        </a:rPr>
                        <a:t>14</a:t>
                      </a:r>
                      <a:endParaRPr lang="ru-RU" sz="1300" baseline="3000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Млн. руб.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-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</a:tr>
              <a:tr h="234118"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n-lt"/>
                        </a:rPr>
                        <a:t>3.2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Годовой объем прибыли</a:t>
                      </a:r>
                      <a:r>
                        <a:rPr lang="ru-RU" sz="1300" baseline="30000" dirty="0" smtClean="0">
                          <a:latin typeface="+mn-lt"/>
                        </a:rPr>
                        <a:t>14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Млн. руб.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-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</a:tr>
              <a:tr h="234118"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n-lt"/>
                        </a:rPr>
                        <a:t>3.3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Рентабельность</a:t>
                      </a:r>
                      <a:r>
                        <a:rPr lang="ru-RU" sz="1300" baseline="30000" dirty="0" smtClean="0">
                          <a:latin typeface="+mn-lt"/>
                        </a:rPr>
                        <a:t>14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%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-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</a:tr>
              <a:tr h="234118"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n-lt"/>
                        </a:rPr>
                        <a:t>3.4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Срок окупаемости</a:t>
                      </a:r>
                      <a:r>
                        <a:rPr lang="ru-RU" sz="1300" baseline="0" dirty="0" smtClean="0">
                          <a:latin typeface="+mn-lt"/>
                        </a:rPr>
                        <a:t> проекта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Лет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-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</a:tr>
              <a:tr h="234118"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3.5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Объем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инвестиций в основной капитал в рамках проекта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Млн. руб.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-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</a:tr>
              <a:tr h="23411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3.6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Объем инвестиций, осваиваемых на территории области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Млн. руб.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+mn-lt"/>
                        </a:rPr>
                        <a:t>-</a:t>
                      </a:r>
                      <a:endParaRPr lang="ru-RU" sz="1300" b="0" dirty="0">
                        <a:latin typeface="+mn-lt"/>
                      </a:endParaRPr>
                    </a:p>
                  </a:txBody>
                  <a:tcPr marL="36000" marR="36000" marT="18000" marB="18000"/>
                </a:tc>
              </a:tr>
              <a:tr h="234118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3.7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Иные показатели</a:t>
                      </a:r>
                      <a:endParaRPr kumimoji="0" lang="ru-RU" sz="13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r"/>
                      <a:endParaRPr lang="ru-RU" sz="1300" b="1" dirty="0">
                        <a:latin typeface="+mn-lt"/>
                      </a:endParaRPr>
                    </a:p>
                  </a:txBody>
                  <a:tcPr marL="36000" marR="36000" marT="18000" marB="18000"/>
                </a:tc>
              </a:tr>
            </a:tbl>
          </a:graphicData>
        </a:graphic>
      </p:graphicFrame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179388" y="6626225"/>
            <a:ext cx="61214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aseline="30000" dirty="0"/>
              <a:t>14</a:t>
            </a:r>
            <a:r>
              <a:rPr lang="ru-RU" sz="1200" dirty="0">
                <a:latin typeface="+mn-lt"/>
                <a:cs typeface="+mn-cs"/>
              </a:rPr>
              <a:t> после выхода хозяйствующего субъекта на проектную мощность 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1090" y="6572250"/>
            <a:ext cx="522260" cy="285750"/>
          </a:xfrm>
        </p:spPr>
        <p:txBody>
          <a:bodyPr/>
          <a:lstStyle/>
          <a:p>
            <a:pPr algn="ctr">
              <a:defRPr/>
            </a:pPr>
            <a:fld id="{870F1BAB-3ABF-4CE0-A3B8-A8BD29F2178E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15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27038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Команда проекта</a:t>
            </a:r>
            <a:endParaRPr lang="ru-RU" sz="3000" dirty="0"/>
          </a:p>
        </p:txBody>
      </p:sp>
      <p:graphicFrame>
        <p:nvGraphicFramePr>
          <p:cNvPr id="5" name="Group 1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3265403"/>
              </p:ext>
            </p:extLst>
          </p:nvPr>
        </p:nvGraphicFramePr>
        <p:xfrm>
          <a:off x="250825" y="1196975"/>
          <a:ext cx="8713788" cy="5151411"/>
        </p:xfrm>
        <a:graphic>
          <a:graphicData uri="http://schemas.openxmlformats.org/drawingml/2006/table">
            <a:tbl>
              <a:tblPr/>
              <a:tblGrid>
                <a:gridCol w="428625"/>
                <a:gridCol w="2571750"/>
                <a:gridCol w="2857500"/>
                <a:gridCol w="2855913"/>
              </a:tblGrid>
              <a:tr h="518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ФИО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Должность и основное место работы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Выполняемые в проекте работы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Лузанова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Татьяна Николаевна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Главный специалист управления образования администрации района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Куратор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Ифанова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Татьяна Алексеевна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Заведующий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Волоконовским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детским садом комбинированного вида №1 «Березка»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Руководитель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0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Жаркова Галина Александровна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Старший воспитатель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Волоконовского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детского сада комбинированного вида №1 «Березка»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Администратор проекта, о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charset="0"/>
                        </a:rPr>
                        <a:t>ператор мониторинга проекта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ответственная за информационную кампанию, разработку методических рекомендаций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4.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Карпушина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Олеся Александровна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Воспитатель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Волоконовского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детского сада комбинированного вида №1 «Березка»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Ответственная за проведение образовательной деятельности с детьми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5.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Сорокина Алевтина Юрьевна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Воспитатель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Волоконовского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детского сада комбинированного вида №1 «Березка»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Ответственная за проведение образовательной деятельности с детьми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1090" y="6429374"/>
            <a:ext cx="490510" cy="428625"/>
          </a:xfrm>
        </p:spPr>
        <p:txBody>
          <a:bodyPr/>
          <a:lstStyle/>
          <a:p>
            <a:pPr algn="ctr">
              <a:defRPr/>
            </a:pPr>
            <a:fld id="{10161AA4-C82E-4E45-917C-9B20D0A7FE8A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85720" y="3500438"/>
            <a:ext cx="8458200" cy="930275"/>
          </a:xfrm>
        </p:spPr>
        <p:txBody>
          <a:bodyPr anchor="t">
            <a:noAutofit/>
          </a:bodyPr>
          <a:lstStyle/>
          <a:p>
            <a:pPr marL="137160" algn="ctr">
              <a:defRPr/>
            </a:pPr>
            <a:r>
              <a:rPr lang="ru-RU" dirty="0" smtClean="0"/>
              <a:t>Руководитель проекта:</a:t>
            </a:r>
          </a:p>
          <a:p>
            <a:pPr marL="137160" algn="ctr">
              <a:defRPr/>
            </a:pPr>
            <a:r>
              <a:rPr lang="ru-RU" b="1" i="1" dirty="0" err="1" smtClean="0"/>
              <a:t>Ифанова</a:t>
            </a:r>
            <a:r>
              <a:rPr lang="ru-RU" b="1" i="1" dirty="0" smtClean="0"/>
              <a:t> Татьяна Алексеевна</a:t>
            </a:r>
            <a:endParaRPr lang="ru-RU" b="1" i="1" dirty="0"/>
          </a:p>
          <a:p>
            <a:pPr marL="137160" algn="ctr">
              <a:defRPr/>
            </a:pPr>
            <a:r>
              <a:rPr lang="ru-RU" dirty="0" smtClean="0"/>
              <a:t>тел.: (47235) 5- 16-19</a:t>
            </a:r>
          </a:p>
          <a:p>
            <a:pPr marL="137160" algn="ctr">
              <a:defRPr/>
            </a:pPr>
            <a:r>
              <a:rPr lang="en-US" dirty="0" smtClean="0"/>
              <a:t>e-mail</a:t>
            </a:r>
            <a:r>
              <a:rPr lang="ru-RU" dirty="0" smtClean="0"/>
              <a:t>:</a:t>
            </a:r>
            <a:r>
              <a:rPr lang="en-US" dirty="0" smtClean="0"/>
              <a:t>tatjana.ifanova@yandex.ru</a:t>
            </a:r>
            <a:endParaRPr lang="ru-RU" dirty="0" smtClean="0"/>
          </a:p>
          <a:p>
            <a:pPr marL="137160" algn="ctr">
              <a:defRPr/>
            </a:pPr>
            <a:r>
              <a:rPr lang="ru-RU" dirty="0" smtClean="0"/>
              <a:t>Администратор проекта:</a:t>
            </a:r>
          </a:p>
          <a:p>
            <a:pPr marL="137160" algn="ctr">
              <a:defRPr/>
            </a:pPr>
            <a:r>
              <a:rPr lang="ru-RU" b="1" i="1" dirty="0" smtClean="0"/>
              <a:t>Жаркова Галина Александровна</a:t>
            </a:r>
            <a:endParaRPr lang="ru-RU" b="1" i="1" dirty="0"/>
          </a:p>
          <a:p>
            <a:pPr marL="137160" algn="ctr">
              <a:defRPr/>
            </a:pPr>
            <a:r>
              <a:rPr lang="ru-RU" dirty="0"/>
              <a:t>тел</a:t>
            </a:r>
            <a:r>
              <a:rPr lang="ru-RU" dirty="0" smtClean="0"/>
              <a:t>.: (47235) 5- 16- 19</a:t>
            </a:r>
            <a:endParaRPr lang="ru-RU" dirty="0"/>
          </a:p>
          <a:p>
            <a:pPr marL="137160" algn="ctr">
              <a:defRPr/>
            </a:pPr>
            <a:r>
              <a:rPr lang="en-US" dirty="0"/>
              <a:t>e-mail</a:t>
            </a:r>
            <a:r>
              <a:rPr lang="ru-RU" dirty="0" smtClean="0"/>
              <a:t>:</a:t>
            </a:r>
            <a:r>
              <a:rPr lang="en-US" dirty="0" smtClean="0"/>
              <a:t> zharkova_74@mail.ru</a:t>
            </a:r>
            <a:endParaRPr lang="ru-RU" sz="13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571744"/>
            <a:ext cx="8686800" cy="11858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Контактные данные: </a:t>
            </a:r>
            <a:br>
              <a:rPr lang="ru-RU" dirty="0"/>
            </a:br>
            <a:endParaRPr lang="ru-RU" dirty="0"/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1508125" y="3390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813" y="6429375"/>
            <a:ext cx="458787" cy="312738"/>
          </a:xfrm>
        </p:spPr>
        <p:txBody>
          <a:bodyPr/>
          <a:lstStyle/>
          <a:p>
            <a:pPr algn="ctr">
              <a:defRPr/>
            </a:pPr>
            <a:fld id="{30A092CC-0F28-4CDE-93DB-49F23148ACE6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17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916305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dirty="0" smtClean="0"/>
              <a:t>Введение в предметную область</a:t>
            </a:r>
            <a:br>
              <a:rPr lang="ru-RU" sz="2200" dirty="0" smtClean="0"/>
            </a:br>
            <a:r>
              <a:rPr lang="ru-RU" sz="2200" dirty="0" smtClean="0"/>
              <a:t>(описание ситуации «как есть»)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4150AF29-CA69-4BBA-8E51-28E6234A2135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2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857224" y="1785926"/>
          <a:ext cx="7358113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85786" y="1428736"/>
            <a:ext cx="7286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Ситуация на дорогах в Волоконовском районе</a:t>
            </a:r>
            <a:endParaRPr lang="ru-RU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39738"/>
            <a:ext cx="916305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dirty="0" smtClean="0"/>
              <a:t>Введение в предметную область</a:t>
            </a:r>
            <a:br>
              <a:rPr lang="ru-RU" sz="2200" dirty="0" smtClean="0"/>
            </a:br>
            <a:r>
              <a:rPr lang="ru-RU" sz="2200" dirty="0" smtClean="0"/>
              <a:t>(описание ситуации «как есть»)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50531C22-3ED6-47A6-BE0B-F665DC0368C4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50" y="1500188"/>
            <a:ext cx="4643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Бурный </a:t>
            </a:r>
            <a:r>
              <a:rPr lang="ru-RU" b="1" i="1" dirty="0"/>
              <a:t>рост современного автомобильного транспорта и увеличение интенсивности движения </a:t>
            </a: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357158" y="4714884"/>
            <a:ext cx="30718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Особенности психофизиологического развития детей</a:t>
            </a:r>
          </a:p>
        </p:txBody>
      </p:sp>
      <p:pic>
        <p:nvPicPr>
          <p:cNvPr id="7" name="Picture 32" descr="http://www.pravda-nn.ru/upl/news/src/probki-86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357298"/>
            <a:ext cx="36433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6" name="Picture 2" descr="G:\DCIM\106NIKON\DSCN7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786190"/>
            <a:ext cx="3549653" cy="26622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04813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Цель и результат проекта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839778081"/>
              </p:ext>
            </p:extLst>
          </p:nvPr>
        </p:nvGraphicFramePr>
        <p:xfrm>
          <a:off x="255588" y="1142984"/>
          <a:ext cx="8745568" cy="5505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123"/>
                <a:gridCol w="6729445"/>
              </a:tblGrid>
              <a:tr h="70866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Цель проекта: </a:t>
                      </a:r>
                      <a:endParaRPr lang="ru-RU" sz="1400" b="1" dirty="0"/>
                    </a:p>
                  </a:txBody>
                  <a:tcPr marL="91438" marR="91438" marT="45724" marB="45724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у не менее 80% детей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Волоконовского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детского сада комбинированного вида  №1 «Березка»  культуры участника дорожного движения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чувства социальной значимости к  31 июня 2018 года</a:t>
                      </a:r>
                      <a:endParaRPr kumimoji="0" lang="ru-RU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4" marB="45724" anchor="ctr"/>
                </a:tc>
              </a:tr>
              <a:tr h="54864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Способ достижения цели:</a:t>
                      </a:r>
                      <a:endParaRPr lang="ru-RU" sz="1400" b="1" dirty="0"/>
                    </a:p>
                  </a:txBody>
                  <a:tcPr marL="91438" marR="91438" marT="45724" marB="45724" anchor="ctr"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кадетской группы «Юный инспектор движения» в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Волоконовском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детском саду комбинированного вида  №1 «Березка» </a:t>
                      </a:r>
                    </a:p>
                  </a:txBody>
                  <a:tcPr marL="91438" marR="91438" marT="45724" marB="45724" anchor="ctr"/>
                </a:tc>
              </a:tr>
              <a:tr h="88582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Результат проекта:</a:t>
                      </a:r>
                      <a:endParaRPr lang="ru-RU" sz="1400" b="1" dirty="0"/>
                    </a:p>
                  </a:txBody>
                  <a:tcPr marL="91438" marR="91438" marT="45724" marB="45724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Функционирующая кадетская группа «ЮИД»  в  Волоконовском детском саду комбинированного вида  №1 «Березка»  с вовлечением не менее 80% детей в деятельность,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направленную на  формирование 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культуры участника дорожного движения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чувства социальной значимости</a:t>
                      </a:r>
                      <a:endParaRPr kumimoji="0" lang="ru-RU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4" marB="45724" anchor="ctr"/>
                </a:tc>
              </a:tr>
              <a:tr h="222886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Требования к результату: </a:t>
                      </a:r>
                      <a:endParaRPr lang="ru-RU" sz="1400" b="1" dirty="0"/>
                    </a:p>
                  </a:txBody>
                  <a:tcPr marL="91438" marR="91438" marT="45724" marB="45724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разработана методическая копилка, включающая инновационные технологии профилактики детского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дорожно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–транспортного травматизма;</a:t>
                      </a:r>
                    </a:p>
                    <a:p>
                      <a:pPr algn="just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создан мобильный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автогородок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algn="just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-организовано и проведено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2-х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анкетирований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родителей на тему «Безопасность ваших детей»;</a:t>
                      </a:r>
                    </a:p>
                    <a:p>
                      <a:pPr lvl="0" algn="just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осуществлено не менее 2-х выступлений агитбригады воспитанников группы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«ЮИД»;</a:t>
                      </a: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проведено  заседание Совета родителей по теме «</a:t>
                      </a:r>
                      <a:r>
                        <a:rPr lang="ru-RU" sz="1400" dirty="0" smtClean="0"/>
                        <a:t>Профилактика детского дорожно-транспортного травматизма»;</a:t>
                      </a: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проведено не менее  3 акций;</a:t>
                      </a:r>
                    </a:p>
                    <a:p>
                      <a:pPr lvl="0" algn="just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выпущено не менее 3-х газет для родителей;</a:t>
                      </a:r>
                    </a:p>
                    <a:p>
                      <a:pPr lvl="0" algn="just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проведена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тоговая викторина  «Знатоки дорожного движения»</a:t>
                      </a:r>
                    </a:p>
                  </a:txBody>
                  <a:tcPr marL="91438" marR="91438" marT="45724" marB="45724" anchor="ctr"/>
                </a:tc>
              </a:tr>
              <a:tr h="628661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Пользователи результата проекта: </a:t>
                      </a:r>
                      <a:endParaRPr lang="ru-RU" sz="1500" b="1" dirty="0"/>
                    </a:p>
                  </a:txBody>
                  <a:tcPr marL="91438" marR="91438" marT="45724" marB="45724" anchor="ctr"/>
                </a:tc>
                <a:tc>
                  <a:txBody>
                    <a:bodyPr/>
                    <a:lstStyle/>
                    <a:p>
                      <a:pPr marL="0" lvl="1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всех возрастных групп, посещающие ДОО;</a:t>
                      </a: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родители (законные представители)</a:t>
                      </a:r>
                      <a:endParaRPr kumimoji="0" lang="ru-RU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4" marB="45724" anchor="ctr"/>
                </a:tc>
              </a:tr>
            </a:tbl>
          </a:graphicData>
        </a:graphic>
      </p:graphicFrame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66" y="6572250"/>
            <a:ext cx="347662" cy="285750"/>
          </a:xfrm>
        </p:spPr>
        <p:txBody>
          <a:bodyPr/>
          <a:lstStyle/>
          <a:p>
            <a:pPr algn="ctr">
              <a:defRPr/>
            </a:pPr>
            <a:fld id="{48809547-96AC-4DE0-947A-397688DD7A94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 стрелкой 33"/>
          <p:cNvCxnSpPr>
            <a:stCxn id="3086" idx="2"/>
            <a:endCxn id="3092" idx="0"/>
          </p:cNvCxnSpPr>
          <p:nvPr/>
        </p:nvCxnSpPr>
        <p:spPr>
          <a:xfrm rot="5400000">
            <a:off x="2632847" y="3704425"/>
            <a:ext cx="3425852" cy="23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571604" y="1571612"/>
            <a:ext cx="5572164" cy="4318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dirty="0" smtClean="0"/>
              <a:t>1. Организационно-проектировочная работа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571472" y="2143116"/>
            <a:ext cx="2540000" cy="642942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z="1050" dirty="0" smtClean="0"/>
              <a:t>разработка нормативно-правовых актов, обеспечивающих деятельность кадетской группы</a:t>
            </a:r>
            <a:endParaRPr lang="ru-RU" sz="1050" dirty="0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6143636" y="2143116"/>
            <a:ext cx="2540000" cy="1214446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50" dirty="0" smtClean="0"/>
              <a:t>поиск, изучение эффективных технологий и методик в области обучения детей правилам безопасного поведения на дороге</a:t>
            </a:r>
          </a:p>
          <a:p>
            <a:pPr algn="ctr"/>
            <a:r>
              <a:rPr lang="ru-RU" sz="1050" dirty="0" smtClean="0"/>
              <a:t>Педагогическая оценка </a:t>
            </a:r>
            <a:r>
              <a:rPr lang="ru-RU" sz="1050" dirty="0"/>
              <a:t>эффективности и прогноз результативности</a:t>
            </a:r>
            <a:endParaRPr lang="ru-RU" sz="2400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428728" y="3571876"/>
            <a:ext cx="5688013" cy="2730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/>
              <a:t>2.Создание </a:t>
            </a:r>
            <a:r>
              <a:rPr lang="ru-RU" sz="1200" b="1" dirty="0"/>
              <a:t>условий и оформление необходимого материала</a:t>
            </a:r>
            <a:endParaRPr lang="ru-RU" b="1" dirty="0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2143108" y="4929198"/>
            <a:ext cx="4572000" cy="25876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/>
              <a:t>3.Внедрение в образовательный процесс</a:t>
            </a:r>
            <a:endParaRPr lang="ru-RU" b="1" dirty="0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2428860" y="5429264"/>
            <a:ext cx="3810000" cy="2603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/>
              <a:t>4.Подведение итогов работы проекта</a:t>
            </a:r>
            <a:endParaRPr lang="ru-RU" b="1" dirty="0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5143504" y="6000768"/>
            <a:ext cx="3075009" cy="469913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100" dirty="0" smtClean="0"/>
              <a:t>Освещение опыта работы по проекту</a:t>
            </a:r>
            <a:endParaRPr lang="ru-RU" sz="1100" dirty="0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457200" y="428604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Введение в предметную область</a:t>
            </a:r>
            <a:b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(описание ситуации «как будет»)</a:t>
            </a:r>
            <a:b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428860" y="1142984"/>
            <a:ext cx="35962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/>
              <a:t>Модель реализации проекта</a:t>
            </a:r>
            <a:endParaRPr lang="ru-RU" b="1" dirty="0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3357554" y="2143116"/>
            <a:ext cx="2555856" cy="64294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/>
              <a:t>Изучение </a:t>
            </a:r>
            <a:r>
              <a:rPr lang="ru-RU" sz="1200" b="1" dirty="0"/>
              <a:t>мнения родителей и получение семейной поддержки</a:t>
            </a:r>
            <a:endParaRPr lang="ru-RU" b="1" dirty="0"/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714348" y="6000768"/>
            <a:ext cx="2540000" cy="500066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z="1050" dirty="0" smtClean="0"/>
              <a:t>Мониторинг эффективности реализации проекта</a:t>
            </a:r>
            <a:endParaRPr lang="ru-RU" sz="1050" dirty="0"/>
          </a:p>
        </p:txBody>
      </p:sp>
      <p:cxnSp>
        <p:nvCxnSpPr>
          <p:cNvPr id="38" name="Соединительная линия уступом 37"/>
          <p:cNvCxnSpPr>
            <a:stCxn id="3086" idx="1"/>
          </p:cNvCxnSpPr>
          <p:nvPr/>
        </p:nvCxnSpPr>
        <p:spPr>
          <a:xfrm rot="10800000" flipV="1">
            <a:off x="1214414" y="1787512"/>
            <a:ext cx="357190" cy="3556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 39"/>
          <p:cNvCxnSpPr>
            <a:stCxn id="3086" idx="3"/>
            <a:endCxn id="3088" idx="0"/>
          </p:cNvCxnSpPr>
          <p:nvPr/>
        </p:nvCxnSpPr>
        <p:spPr>
          <a:xfrm>
            <a:off x="7143768" y="1787512"/>
            <a:ext cx="269868" cy="35560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hape 41"/>
          <p:cNvCxnSpPr>
            <a:stCxn id="3092" idx="1"/>
            <a:endCxn id="36" idx="0"/>
          </p:cNvCxnSpPr>
          <p:nvPr/>
        </p:nvCxnSpPr>
        <p:spPr>
          <a:xfrm rot="10800000" flipV="1">
            <a:off x="1984348" y="5559438"/>
            <a:ext cx="444512" cy="44132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44"/>
          <p:cNvCxnSpPr>
            <a:stCxn id="3092" idx="3"/>
            <a:endCxn id="3094" idx="0"/>
          </p:cNvCxnSpPr>
          <p:nvPr/>
        </p:nvCxnSpPr>
        <p:spPr>
          <a:xfrm>
            <a:off x="6238860" y="5559439"/>
            <a:ext cx="442149" cy="44132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214282" y="4000504"/>
            <a:ext cx="2540000" cy="71438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z="1050" dirty="0" smtClean="0"/>
              <a:t>Перспективный план работы с социальными партнерами</a:t>
            </a:r>
            <a:endParaRPr lang="ru-RU" sz="1050" dirty="0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3214678" y="4000504"/>
            <a:ext cx="2540000" cy="785818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z="1050" dirty="0" smtClean="0"/>
              <a:t>Программа дополнительного образования детей, включающая в себя мероприятия по  всем образовательным областям</a:t>
            </a:r>
            <a:endParaRPr lang="ru-RU" sz="1050" dirty="0"/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6215074" y="4000504"/>
            <a:ext cx="2540000" cy="642942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z="1050" dirty="0" smtClean="0"/>
              <a:t>Организация развивающей предметно-пространственной среды</a:t>
            </a:r>
            <a:endParaRPr lang="ru-RU" sz="1050" dirty="0"/>
          </a:p>
        </p:txBody>
      </p:sp>
      <p:cxnSp>
        <p:nvCxnSpPr>
          <p:cNvPr id="59" name="Соединительная линия уступом 58"/>
          <p:cNvCxnSpPr>
            <a:stCxn id="3090" idx="1"/>
          </p:cNvCxnSpPr>
          <p:nvPr/>
        </p:nvCxnSpPr>
        <p:spPr>
          <a:xfrm rot="10800000" flipV="1">
            <a:off x="857224" y="3708401"/>
            <a:ext cx="571504" cy="29845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hape 60"/>
          <p:cNvCxnSpPr>
            <a:stCxn id="3090" idx="3"/>
            <a:endCxn id="56" idx="0"/>
          </p:cNvCxnSpPr>
          <p:nvPr/>
        </p:nvCxnSpPr>
        <p:spPr>
          <a:xfrm>
            <a:off x="7116741" y="3708401"/>
            <a:ext cx="368333" cy="29210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63550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dirty="0" smtClean="0"/>
              <a:t>Введение в предметную область</a:t>
            </a:r>
            <a:br>
              <a:rPr lang="ru-RU" sz="2200" dirty="0" smtClean="0"/>
            </a:br>
            <a:r>
              <a:rPr lang="ru-RU" sz="2200" dirty="0" smtClean="0"/>
              <a:t>(описание ситуации «как будет»)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827088" y="1142984"/>
            <a:ext cx="7705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/>
              <a:t>Работа с родителями</a:t>
            </a:r>
            <a:endParaRPr lang="ru-RU" sz="2000" b="1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782BAD12-6B2C-4B63-970B-64EAEE215506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185736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/>
              <a:t>Проведение анкетирования родителей по теме «Безопасность ваших детей»,</a:t>
            </a:r>
          </a:p>
          <a:p>
            <a:pPr algn="ctr"/>
            <a:r>
              <a:rPr lang="ru-RU" i="1" dirty="0" smtClean="0"/>
              <a:t>заседание совета родителей «Профилактика детского дорожно-транспортного травматизма»,</a:t>
            </a:r>
          </a:p>
          <a:p>
            <a:pPr algn="ctr"/>
            <a:r>
              <a:rPr lang="ru-RU" i="1" dirty="0" smtClean="0"/>
              <a:t>выпуск газеты для родителей,</a:t>
            </a:r>
          </a:p>
          <a:p>
            <a:pPr algn="ctr"/>
            <a:r>
              <a:rPr lang="ru-RU" i="1" dirty="0" err="1" smtClean="0"/>
              <a:t>квест</a:t>
            </a:r>
            <a:r>
              <a:rPr lang="ru-RU" i="1" dirty="0" smtClean="0"/>
              <a:t> с участием родителей</a:t>
            </a:r>
            <a:endParaRPr lang="ru-RU" i="1" dirty="0"/>
          </a:p>
        </p:txBody>
      </p:sp>
      <p:pic>
        <p:nvPicPr>
          <p:cNvPr id="13316" name="Picture 4" descr="https://ds01.infourok.ru/uploads/ex/0a41/00001dc8-5002e7db/hello_html_m2a8a0c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4927">
            <a:off x="6374712" y="4064512"/>
            <a:ext cx="2349210" cy="176190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4" descr="https://im0-tub-ru.yandex.net/i?id=c3644c5a06f1249b8737a674312f1689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21195">
            <a:off x="3814635" y="4728346"/>
            <a:ext cx="289560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0" name="Picture 2" descr="F:\DSCN24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2643206" cy="1982405"/>
          </a:xfrm>
          <a:prstGeom prst="rect">
            <a:avLst/>
          </a:prstGeom>
          <a:noFill/>
        </p:spPr>
      </p:pic>
      <p:pic>
        <p:nvPicPr>
          <p:cNvPr id="2051" name="Picture 3" descr="F:\DSCN25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26561">
            <a:off x="357158" y="3786190"/>
            <a:ext cx="3047989" cy="22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63550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dirty="0" smtClean="0"/>
              <a:t>Введение в предметную область</a:t>
            </a:r>
            <a:br>
              <a:rPr lang="ru-RU" sz="2200" dirty="0" smtClean="0"/>
            </a:br>
            <a:r>
              <a:rPr lang="ru-RU" sz="2200" dirty="0" smtClean="0"/>
              <a:t>(описание ситуации «как будет»)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827088" y="1142984"/>
            <a:ext cx="7705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/>
              <a:t>Работа с социумом</a:t>
            </a:r>
            <a:endParaRPr lang="ru-RU" sz="2000" b="1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782BAD12-6B2C-4B63-970B-64EAEE215506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7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1714488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Выступление агитбригады                               </a:t>
            </a:r>
          </a:p>
        </p:txBody>
      </p:sp>
      <p:pic>
        <p:nvPicPr>
          <p:cNvPr id="12" name="Picture 5" descr="https://im0-tub-ru.yandex.net/i?id=10984f6e72c441486638dc6d2b29b2f4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68917">
            <a:off x="3277728" y="2287774"/>
            <a:ext cx="3329000" cy="2205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57628"/>
            <a:ext cx="371477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3116"/>
            <a:ext cx="3071834" cy="40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63550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dirty="0" smtClean="0"/>
              <a:t>Введение в предметную область</a:t>
            </a:r>
            <a:br>
              <a:rPr lang="ru-RU" sz="2200" dirty="0" smtClean="0"/>
            </a:br>
            <a:r>
              <a:rPr lang="ru-RU" sz="2200" dirty="0" smtClean="0"/>
              <a:t>(описание ситуации «как будет»)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827088" y="1142984"/>
            <a:ext cx="7705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/>
              <a:t>Работа с социумом</a:t>
            </a:r>
            <a:endParaRPr lang="ru-RU" sz="2000" b="1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782BAD12-6B2C-4B63-970B-64EAEE215506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Рисунок 13" descr="P1120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20514">
            <a:off x="4756610" y="1834987"/>
            <a:ext cx="3609099" cy="2254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000364" y="1571612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Участие в акциях</a:t>
            </a:r>
          </a:p>
        </p:txBody>
      </p:sp>
      <p:pic>
        <p:nvPicPr>
          <p:cNvPr id="12289" name="Picture 1" descr="C:\Users\User\Desktop\фото\лето 2017\DSCN7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\Desktop\IMG_359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00504"/>
            <a:ext cx="3307822" cy="2480867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164789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63550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dirty="0" smtClean="0"/>
              <a:t>Введение в предметную область</a:t>
            </a:r>
            <a:br>
              <a:rPr lang="ru-RU" sz="2200" dirty="0" smtClean="0"/>
            </a:br>
            <a:r>
              <a:rPr lang="ru-RU" sz="2200" dirty="0" smtClean="0"/>
              <a:t>(описание ситуации «как будет»)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827088" y="1142984"/>
            <a:ext cx="7705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+mn-lt"/>
              </a:rPr>
              <a:t>Работа с детьми</a:t>
            </a:r>
            <a:endParaRPr lang="ru-RU" sz="2000" b="1" dirty="0">
              <a:latin typeface="+mn-lt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6429374"/>
            <a:ext cx="633386" cy="428625"/>
          </a:xfrm>
        </p:spPr>
        <p:txBody>
          <a:bodyPr/>
          <a:lstStyle/>
          <a:p>
            <a:pPr algn="ctr">
              <a:defRPr/>
            </a:pPr>
            <a:fld id="{782BAD12-6B2C-4B63-970B-64EAEE215506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9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00174"/>
            <a:ext cx="3786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осуществляется </a:t>
            </a:r>
          </a:p>
          <a:p>
            <a:pPr algn="ctr"/>
            <a:r>
              <a:rPr lang="ru-RU" sz="1600" b="1" i="1" dirty="0" smtClean="0"/>
              <a:t>через интеграцию образовательных областей:</a:t>
            </a:r>
          </a:p>
          <a:p>
            <a:pPr algn="ctr"/>
            <a:r>
              <a:rPr lang="ru-RU" sz="1600" b="1" i="1" dirty="0" smtClean="0"/>
              <a:t>социально-коммуникативное развитие, речевое развитие,</a:t>
            </a:r>
          </a:p>
          <a:p>
            <a:pPr algn="ctr"/>
            <a:r>
              <a:rPr lang="ru-RU" sz="1600" b="1" i="1" dirty="0" smtClean="0"/>
              <a:t>познавательное развитие,</a:t>
            </a:r>
          </a:p>
          <a:p>
            <a:pPr algn="ctr"/>
            <a:r>
              <a:rPr lang="ru-RU" sz="1600" b="1" i="1" dirty="0" smtClean="0"/>
              <a:t>физическое развитие,</a:t>
            </a:r>
          </a:p>
          <a:p>
            <a:pPr algn="ctr"/>
            <a:r>
              <a:rPr lang="ru-RU" sz="1600" b="1" i="1" dirty="0" smtClean="0"/>
              <a:t>художественно-эстетическое развитие</a:t>
            </a:r>
          </a:p>
        </p:txBody>
      </p:sp>
      <p:pic>
        <p:nvPicPr>
          <p:cNvPr id="5123" name="Picture 3" descr="F:\праздники 2017 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643050"/>
            <a:ext cx="3214667" cy="2411000"/>
          </a:xfrm>
          <a:prstGeom prst="rect">
            <a:avLst/>
          </a:prstGeom>
          <a:noFill/>
        </p:spPr>
      </p:pic>
      <p:pic>
        <p:nvPicPr>
          <p:cNvPr id="5124" name="Picture 4" descr="F:\Фото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929066"/>
            <a:ext cx="3448040" cy="2586030"/>
          </a:xfrm>
          <a:prstGeom prst="rect">
            <a:avLst/>
          </a:prstGeom>
          <a:noFill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3481382" cy="261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25895</TotalTime>
  <Words>1194</Words>
  <Application>Microsoft Office PowerPoint</Application>
  <PresentationFormat>Экран (4:3)</PresentationFormat>
  <Paragraphs>359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 Презентация проекта  «Организация кадетской группы «Юный инспектор движения» в  Волоконовском детском саду комбинированного вида №1 «Берёзка»   </vt:lpstr>
      <vt:lpstr>Введение в предметную область (описание ситуации «как есть») </vt:lpstr>
      <vt:lpstr>Введение в предметную область (описание ситуации «как есть») </vt:lpstr>
      <vt:lpstr>Цель и результат проекта</vt:lpstr>
      <vt:lpstr>Слайд 5</vt:lpstr>
      <vt:lpstr>Введение в предметную область (описание ситуации «как будет») </vt:lpstr>
      <vt:lpstr>Введение в предметную область (описание ситуации «как будет») </vt:lpstr>
      <vt:lpstr>Введение в предметную область (описание ситуации «как будет») </vt:lpstr>
      <vt:lpstr>Введение в предметную область (описание ситуации «как будет») </vt:lpstr>
      <vt:lpstr>Введение в предметную область (описание ситуации «как будет») </vt:lpstr>
      <vt:lpstr>Введение в предметную область (описание ситуации «как будет») </vt:lpstr>
      <vt:lpstr>Основные блоки работ проекта</vt:lpstr>
      <vt:lpstr>Бюджет проекта</vt:lpstr>
      <vt:lpstr>Формы участия области в реализации проекта</vt:lpstr>
      <vt:lpstr>Показатели социальной, БЮДЖЕТНОЙ и экономической эффективности проекта </vt:lpstr>
      <vt:lpstr>Команда проекта</vt:lpstr>
      <vt:lpstr>Контактные данные:  </vt:lpstr>
    </vt:vector>
  </TitlesOfParts>
  <Company>GUP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Windows User</cp:lastModifiedBy>
  <cp:revision>965</cp:revision>
  <cp:lastPrinted>2014-11-10T08:00:40Z</cp:lastPrinted>
  <dcterms:created xsi:type="dcterms:W3CDTF">2010-02-20T13:06:54Z</dcterms:created>
  <dcterms:modified xsi:type="dcterms:W3CDTF">2017-11-24T09:27:44Z</dcterms:modified>
</cp:coreProperties>
</file>