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image9.jpg" ContentType="image/png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312" r:id="rId3"/>
    <p:sldId id="384" r:id="rId4"/>
    <p:sldId id="367" r:id="rId5"/>
    <p:sldId id="368" r:id="rId6"/>
    <p:sldId id="369" r:id="rId7"/>
    <p:sldId id="319" r:id="rId8"/>
    <p:sldId id="318" r:id="rId9"/>
    <p:sldId id="320" r:id="rId10"/>
    <p:sldId id="337" r:id="rId11"/>
    <p:sldId id="362" r:id="rId12"/>
    <p:sldId id="317" r:id="rId13"/>
    <p:sldId id="316" r:id="rId14"/>
    <p:sldId id="324" r:id="rId15"/>
    <p:sldId id="321" r:id="rId16"/>
    <p:sldId id="323" r:id="rId17"/>
    <p:sldId id="322" r:id="rId18"/>
    <p:sldId id="329" r:id="rId19"/>
    <p:sldId id="372" r:id="rId20"/>
    <p:sldId id="373" r:id="rId21"/>
    <p:sldId id="326" r:id="rId22"/>
    <p:sldId id="374" r:id="rId23"/>
    <p:sldId id="325" r:id="rId24"/>
    <p:sldId id="335" r:id="rId25"/>
    <p:sldId id="334" r:id="rId26"/>
    <p:sldId id="338" r:id="rId27"/>
    <p:sldId id="341" r:id="rId28"/>
    <p:sldId id="333" r:id="rId29"/>
    <p:sldId id="332" r:id="rId30"/>
    <p:sldId id="331" r:id="rId31"/>
    <p:sldId id="330" r:id="rId32"/>
    <p:sldId id="342" r:id="rId33"/>
    <p:sldId id="343" r:id="rId34"/>
    <p:sldId id="346" r:id="rId35"/>
    <p:sldId id="345" r:id="rId36"/>
    <p:sldId id="344" r:id="rId37"/>
    <p:sldId id="377" r:id="rId38"/>
    <p:sldId id="290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E4FF"/>
    <a:srgbClr val="ABEFDA"/>
    <a:srgbClr val="C5B9F1"/>
    <a:srgbClr val="ECB2E9"/>
    <a:srgbClr val="F9F7A3"/>
    <a:srgbClr val="B6E4B7"/>
    <a:srgbClr val="FDA5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D0CDFC-867D-476F-BABB-50045B4E4CA7}" type="datetimeFigureOut">
              <a:rPr lang="ru-RU" smtClean="0"/>
              <a:t>23.08.2026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D99E00-43C3-44EA-AD37-03E5C7CF49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826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99E00-43C3-44EA-AD37-03E5C7CF49B8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520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6183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4270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4181102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454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8550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35213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19962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062193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755279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7714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83829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658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b="1" kern="1200" cap="none" spc="300">
          <a:ln w="11430" cmpd="sng">
            <a:solidFill>
              <a:schemeClr val="accent1">
                <a:tint val="10000"/>
              </a:schemeClr>
            </a:solidFill>
            <a:prstDash val="solid"/>
            <a:miter lim="800000"/>
          </a:ln>
          <a:solidFill>
            <a:schemeClr val="accent6">
              <a:lumMod val="50000"/>
            </a:schemeClr>
          </a:solidFill>
          <a:effectLst>
            <a:glow rad="45500">
              <a:schemeClr val="accent1">
                <a:satMod val="220000"/>
                <a:alpha val="35000"/>
              </a:schemeClr>
            </a:glow>
          </a:effectLst>
          <a:latin typeface="Constantia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accent6">
              <a:lumMod val="50000"/>
            </a:schemeClr>
          </a:solidFill>
          <a:latin typeface="Constantia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accent6">
              <a:lumMod val="50000"/>
            </a:schemeClr>
          </a:solidFill>
          <a:latin typeface="Constantia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accent6">
              <a:lumMod val="50000"/>
            </a:schemeClr>
          </a:solidFill>
          <a:latin typeface="Constantia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6">
              <a:lumMod val="50000"/>
            </a:schemeClr>
          </a:solidFill>
          <a:latin typeface="Constantia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6">
              <a:lumMod val="50000"/>
            </a:schemeClr>
          </a:solidFill>
          <a:latin typeface="Constantia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42919"/>
            <a:ext cx="7772400" cy="2957532"/>
          </a:xfrm>
        </p:spPr>
        <p:txBody>
          <a:bodyPr>
            <a:normAutofit/>
          </a:bodyPr>
          <a:lstStyle/>
          <a:p>
            <a:r>
              <a:rPr lang="ru-RU" dirty="0" smtClean="0"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Мнемотехника на уроках </a:t>
            </a:r>
            <a:r>
              <a:rPr lang="ru-RU" dirty="0" smtClean="0"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физики</a:t>
            </a:r>
            <a:endParaRPr lang="ru-RU" dirty="0"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212" y="3762911"/>
            <a:ext cx="3639224" cy="291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26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44824"/>
            <a:ext cx="8627797" cy="4853136"/>
          </a:xfrm>
        </p:spPr>
      </p:pic>
    </p:spTree>
    <p:extLst>
      <p:ext uri="{BB962C8B-B14F-4D97-AF65-F5344CB8AC3E}">
        <p14:creationId xmlns:p14="http://schemas.microsoft.com/office/powerpoint/2010/main" val="181479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32656"/>
            <a:ext cx="8435280" cy="46699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/>
              <a:t>Я точно знаю:</a:t>
            </a:r>
          </a:p>
          <a:p>
            <a:pPr marL="0" indent="0" algn="ctr">
              <a:buNone/>
            </a:pPr>
            <a:r>
              <a:rPr lang="ru-RU" sz="4000" b="1" dirty="0" smtClean="0"/>
              <a:t>«Дети мыслят образами».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673300"/>
            <a:ext cx="3960825" cy="51847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58964" y="2780928"/>
            <a:ext cx="4632935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Константин Дмитриевич</a:t>
            </a:r>
          </a:p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 Ушинский</a:t>
            </a:r>
            <a:r>
              <a:rPr lang="ru-RU" b="1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415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Базовая структура запоминания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V="1">
            <a:off x="-2124744" y="6126163"/>
            <a:ext cx="10811544" cy="90323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1434271"/>
            <a:ext cx="6624736" cy="86409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Информация, которую нужно запомнить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4666" y="2852936"/>
            <a:ext cx="2501489" cy="61206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Есть образ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06218" y="2852936"/>
            <a:ext cx="2160240" cy="61206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Ассоциации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25646" y="4280342"/>
            <a:ext cx="2520280" cy="57606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Визуализация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47884" y="5413564"/>
            <a:ext cx="2448272" cy="57606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Связки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2843808" y="2298367"/>
            <a:ext cx="201602" cy="5545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2843808" y="3465004"/>
            <a:ext cx="172501" cy="8153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2843808" y="4856406"/>
            <a:ext cx="201602" cy="55715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4296155" y="3068960"/>
            <a:ext cx="2110063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углом 13"/>
          <p:cNvSpPr/>
          <p:nvPr/>
        </p:nvSpPr>
        <p:spPr>
          <a:xfrm>
            <a:off x="4345926" y="4568374"/>
            <a:ext cx="45719" cy="45719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Стрелка углом 14"/>
          <p:cNvSpPr/>
          <p:nvPr/>
        </p:nvSpPr>
        <p:spPr>
          <a:xfrm rot="10800000">
            <a:off x="4368783" y="4280342"/>
            <a:ext cx="2867511" cy="35977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164286" y="3465004"/>
            <a:ext cx="72007" cy="8153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4860032" y="2575651"/>
            <a:ext cx="942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НЕТ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14777" y="3611063"/>
            <a:ext cx="905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ДА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88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188" y="-31541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Методология запоминания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7936" y="6741368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878319"/>
            <a:ext cx="2160240" cy="73705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Объект запоминания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24672" y="878319"/>
            <a:ext cx="1944216" cy="73705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Кодировка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586709" y="878318"/>
            <a:ext cx="2088232" cy="73705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Закрепление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2611729" y="1134590"/>
            <a:ext cx="1080120" cy="2245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5650605" y="1134589"/>
            <a:ext cx="936104" cy="2245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41932" y="2060848"/>
            <a:ext cx="3044284" cy="7200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Выделение ключевого элемента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680729" y="2060848"/>
            <a:ext cx="2176295" cy="7200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Поиск ассоциаций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588224" y="2060848"/>
            <a:ext cx="2088232" cy="7200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Связки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" name="Стрелка вправо 15"/>
          <p:cNvSpPr/>
          <p:nvPr/>
        </p:nvSpPr>
        <p:spPr>
          <a:xfrm>
            <a:off x="3140669" y="2412950"/>
            <a:ext cx="54006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5868144" y="2412950"/>
            <a:ext cx="72008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3736833" y="3140968"/>
            <a:ext cx="2160240" cy="72008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По созвучию (рифма)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751044" y="4221088"/>
            <a:ext cx="2187415" cy="64807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По смыслу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Californian FB" panose="0207040306080B030204" pitchFamily="18" charset="0"/>
              </a:rPr>
              <a:t>/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 значению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736834" y="5157192"/>
            <a:ext cx="2172045" cy="64807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По виду (образ)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736834" y="6021288"/>
            <a:ext cx="2159883" cy="61248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БЦК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732240" y="3140968"/>
            <a:ext cx="1942701" cy="64807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Локи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732240" y="4221088"/>
            <a:ext cx="1944216" cy="64807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Кинофильм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804248" y="5193196"/>
            <a:ext cx="1870693" cy="57606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Цепочка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804248" y="6021288"/>
            <a:ext cx="1870693" cy="61248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История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7" name="Стрелка вниз 26"/>
          <p:cNvSpPr/>
          <p:nvPr/>
        </p:nvSpPr>
        <p:spPr>
          <a:xfrm>
            <a:off x="4696780" y="2780928"/>
            <a:ext cx="210591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>
            <a:off x="4696780" y="3861048"/>
            <a:ext cx="210591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>
            <a:off x="4768876" y="4869160"/>
            <a:ext cx="138495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низ 29"/>
          <p:cNvSpPr/>
          <p:nvPr/>
        </p:nvSpPr>
        <p:spPr>
          <a:xfrm>
            <a:off x="4768875" y="5813889"/>
            <a:ext cx="138495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низ 31"/>
          <p:cNvSpPr/>
          <p:nvPr/>
        </p:nvSpPr>
        <p:spPr>
          <a:xfrm>
            <a:off x="7630825" y="2780928"/>
            <a:ext cx="181535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 вниз 32"/>
          <p:cNvSpPr/>
          <p:nvPr/>
        </p:nvSpPr>
        <p:spPr>
          <a:xfrm>
            <a:off x="7632340" y="3789040"/>
            <a:ext cx="18002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трелка вниз 33"/>
          <p:cNvSpPr/>
          <p:nvPr/>
        </p:nvSpPr>
        <p:spPr>
          <a:xfrm>
            <a:off x="7632340" y="4894700"/>
            <a:ext cx="180778" cy="3240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низ 35"/>
          <p:cNvSpPr/>
          <p:nvPr/>
        </p:nvSpPr>
        <p:spPr>
          <a:xfrm>
            <a:off x="7632340" y="5805264"/>
            <a:ext cx="180020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08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связок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772816"/>
            <a:ext cx="9144000" cy="4525963"/>
          </a:xfrm>
        </p:spPr>
        <p:txBody>
          <a:bodyPr/>
          <a:lstStyle/>
          <a:p>
            <a:r>
              <a:rPr lang="ru-RU" b="1" dirty="0" smtClean="0"/>
              <a:t>По местам                 Система «Локи»</a:t>
            </a:r>
          </a:p>
          <a:p>
            <a:r>
              <a:rPr lang="ru-RU" b="1" dirty="0" smtClean="0"/>
              <a:t>В истории                 Система «Кинофильм» </a:t>
            </a:r>
          </a:p>
          <a:p>
            <a:r>
              <a:rPr lang="ru-RU" b="1" dirty="0" smtClean="0"/>
              <a:t>В образы                    Система «</a:t>
            </a:r>
            <a:r>
              <a:rPr lang="ru-RU" b="1" dirty="0" err="1" smtClean="0"/>
              <a:t>Эйдосов</a:t>
            </a:r>
            <a:r>
              <a:rPr lang="ru-RU" b="1" dirty="0" smtClean="0"/>
              <a:t>»</a:t>
            </a:r>
          </a:p>
          <a:p>
            <a:r>
              <a:rPr lang="ru-RU" b="1" dirty="0" smtClean="0"/>
              <a:t>В цепочки                  Система «Цепь»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907861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4528" cy="6858000"/>
          </a:xfrm>
        </p:spPr>
      </p:pic>
    </p:spTree>
    <p:extLst>
      <p:ext uri="{BB962C8B-B14F-4D97-AF65-F5344CB8AC3E}">
        <p14:creationId xmlns:p14="http://schemas.microsoft.com/office/powerpoint/2010/main" val="238863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1268760"/>
            <a:ext cx="9149135" cy="3384376"/>
          </a:xfrm>
        </p:spPr>
      </p:pic>
    </p:spTree>
    <p:extLst>
      <p:ext uri="{BB962C8B-B14F-4D97-AF65-F5344CB8AC3E}">
        <p14:creationId xmlns:p14="http://schemas.microsoft.com/office/powerpoint/2010/main" val="393187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1700808"/>
            <a:ext cx="4608512" cy="46085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619097"/>
            <a:ext cx="4747615" cy="32403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60032" y="496538"/>
            <a:ext cx="165618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2000" dirty="0" smtClean="0"/>
              <a:t>λ</a:t>
            </a:r>
            <a:endParaRPr lang="ru-RU" sz="22000" dirty="0"/>
          </a:p>
        </p:txBody>
      </p:sp>
    </p:spTree>
    <p:extLst>
      <p:ext uri="{BB962C8B-B14F-4D97-AF65-F5344CB8AC3E}">
        <p14:creationId xmlns:p14="http://schemas.microsoft.com/office/powerpoint/2010/main" val="68962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Физические формулы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340768"/>
            <a:ext cx="8352927" cy="5400933"/>
          </a:xfrm>
        </p:spPr>
      </p:pic>
    </p:spTree>
    <p:extLst>
      <p:ext uri="{BB962C8B-B14F-4D97-AF65-F5344CB8AC3E}">
        <p14:creationId xmlns:p14="http://schemas.microsoft.com/office/powerpoint/2010/main" val="179067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963488"/>
            <a:ext cx="9361040" cy="7992888"/>
          </a:xfrm>
        </p:spPr>
      </p:pic>
    </p:spTree>
    <p:extLst>
      <p:ext uri="{BB962C8B-B14F-4D97-AF65-F5344CB8AC3E}">
        <p14:creationId xmlns:p14="http://schemas.microsoft.com/office/powerpoint/2010/main" val="382028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459432"/>
            <a:ext cx="9361040" cy="7416824"/>
          </a:xfrm>
        </p:spPr>
      </p:pic>
    </p:spTree>
    <p:extLst>
      <p:ext uri="{BB962C8B-B14F-4D97-AF65-F5344CB8AC3E}">
        <p14:creationId xmlns:p14="http://schemas.microsoft.com/office/powerpoint/2010/main" val="19956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-99392"/>
            <a:ext cx="9865095" cy="7245424"/>
          </a:xfrm>
        </p:spPr>
      </p:pic>
    </p:spTree>
    <p:extLst>
      <p:ext uri="{BB962C8B-B14F-4D97-AF65-F5344CB8AC3E}">
        <p14:creationId xmlns:p14="http://schemas.microsoft.com/office/powerpoint/2010/main" val="93329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67" y="-99392"/>
            <a:ext cx="9260979" cy="7056784"/>
          </a:xfrm>
        </p:spPr>
      </p:pic>
    </p:spTree>
    <p:extLst>
      <p:ext uri="{BB962C8B-B14F-4D97-AF65-F5344CB8AC3E}">
        <p14:creationId xmlns:p14="http://schemas.microsoft.com/office/powerpoint/2010/main" val="256929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907" y="-171400"/>
            <a:ext cx="9286427" cy="7128792"/>
          </a:xfrm>
        </p:spPr>
      </p:pic>
    </p:spTree>
    <p:extLst>
      <p:ext uri="{BB962C8B-B14F-4D97-AF65-F5344CB8AC3E}">
        <p14:creationId xmlns:p14="http://schemas.microsoft.com/office/powerpoint/2010/main" val="95772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130" y="0"/>
            <a:ext cx="9418219" cy="6858000"/>
          </a:xfrm>
        </p:spPr>
      </p:pic>
    </p:spTree>
    <p:extLst>
      <p:ext uri="{BB962C8B-B14F-4D97-AF65-F5344CB8AC3E}">
        <p14:creationId xmlns:p14="http://schemas.microsoft.com/office/powerpoint/2010/main" val="364385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99392"/>
            <a:ext cx="9361039" cy="7128792"/>
          </a:xfrm>
        </p:spPr>
      </p:pic>
    </p:spTree>
    <p:extLst>
      <p:ext uri="{BB962C8B-B14F-4D97-AF65-F5344CB8AC3E}">
        <p14:creationId xmlns:p14="http://schemas.microsoft.com/office/powerpoint/2010/main" val="436911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315416"/>
            <a:ext cx="9344747" cy="7344816"/>
          </a:xfrm>
        </p:spPr>
      </p:pic>
    </p:spTree>
    <p:extLst>
      <p:ext uri="{BB962C8B-B14F-4D97-AF65-F5344CB8AC3E}">
        <p14:creationId xmlns:p14="http://schemas.microsoft.com/office/powerpoint/2010/main" val="391940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71399"/>
            <a:ext cx="9179649" cy="7029400"/>
          </a:xfrm>
        </p:spPr>
      </p:pic>
    </p:spTree>
    <p:extLst>
      <p:ext uri="{BB962C8B-B14F-4D97-AF65-F5344CB8AC3E}">
        <p14:creationId xmlns:p14="http://schemas.microsoft.com/office/powerpoint/2010/main" val="93256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76791" cy="6858000"/>
          </a:xfrm>
        </p:spPr>
      </p:pic>
    </p:spTree>
    <p:extLst>
      <p:ext uri="{BB962C8B-B14F-4D97-AF65-F5344CB8AC3E}">
        <p14:creationId xmlns:p14="http://schemas.microsoft.com/office/powerpoint/2010/main" val="3383780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7" y="0"/>
            <a:ext cx="9355468" cy="6957392"/>
          </a:xfrm>
        </p:spPr>
      </p:pic>
    </p:spTree>
    <p:extLst>
      <p:ext uri="{BB962C8B-B14F-4D97-AF65-F5344CB8AC3E}">
        <p14:creationId xmlns:p14="http://schemas.microsoft.com/office/powerpoint/2010/main" val="297410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 smtClean="0"/>
              <a:t>Результат запоминания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4464496" cy="5544616"/>
          </a:xfrm>
        </p:spPr>
        <p:txBody>
          <a:bodyPr>
            <a:normAutofit fontScale="47500" lnSpcReduction="20000"/>
          </a:bodyPr>
          <a:lstStyle/>
          <a:p>
            <a:r>
              <a:rPr lang="ru-RU" sz="6700" b="1" dirty="0" smtClean="0"/>
              <a:t>Телевизор</a:t>
            </a:r>
          </a:p>
          <a:p>
            <a:r>
              <a:rPr lang="ru-RU" sz="6700" b="1" dirty="0" smtClean="0"/>
              <a:t>Муравей</a:t>
            </a:r>
            <a:r>
              <a:rPr lang="en-US" sz="6700" b="1" dirty="0" smtClean="0">
                <a:latin typeface="Californian FB" panose="0207040306080B030204" pitchFamily="18" charset="0"/>
              </a:rPr>
              <a:t>    </a:t>
            </a:r>
          </a:p>
          <a:p>
            <a:r>
              <a:rPr lang="ru-RU" sz="6700" b="1" dirty="0" smtClean="0"/>
              <a:t>Кукушка</a:t>
            </a:r>
            <a:r>
              <a:rPr lang="en-US" sz="6700" b="1" dirty="0" smtClean="0">
                <a:latin typeface="Californian FB" panose="0207040306080B030204" pitchFamily="18" charset="0"/>
              </a:rPr>
              <a:t>                                             </a:t>
            </a:r>
          </a:p>
          <a:p>
            <a:r>
              <a:rPr lang="ru-RU" sz="6700" b="1" dirty="0" smtClean="0"/>
              <a:t>Голубь</a:t>
            </a:r>
            <a:r>
              <a:rPr lang="en-US" sz="6700" b="1" dirty="0" smtClean="0">
                <a:latin typeface="Californian FB" panose="0207040306080B030204" pitchFamily="18" charset="0"/>
              </a:rPr>
              <a:t>                                                   </a:t>
            </a:r>
          </a:p>
          <a:p>
            <a:r>
              <a:rPr lang="ru-RU" sz="6700" b="1" dirty="0" smtClean="0"/>
              <a:t>Кит</a:t>
            </a:r>
            <a:r>
              <a:rPr lang="en-US" sz="6700" b="1" dirty="0" smtClean="0">
                <a:latin typeface="Californian FB" panose="0207040306080B030204" pitchFamily="18" charset="0"/>
              </a:rPr>
              <a:t>                                                         </a:t>
            </a:r>
          </a:p>
          <a:p>
            <a:r>
              <a:rPr lang="ru-RU" sz="6700" b="1" dirty="0" smtClean="0"/>
              <a:t>Три кота</a:t>
            </a:r>
          </a:p>
          <a:p>
            <a:endParaRPr lang="ru-RU" sz="6700" b="1" dirty="0" smtClean="0"/>
          </a:p>
          <a:p>
            <a:r>
              <a:rPr lang="ru-RU" sz="6700" b="1" dirty="0" smtClean="0"/>
              <a:t>Вобла</a:t>
            </a:r>
            <a:r>
              <a:rPr lang="en-US" sz="6700" b="1" dirty="0" smtClean="0">
                <a:latin typeface="Californian FB" panose="0207040306080B030204" pitchFamily="18" charset="0"/>
              </a:rPr>
              <a:t> </a:t>
            </a:r>
          </a:p>
          <a:p>
            <a:r>
              <a:rPr lang="ru-RU" sz="6700" b="1" dirty="0" smtClean="0"/>
              <a:t>Филипп Киркоров</a:t>
            </a:r>
            <a:r>
              <a:rPr lang="en-US" sz="6700" b="1" dirty="0" smtClean="0"/>
              <a:t>  </a:t>
            </a:r>
          </a:p>
          <a:p>
            <a:r>
              <a:rPr lang="ru-RU" sz="6700" b="1" dirty="0" smtClean="0"/>
              <a:t>Красный Бил </a:t>
            </a:r>
            <a:r>
              <a:rPr lang="ru-RU" sz="6700" b="1" dirty="0" err="1" smtClean="0"/>
              <a:t>Гейс</a:t>
            </a:r>
            <a:r>
              <a:rPr lang="en-US" sz="6700" b="1" dirty="0" smtClean="0"/>
              <a:t> </a:t>
            </a:r>
          </a:p>
          <a:p>
            <a:r>
              <a:rPr lang="ru-RU" sz="6700" b="1" dirty="0" smtClean="0"/>
              <a:t>Ремень</a:t>
            </a:r>
          </a:p>
          <a:p>
            <a:endParaRPr lang="ru-RU" dirty="0" smtClean="0"/>
          </a:p>
          <a:p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650695" y="1052736"/>
                <a:ext cx="3240360" cy="55264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 smtClean="0">
                    <a:latin typeface="Constantia" panose="02030602050306030303" pitchFamily="18" charset="0"/>
                  </a:rPr>
                  <a:t>S=</a:t>
                </a:r>
                <a:r>
                  <a:rPr lang="en-US" sz="3200" b="1" dirty="0" err="1" smtClean="0">
                    <a:latin typeface="Constantia" panose="02030602050306030303" pitchFamily="18" charset="0"/>
                  </a:rPr>
                  <a:t>Vt</a:t>
                </a:r>
                <a:r>
                  <a:rPr lang="ru-RU" sz="3200" b="1" dirty="0" smtClean="0">
                    <a:latin typeface="Constantia" panose="02030602050306030303" pitchFamily="18" charset="0"/>
                  </a:rPr>
                  <a:t>       </a:t>
                </a:r>
                <a:endParaRPr lang="ru-RU" sz="3200" b="1" dirty="0">
                  <a:latin typeface="Constantia" panose="02030602050306030303" pitchFamily="18" charset="0"/>
                </a:endParaRPr>
              </a:p>
              <a:p>
                <a:r>
                  <a:rPr lang="en-US" sz="3200" b="1" dirty="0" smtClean="0">
                    <a:latin typeface="Constantia" panose="02030602050306030303" pitchFamily="18" charset="0"/>
                  </a:rPr>
                  <a:t>A=</a:t>
                </a:r>
                <a:r>
                  <a:rPr lang="en-US" sz="3200" b="1" dirty="0" err="1" smtClean="0">
                    <a:latin typeface="Constantia" panose="02030602050306030303" pitchFamily="18" charset="0"/>
                  </a:rPr>
                  <a:t>Nt</a:t>
                </a:r>
                <a:endParaRPr lang="ru-RU" sz="3200" b="1" dirty="0">
                  <a:latin typeface="Constantia" panose="02030602050306030303" pitchFamily="18" charset="0"/>
                </a:endParaRPr>
              </a:p>
              <a:p>
                <a:r>
                  <a:rPr lang="en-US" sz="3200" b="1" dirty="0" smtClean="0">
                    <a:latin typeface="Constantia" panose="02030602050306030303" pitchFamily="18" charset="0"/>
                  </a:rPr>
                  <a:t>q</a:t>
                </a:r>
                <a:r>
                  <a:rPr lang="en-US" sz="3200" b="1" dirty="0">
                    <a:latin typeface="Constantia" panose="02030602050306030303" pitchFamily="18" charset="0"/>
                  </a:rPr>
                  <a:t>= CU</a:t>
                </a:r>
                <a:endParaRPr lang="ru-RU" sz="3200" b="1" dirty="0">
                  <a:latin typeface="Constantia" panose="02030602050306030303" pitchFamily="18" charset="0"/>
                </a:endParaRPr>
              </a:p>
              <a:p>
                <a:r>
                  <a:rPr lang="ru-RU" sz="3200" b="1" dirty="0" smtClean="0">
                    <a:latin typeface="Constantia" panose="02030602050306030303" pitchFamily="18" charset="0"/>
                  </a:rPr>
                  <a:t> </a:t>
                </a:r>
                <a:r>
                  <a:rPr lang="el-GR" sz="3200" b="1" dirty="0" smtClean="0">
                    <a:latin typeface="Constantia" panose="02030602050306030303" pitchFamily="18" charset="0"/>
                  </a:rPr>
                  <a:t>λ</a:t>
                </a:r>
                <a:r>
                  <a:rPr lang="en-US" sz="3200" b="1" dirty="0">
                    <a:latin typeface="Constantia" panose="02030602050306030303" pitchFamily="18" charset="0"/>
                  </a:rPr>
                  <a:t>=Tc</a:t>
                </a:r>
                <a:endParaRPr lang="ru-RU" sz="3200" b="1" dirty="0">
                  <a:latin typeface="Constantia" panose="02030602050306030303" pitchFamily="18" charset="0"/>
                </a:endParaRPr>
              </a:p>
              <a:p>
                <a:r>
                  <a:rPr lang="en-US" sz="3200" b="1" dirty="0">
                    <a:latin typeface="Constantia" panose="02030602050306030303" pitchFamily="18" charset="0"/>
                  </a:rPr>
                  <a:t>m=</a:t>
                </a:r>
                <a:r>
                  <a:rPr lang="en-US" sz="3200" b="1" dirty="0" err="1">
                    <a:latin typeface="Constantia" panose="02030602050306030303" pitchFamily="18" charset="0"/>
                  </a:rPr>
                  <a:t>kIt</a:t>
                </a:r>
                <a:endParaRPr lang="ru-RU" sz="3200" b="1" dirty="0">
                  <a:latin typeface="Constantia" panose="02030602050306030303" pitchFamily="18" charset="0"/>
                </a:endParaRPr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3200" b="1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sz="3200" b="1" i="1">
                            <a:latin typeface="Cambria Math"/>
                          </a:rPr>
                          <m:t>𝒗</m:t>
                        </m:r>
                      </m:e>
                    </m:acc>
                  </m:oMath>
                </a14:m>
                <a:r>
                  <a:rPr lang="en-US" sz="3200" b="1" dirty="0">
                    <a:latin typeface="Constantia" panose="02030602050306030303" pitchFamily="18" charset="0"/>
                  </a:rPr>
                  <a:t> 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3200" b="1" i="1" dirty="0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3200" b="1" i="1" dirty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3200" b="1" i="1" dirty="0">
                                <a:latin typeface="Cambria Math"/>
                              </a:rPr>
                              <m:t>𝟑</m:t>
                            </m:r>
                            <m:r>
                              <a:rPr lang="en-US" sz="3200" b="1" i="1" dirty="0">
                                <a:latin typeface="Cambria Math"/>
                              </a:rPr>
                              <m:t>𝒌𝑻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US" sz="3200" b="1" i="1" dirty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3200" b="1" i="1" dirty="0">
                                    <a:latin typeface="Cambria Math"/>
                                  </a:rPr>
                                  <m:t>𝒎</m:t>
                                </m:r>
                              </m:e>
                              <m:sub>
                                <m:r>
                                  <a:rPr lang="en-US" sz="3200" b="1" i="1" dirty="0">
                                    <a:latin typeface="Cambria Math"/>
                                  </a:rPr>
                                  <m:t>𝟎</m:t>
                                </m:r>
                              </m:sub>
                            </m:sSub>
                          </m:den>
                        </m:f>
                      </m:e>
                    </m:rad>
                  </m:oMath>
                </a14:m>
                <a:endParaRPr lang="ru-RU" sz="3200" b="1" dirty="0">
                  <a:latin typeface="Constantia" panose="02030602050306030303" pitchFamily="18" charset="0"/>
                </a:endParaRPr>
              </a:p>
              <a:p>
                <a:r>
                  <a:rPr lang="el-GR" sz="3200" b="1" dirty="0">
                    <a:latin typeface="Constantia" panose="02030602050306030303" pitchFamily="18" charset="0"/>
                  </a:rPr>
                  <a:t>ε</a:t>
                </a:r>
                <a:r>
                  <a:rPr lang="en-US" sz="3200" b="1" dirty="0">
                    <a:latin typeface="Constantia" panose="02030602050306030303" pitchFamily="18" charset="0"/>
                  </a:rPr>
                  <a:t>= </a:t>
                </a:r>
                <a:r>
                  <a:rPr lang="en-US" sz="3200" b="1" dirty="0" err="1">
                    <a:latin typeface="Constantia" panose="02030602050306030303" pitchFamily="18" charset="0"/>
                  </a:rPr>
                  <a:t>VB</a:t>
                </a:r>
                <a:r>
                  <a:rPr lang="en-US" sz="3200" b="1" i="1" dirty="0" err="1">
                    <a:latin typeface="Constantia" panose="02030602050306030303" pitchFamily="18" charset="0"/>
                  </a:rPr>
                  <a:t>lsin</a:t>
                </a:r>
                <a:r>
                  <a:rPr lang="el-GR" sz="3200" b="1" i="1" dirty="0">
                    <a:latin typeface="Constantia" panose="02030602050306030303" pitchFamily="18" charset="0"/>
                  </a:rPr>
                  <a:t>α</a:t>
                </a:r>
                <a:endParaRPr lang="ru-RU" sz="3200" b="1" i="1" dirty="0">
                  <a:latin typeface="Constantia" panose="02030602050306030303" pitchFamily="18" charset="0"/>
                </a:endParaRPr>
              </a:p>
              <a:p>
                <a:r>
                  <a:rPr lang="ru-RU" sz="3200" b="1" dirty="0">
                    <a:latin typeface="Constantia" panose="02030602050306030303" pitchFamily="18" charset="0"/>
                  </a:rPr>
                  <a:t>Ф= </a:t>
                </a:r>
                <a:r>
                  <a:rPr lang="en-US" sz="3200" b="1" dirty="0">
                    <a:latin typeface="Constantia" panose="02030602050306030303" pitchFamily="18" charset="0"/>
                  </a:rPr>
                  <a:t>IL</a:t>
                </a:r>
                <a:endParaRPr lang="ru-RU" sz="3200" b="1" dirty="0">
                  <a:latin typeface="Constantia" panose="02030602050306030303" pitchFamily="18" charset="0"/>
                </a:endParaRPr>
              </a:p>
              <a:p>
                <a:r>
                  <a:rPr lang="en-US" sz="3200" b="1" dirty="0">
                    <a:latin typeface="Constantia" panose="02030602050306030303" pitchFamily="18" charset="0"/>
                  </a:rPr>
                  <a:t>p=</a:t>
                </a:r>
                <a:r>
                  <a:rPr lang="el-GR" sz="3200" b="1" dirty="0">
                    <a:latin typeface="Constantia" panose="02030602050306030303" pitchFamily="18" charset="0"/>
                  </a:rPr>
                  <a:t>ρ</a:t>
                </a:r>
                <a:r>
                  <a:rPr lang="en-US" sz="3200" b="1" dirty="0" err="1">
                    <a:latin typeface="Constantia" panose="02030602050306030303" pitchFamily="18" charset="0"/>
                  </a:rPr>
                  <a:t>gh</a:t>
                </a:r>
                <a:endParaRPr lang="ru-RU" sz="3200" b="1" dirty="0">
                  <a:latin typeface="Constantia" panose="02030602050306030303" pitchFamily="18" charset="0"/>
                </a:endParaRPr>
              </a:p>
              <a:p>
                <a:r>
                  <a:rPr lang="en-US" sz="3200" b="1" dirty="0">
                    <a:latin typeface="Constantia" panose="02030602050306030303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3200" b="1" baseline="-25000" dirty="0">
                    <a:latin typeface="Constantia" panose="02030602050306030303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3200" b="1" dirty="0">
                    <a:latin typeface="Constantia" panose="02030602050306030303" pitchFamily="18" charset="0"/>
                    <a:cs typeface="Times New Roman" panose="02020603050405020304" pitchFamily="18" charset="0"/>
                  </a:rPr>
                  <a:t> = B I </a:t>
                </a:r>
                <a:r>
                  <a:rPr lang="en-US" sz="3200" b="1" i="1" dirty="0">
                    <a:latin typeface="Constantia" panose="02030602050306030303" pitchFamily="18" charset="0"/>
                    <a:cs typeface="Times New Roman" panose="02020603050405020304" pitchFamily="18" charset="0"/>
                  </a:rPr>
                  <a:t>l</a:t>
                </a:r>
                <a:r>
                  <a:rPr lang="en-US" sz="3200" b="1" dirty="0">
                    <a:latin typeface="Constantia" panose="02030602050306030303" pitchFamily="18" charset="0"/>
                    <a:cs typeface="Times New Roman" panose="02020603050405020304" pitchFamily="18" charset="0"/>
                  </a:rPr>
                  <a:t> sin</a:t>
                </a:r>
                <a:r>
                  <a:rPr lang="el-GR" sz="3200" b="1" dirty="0">
                    <a:latin typeface="Constantia" panose="02030602050306030303" pitchFamily="18" charset="0"/>
                    <a:cs typeface="Times New Roman" panose="02020603050405020304" pitchFamily="18" charset="0"/>
                  </a:rPr>
                  <a:t>α</a:t>
                </a:r>
                <a:endParaRPr lang="ru-RU" sz="3200" b="1" dirty="0">
                  <a:latin typeface="Constantia" panose="02030602050306030303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0695" y="1052736"/>
                <a:ext cx="3240360" cy="5526449"/>
              </a:xfrm>
              <a:prstGeom prst="rect">
                <a:avLst/>
              </a:prstGeom>
              <a:blipFill rotWithShape="1">
                <a:blip r:embed="rId2"/>
                <a:stretch>
                  <a:fillRect l="-4887" t="-1435" b="-275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6460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Законы Ньютона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65364" y="1586017"/>
            <a:ext cx="33843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   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1) 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Не 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пнёшь — не 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полетит.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/>
            </a:r>
            <a:br>
              <a:rPr lang="ru-RU" sz="3600" b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</a:br>
            <a:r>
              <a:rPr lang="ru-RU" dirty="0"/>
              <a:t>  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1" y="3038374"/>
            <a:ext cx="37000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       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2) 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Как 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пнёшь, так и 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полетит.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/>
            </a:r>
            <a:br>
              <a:rPr lang="ru-RU" sz="3600" b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</a:br>
            <a:r>
              <a:rPr lang="ru-RU" dirty="0">
                <a:latin typeface="Constantia" panose="02030602050306030303" pitchFamily="18" charset="0"/>
              </a:rPr>
              <a:t>  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8060" y="4518966"/>
            <a:ext cx="40259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   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3) 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Как 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пнёшь, так и получишь.</a:t>
            </a:r>
          </a:p>
          <a:p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40" y="1056373"/>
            <a:ext cx="2102380" cy="2219771"/>
          </a:xfr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767421"/>
            <a:ext cx="2143992" cy="259184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4052224"/>
            <a:ext cx="3087348" cy="2496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27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0687"/>
            <a:ext cx="9144000" cy="3894313"/>
          </a:xfrm>
        </p:spPr>
      </p:pic>
    </p:spTree>
    <p:extLst>
      <p:ext uri="{BB962C8B-B14F-4D97-AF65-F5344CB8AC3E}">
        <p14:creationId xmlns:p14="http://schemas.microsoft.com/office/powerpoint/2010/main" val="415381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Закон Ома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80" t="45319" r="67734"/>
          <a:stretch/>
        </p:blipFill>
        <p:spPr>
          <a:xfrm>
            <a:off x="179513" y="3906109"/>
            <a:ext cx="2376263" cy="28784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02" t="50091" r="6737" b="-87"/>
          <a:stretch/>
        </p:blipFill>
        <p:spPr>
          <a:xfrm>
            <a:off x="2555776" y="3946814"/>
            <a:ext cx="6699594" cy="28734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71600" y="1556792"/>
            <a:ext cx="74168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Сила тока прямо пропорциональна напряжению и обратно пропорциональна сопротивлению.</a:t>
            </a:r>
            <a:endParaRPr lang="ru-RU" sz="3200" b="1" dirty="0">
              <a:solidFill>
                <a:schemeClr val="accent6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03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9" y="1412776"/>
            <a:ext cx="9130502" cy="5291337"/>
          </a:xfrm>
        </p:spPr>
      </p:pic>
    </p:spTree>
    <p:extLst>
      <p:ext uri="{BB962C8B-B14F-4D97-AF65-F5344CB8AC3E}">
        <p14:creationId xmlns:p14="http://schemas.microsoft.com/office/powerpoint/2010/main" val="54251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04664"/>
            <a:ext cx="8712968" cy="6249513"/>
          </a:xfrm>
        </p:spPr>
      </p:pic>
    </p:spTree>
    <p:extLst>
      <p:ext uri="{BB962C8B-B14F-4D97-AF65-F5344CB8AC3E}">
        <p14:creationId xmlns:p14="http://schemas.microsoft.com/office/powerpoint/2010/main" val="258004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47254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48414"/>
            <a:ext cx="8928992" cy="6318777"/>
          </a:xfrm>
        </p:spPr>
      </p:pic>
    </p:spTree>
    <p:extLst>
      <p:ext uri="{BB962C8B-B14F-4D97-AF65-F5344CB8AC3E}">
        <p14:creationId xmlns:p14="http://schemas.microsoft.com/office/powerpoint/2010/main" val="40924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6021"/>
            <a:ext cx="8964488" cy="6086957"/>
          </a:xfrm>
        </p:spPr>
      </p:pic>
    </p:spTree>
    <p:extLst>
      <p:ext uri="{BB962C8B-B14F-4D97-AF65-F5344CB8AC3E}">
        <p14:creationId xmlns:p14="http://schemas.microsoft.com/office/powerpoint/2010/main" val="36741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514810"/>
            <a:ext cx="9252520" cy="6426713"/>
          </a:xfrm>
        </p:spPr>
      </p:pic>
    </p:spTree>
    <p:extLst>
      <p:ext uri="{BB962C8B-B14F-4D97-AF65-F5344CB8AC3E}">
        <p14:creationId xmlns:p14="http://schemas.microsoft.com/office/powerpoint/2010/main" val="388242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120" y="548680"/>
            <a:ext cx="9166219" cy="6165304"/>
          </a:xfrm>
        </p:spPr>
      </p:pic>
    </p:spTree>
    <p:extLst>
      <p:ext uri="{BB962C8B-B14F-4D97-AF65-F5344CB8AC3E}">
        <p14:creationId xmlns:p14="http://schemas.microsoft.com/office/powerpoint/2010/main" val="1901664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14810"/>
            <a:ext cx="9036496" cy="6480719"/>
          </a:xfrm>
        </p:spPr>
      </p:pic>
    </p:spTree>
    <p:extLst>
      <p:ext uri="{BB962C8B-B14F-4D97-AF65-F5344CB8AC3E}">
        <p14:creationId xmlns:p14="http://schemas.microsoft.com/office/powerpoint/2010/main" val="20666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062912" cy="6597352"/>
          </a:xfrm>
        </p:spPr>
      </p:pic>
    </p:spTree>
    <p:extLst>
      <p:ext uri="{BB962C8B-B14F-4D97-AF65-F5344CB8AC3E}">
        <p14:creationId xmlns:p14="http://schemas.microsoft.com/office/powerpoint/2010/main" val="338055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2" y="908720"/>
            <a:ext cx="9077461" cy="5949280"/>
          </a:xfrm>
        </p:spPr>
      </p:pic>
    </p:spTree>
    <p:extLst>
      <p:ext uri="{BB962C8B-B14F-4D97-AF65-F5344CB8AC3E}">
        <p14:creationId xmlns:p14="http://schemas.microsoft.com/office/powerpoint/2010/main" val="368351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0" y="476672"/>
            <a:ext cx="9138677" cy="6381328"/>
          </a:xfrm>
        </p:spPr>
      </p:pic>
    </p:spTree>
    <p:extLst>
      <p:ext uri="{BB962C8B-B14F-4D97-AF65-F5344CB8AC3E}">
        <p14:creationId xmlns:p14="http://schemas.microsoft.com/office/powerpoint/2010/main" val="2844237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208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Правила составления интеллект-карт</a:t>
            </a:r>
          </a:p>
        </p:txBody>
      </p:sp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736" y="2852936"/>
            <a:ext cx="2758097" cy="1532603"/>
          </a:xfrm>
        </p:spPr>
      </p:pic>
      <p:sp>
        <p:nvSpPr>
          <p:cNvPr id="4" name="Прямоугольник 3"/>
          <p:cNvSpPr/>
          <p:nvPr/>
        </p:nvSpPr>
        <p:spPr>
          <a:xfrm>
            <a:off x="755576" y="1484784"/>
            <a:ext cx="3024336" cy="504056"/>
          </a:xfrm>
          <a:prstGeom prst="rect">
            <a:avLst/>
          </a:prstGeom>
          <a:solidFill>
            <a:srgbClr val="97E4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Бумага должна быть горизонтальной.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21785" y="1484784"/>
            <a:ext cx="3024336" cy="576064"/>
          </a:xfrm>
          <a:prstGeom prst="rect">
            <a:avLst/>
          </a:prstGeom>
          <a:solidFill>
            <a:srgbClr val="FDA5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Главный элемент должен находиться в центре.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51790" y="2564904"/>
            <a:ext cx="3096344" cy="576064"/>
          </a:xfrm>
          <a:prstGeom prst="rect">
            <a:avLst/>
          </a:prstGeom>
          <a:solidFill>
            <a:srgbClr val="B6E4B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Все строго  по  кругу центрального элемента.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51790" y="3861048"/>
            <a:ext cx="3096344" cy="648072"/>
          </a:xfrm>
          <a:prstGeom prst="rect">
            <a:avLst/>
          </a:prstGeom>
          <a:solidFill>
            <a:srgbClr val="F9F7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Все топики связаны  друг с другом  цветными линиями.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92080" y="5013176"/>
            <a:ext cx="3096344" cy="792088"/>
          </a:xfrm>
          <a:prstGeom prst="rect">
            <a:avLst/>
          </a:prstGeom>
          <a:solidFill>
            <a:srgbClr val="ECB2E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Картинка-важный элемент карты. Она заменяет кучу слов.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15616" y="5409220"/>
            <a:ext cx="2952328" cy="864096"/>
          </a:xfrm>
          <a:prstGeom prst="rect">
            <a:avLst/>
          </a:prstGeom>
          <a:solidFill>
            <a:srgbClr val="C5B9F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Использование ключевых слов.  Информация лаконична и сжата.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0875" y="4369951"/>
            <a:ext cx="2952328" cy="576064"/>
          </a:xfrm>
          <a:prstGeom prst="rect">
            <a:avLst/>
          </a:prstGeom>
          <a:solidFill>
            <a:srgbClr val="ABEFD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Не жалейте цветов. Три цвета- это минимально.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988" y="2594070"/>
            <a:ext cx="295232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Карта должна быть выразительной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 flipV="1">
            <a:off x="3275856" y="2060848"/>
            <a:ext cx="648072" cy="1253302"/>
          </a:xfrm>
          <a:prstGeom prst="straightConnector1">
            <a:avLst/>
          </a:prstGeom>
          <a:ln w="69850" cmpd="sng">
            <a:solidFill>
              <a:srgbClr val="97E4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4644008" y="2060848"/>
            <a:ext cx="648072" cy="1080120"/>
          </a:xfrm>
          <a:prstGeom prst="straightConnector1">
            <a:avLst/>
          </a:prstGeom>
          <a:ln w="69850">
            <a:solidFill>
              <a:srgbClr val="FDA5B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6" idx="1"/>
          </p:cNvCxnSpPr>
          <p:nvPr/>
        </p:nvCxnSpPr>
        <p:spPr>
          <a:xfrm flipV="1">
            <a:off x="5364088" y="2852936"/>
            <a:ext cx="687702" cy="101174"/>
          </a:xfrm>
          <a:prstGeom prst="straightConnector1">
            <a:avLst/>
          </a:prstGeom>
          <a:ln w="69850">
            <a:solidFill>
              <a:srgbClr val="B6E4B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5076056" y="4185084"/>
            <a:ext cx="975734" cy="184867"/>
          </a:xfrm>
          <a:prstGeom prst="straightConnector1">
            <a:avLst/>
          </a:prstGeom>
          <a:ln w="698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4788024" y="4185084"/>
            <a:ext cx="504056" cy="828092"/>
          </a:xfrm>
          <a:prstGeom prst="straightConnector1">
            <a:avLst/>
          </a:prstGeom>
          <a:ln w="69850">
            <a:solidFill>
              <a:srgbClr val="ECB2E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3599892" y="4369951"/>
            <a:ext cx="540060" cy="1039269"/>
          </a:xfrm>
          <a:prstGeom prst="straightConnector1">
            <a:avLst/>
          </a:prstGeom>
          <a:ln w="69850">
            <a:solidFill>
              <a:srgbClr val="C5B9F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2267744" y="3861048"/>
            <a:ext cx="1008112" cy="416469"/>
          </a:xfrm>
          <a:prstGeom prst="straightConnector1">
            <a:avLst/>
          </a:prstGeom>
          <a:ln w="69850">
            <a:solidFill>
              <a:srgbClr val="ABEFD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 flipV="1">
            <a:off x="2913081" y="2832511"/>
            <a:ext cx="529564" cy="186858"/>
          </a:xfrm>
          <a:prstGeom prst="straightConnector1">
            <a:avLst/>
          </a:prstGeom>
          <a:ln w="698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6541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500042"/>
            <a:ext cx="7358114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8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</a:t>
            </a:r>
          </a:p>
          <a:p>
            <a:pPr algn="ctr"/>
            <a:r>
              <a:rPr lang="ru-RU" sz="8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за </a:t>
            </a:r>
          </a:p>
          <a:p>
            <a:pPr algn="ctr"/>
            <a:r>
              <a:rPr lang="ru-RU" sz="8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внимание</a:t>
            </a:r>
            <a:endParaRPr lang="ru-RU" sz="8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ablony-dlya-prezentacii045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shablony-dlya-prezentacii045</Template>
  <TotalTime>2066</TotalTime>
  <Words>227</Words>
  <Application>Microsoft Office PowerPoint</Application>
  <PresentationFormat>Экран (4:3)</PresentationFormat>
  <Paragraphs>76</Paragraphs>
  <Slides>38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shablony-dlya-prezentacii045</vt:lpstr>
      <vt:lpstr> Мнемотехника на уроках физики</vt:lpstr>
      <vt:lpstr>Презентация PowerPoint</vt:lpstr>
      <vt:lpstr>Презентация PowerPoint</vt:lpstr>
      <vt:lpstr>Базовая структура запоминания</vt:lpstr>
      <vt:lpstr>Методология запоминания</vt:lpstr>
      <vt:lpstr>Виды связок</vt:lpstr>
      <vt:lpstr>Презентация PowerPoint</vt:lpstr>
      <vt:lpstr>Презентация PowerPoint</vt:lpstr>
      <vt:lpstr>Презентация PowerPoint</vt:lpstr>
      <vt:lpstr>Физические формулы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 запоминания</vt:lpstr>
      <vt:lpstr>Законы Ньютона</vt:lpstr>
      <vt:lpstr>Презентация PowerPoint</vt:lpstr>
      <vt:lpstr>Закон Ома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Правила составления интеллект-карт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днсик</dc:creator>
  <cp:lastModifiedBy>User</cp:lastModifiedBy>
  <cp:revision>205</cp:revision>
  <dcterms:created xsi:type="dcterms:W3CDTF">2018-12-22T06:37:17Z</dcterms:created>
  <dcterms:modified xsi:type="dcterms:W3CDTF">2026-08-23T14:58:02Z</dcterms:modified>
</cp:coreProperties>
</file>