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1"/>
  </p:notesMasterIdLst>
  <p:sldIdLst>
    <p:sldId id="301" r:id="rId3"/>
    <p:sldId id="302" r:id="rId4"/>
    <p:sldId id="311" r:id="rId5"/>
    <p:sldId id="312" r:id="rId6"/>
    <p:sldId id="297" r:id="rId7"/>
    <p:sldId id="313" r:id="rId8"/>
    <p:sldId id="314" r:id="rId9"/>
    <p:sldId id="315" r:id="rId1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D1D1"/>
    <a:srgbClr val="A6A6A6"/>
    <a:srgbClr val="FAC09C"/>
    <a:srgbClr val="F68E51"/>
    <a:srgbClr val="CFA1D3"/>
    <a:srgbClr val="BB93C7"/>
    <a:srgbClr val="8E54A1"/>
    <a:srgbClr val="B7D7E7"/>
    <a:srgbClr val="7CB5D2"/>
    <a:srgbClr val="2EE2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8" autoAdjust="0"/>
    <p:restoredTop sz="94233" autoAdjust="0"/>
  </p:normalViewPr>
  <p:slideViewPr>
    <p:cSldViewPr snapToGrid="0">
      <p:cViewPr>
        <p:scale>
          <a:sx n="66" d="100"/>
          <a:sy n="66" d="100"/>
        </p:scale>
        <p:origin x="2268" y="8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tableStyles" Target="tableStyles.xml"/><Relationship Id="rId13" Type="http://schemas.openxmlformats.org/officeDocument/2006/relationships/viewProps" Target="viewProps.xml"/><Relationship Id="rId12" Type="http://schemas.openxmlformats.org/officeDocument/2006/relationships/presProps" Target="presProps.xml"/><Relationship Id="rId1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F8A135-4640-4CC3-838B-5593ACBEBD5B}" type="datetimeFigureOut">
              <a:rPr lang="ru-RU" smtClean="0"/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9CEE6-C65B-410A-B1D2-54FC757AE724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7AD35-336F-43E5-B77D-37B761F7AA05}" type="datetime1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E63D8-6599-42F1-B33B-16EF2275E344}" type="slidenum">
              <a:rPr lang="ru-RU" smtClean="0"/>
            </a:fld>
            <a:endParaRPr lang="ru-RU"/>
          </a:p>
        </p:txBody>
      </p:sp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994195" y="413625"/>
            <a:ext cx="2359605" cy="2502241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9283" y="18255"/>
            <a:ext cx="10515600" cy="1325563"/>
          </a:xfrm>
        </p:spPr>
        <p:txBody>
          <a:bodyPr/>
          <a:lstStyle>
            <a:lvl1pPr>
              <a:defRPr b="1">
                <a:solidFill>
                  <a:srgbClr val="264D74"/>
                </a:solidFill>
              </a:defRPr>
            </a:lvl1pPr>
          </a:lstStyle>
          <a:p>
            <a:r>
              <a:rPr lang="ru-RU" dirty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/>
              <a:t>Образец текста</a:t>
            </a:r>
            <a:endParaRPr lang="ru-RU" dirty="0"/>
          </a:p>
          <a:p>
            <a:pPr lvl="1"/>
            <a:r>
              <a:rPr lang="ru-RU" dirty="0"/>
              <a:t>Второй уровень</a:t>
            </a:r>
            <a:endParaRPr lang="ru-RU" dirty="0"/>
          </a:p>
          <a:p>
            <a:pPr lvl="2"/>
            <a:r>
              <a:rPr lang="ru-RU" dirty="0"/>
              <a:t>Третий уровень</a:t>
            </a:r>
            <a:endParaRPr lang="ru-RU" dirty="0"/>
          </a:p>
          <a:p>
            <a:pPr lvl="3"/>
            <a:r>
              <a:rPr lang="ru-RU" dirty="0"/>
              <a:t>Четвертый уровень</a:t>
            </a:r>
            <a:endParaRPr lang="ru-RU" dirty="0"/>
          </a:p>
          <a:p>
            <a:pPr lvl="4"/>
            <a:r>
              <a:rPr lang="ru-RU" dirty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BF11F-6CE9-42AA-BC68-4148706B7D1F}" type="datetime1">
              <a:rPr lang="ru-RU" smtClean="0"/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9108478" y="6470175"/>
            <a:ext cx="2743200" cy="365125"/>
          </a:xfrm>
        </p:spPr>
        <p:txBody>
          <a:bodyPr/>
          <a:lstStyle/>
          <a:p>
            <a:r>
              <a:rPr lang="ru-RU" dirty="0"/>
              <a:t>Слайд </a:t>
            </a:r>
            <a:fld id="{9ECE63D8-6599-42F1-B33B-16EF2275E344}" type="slidenum">
              <a:rPr lang="ru-RU" smtClean="0"/>
            </a:fld>
            <a:endParaRPr lang="ru-RU" dirty="0"/>
          </a:p>
        </p:txBody>
      </p:sp>
      <p:cxnSp>
        <p:nvCxnSpPr>
          <p:cNvPr id="8" name="Прямая соединительная линия 7"/>
          <p:cNvCxnSpPr/>
          <p:nvPr userDrawn="1"/>
        </p:nvCxnSpPr>
        <p:spPr>
          <a:xfrm>
            <a:off x="403412" y="1111623"/>
            <a:ext cx="10792908" cy="0"/>
          </a:xfrm>
          <a:prstGeom prst="line">
            <a:avLst/>
          </a:prstGeom>
          <a:ln w="38100">
            <a:solidFill>
              <a:srgbClr val="264D74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787944" y="117018"/>
            <a:ext cx="1063734" cy="112803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5A1B0D-7460-4655-A4C4-0A6B1358CED4}" type="datetime1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E63D8-6599-42F1-B33B-16EF2275E34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7D6B2E-2FCB-4E6B-A9A6-24E484DC7B83}" type="datetime1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E63D8-6599-42F1-B33B-16EF2275E34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B013C0-7B03-4B3A-B762-DCDBA3C240FC}" type="datetime1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E63D8-6599-42F1-B33B-16EF2275E34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551FC0-4B00-4550-B8CD-7E204E7BC08E}" type="datetime1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E63D8-6599-42F1-B33B-16EF2275E34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4A7E15-D2D7-4DEA-A1C5-C557FC8BA01C}" type="datetime1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E63D8-6599-42F1-B33B-16EF2275E34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BB5AE9-3F2D-423D-813C-3B374127ABF4}" type="datetime1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E63D8-6599-42F1-B33B-16EF2275E34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A98A8-F7A6-4309-AE64-5CA8DD10C5A3}" type="datetime1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E63D8-6599-42F1-B33B-16EF2275E34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2A32C-B28A-4B53-AAC1-CE421C41E1AF}" type="datetime1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E63D8-6599-42F1-B33B-16EF2275E34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  <a:endParaRPr lang="ru-RU"/>
          </a:p>
          <a:p>
            <a:pPr lvl="1"/>
            <a:r>
              <a:rPr lang="ru-RU"/>
              <a:t>Второй уровень</a:t>
            </a:r>
            <a:endParaRPr lang="ru-RU"/>
          </a:p>
          <a:p>
            <a:pPr lvl="2"/>
            <a:r>
              <a:rPr lang="ru-RU"/>
              <a:t>Третий уровень</a:t>
            </a:r>
            <a:endParaRPr lang="ru-RU"/>
          </a:p>
          <a:p>
            <a:pPr lvl="3"/>
            <a:r>
              <a:rPr lang="ru-RU"/>
              <a:t>Четвертый уровень</a:t>
            </a:r>
            <a:endParaRPr lang="ru-RU"/>
          </a:p>
          <a:p>
            <a:pPr lvl="4"/>
            <a:r>
              <a:rPr lang="ru-RU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1A75-FB7F-4FB8-B53B-231BA74DC374}" type="datetime1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CE63D8-6599-42F1-B33B-16EF2275E344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/>
              <a:t>Образец текста</a:t>
            </a:r>
            <a:endParaRPr lang="ru-RU" dirty="0"/>
          </a:p>
          <a:p>
            <a:pPr lvl="1"/>
            <a:r>
              <a:rPr lang="ru-RU" dirty="0"/>
              <a:t>Второй уровень</a:t>
            </a:r>
            <a:endParaRPr lang="ru-RU" dirty="0"/>
          </a:p>
          <a:p>
            <a:pPr lvl="2"/>
            <a:r>
              <a:rPr lang="ru-RU" dirty="0"/>
              <a:t>Третий уровень</a:t>
            </a:r>
            <a:endParaRPr lang="ru-RU" dirty="0"/>
          </a:p>
          <a:p>
            <a:pPr lvl="3"/>
            <a:r>
              <a:rPr lang="ru-RU" dirty="0"/>
              <a:t>Четвертый уровень</a:t>
            </a:r>
            <a:endParaRPr lang="ru-RU" dirty="0"/>
          </a:p>
          <a:p>
            <a:pPr lvl="4"/>
            <a:r>
              <a:rPr lang="ru-RU" dirty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F7B17D-3E6A-437E-84CB-F0A8A99436EC}" type="datetime1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ECE63D8-6599-42F1-B33B-16EF2275E344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idx="4294967295"/>
          </p:nvPr>
        </p:nvSpPr>
        <p:spPr>
          <a:xfrm>
            <a:off x="514985" y="2563495"/>
            <a:ext cx="11487785" cy="294513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dirty="0">
                <a:solidFill>
                  <a:srgbClr val="333333"/>
                </a:solidFill>
              </a:rPr>
              <a:t>Стратегия трансформации </a:t>
            </a:r>
            <a:br>
              <a:rPr lang="ru-RU" sz="5400" dirty="0">
                <a:solidFill>
                  <a:srgbClr val="333333"/>
                </a:solidFill>
              </a:rPr>
            </a:br>
            <a:r>
              <a:rPr lang="ru-RU" sz="4000" dirty="0">
                <a:solidFill>
                  <a:srgbClr val="333333"/>
                </a:solidFill>
              </a:rPr>
              <a:t>краевого государственного автономного профессионального образовательного учреждения «Сельскохозяйственный технологический колледж»</a:t>
            </a:r>
            <a:endParaRPr lang="ru-RU" sz="4000" dirty="0">
              <a:solidFill>
                <a:srgbClr val="333333"/>
              </a:solidFill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360680" y="2797810"/>
            <a:ext cx="10795" cy="2273300"/>
          </a:xfrm>
          <a:prstGeom prst="line">
            <a:avLst/>
          </a:prstGeom>
          <a:ln w="5715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9245" y="278765"/>
            <a:ext cx="10515600" cy="619760"/>
          </a:xfrm>
        </p:spPr>
        <p:txBody>
          <a:bodyPr>
            <a:normAutofit fontScale="90000"/>
          </a:bodyPr>
          <a:lstStyle/>
          <a:p>
            <a:r>
              <a:rPr lang="ru-RU" dirty="0">
                <a:latin typeface="+mn-lt"/>
              </a:rPr>
              <a:t>Сильные и слабые стороны</a:t>
            </a:r>
            <a:endParaRPr lang="ru-RU" dirty="0">
              <a:latin typeface="+mn-lt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381711" y="1162843"/>
            <a:ext cx="5038221" cy="586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i="0" dirty="0">
                <a:solidFill>
                  <a:srgbClr val="333333"/>
                </a:solidFill>
                <a:effectLst/>
                <a:latin typeface="+mn-lt"/>
              </a:rPr>
              <a:t>Сильные стороны</a:t>
            </a:r>
            <a:endParaRPr lang="ru-RU" sz="2400" b="1" dirty="0">
              <a:solidFill>
                <a:srgbClr val="333333"/>
              </a:solidFill>
              <a:latin typeface="+mn-lt"/>
            </a:endParaRPr>
          </a:p>
        </p:txBody>
      </p:sp>
      <p:sp>
        <p:nvSpPr>
          <p:cNvPr id="6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08478" y="6470175"/>
            <a:ext cx="2743200" cy="365125"/>
          </a:xfrm>
        </p:spPr>
        <p:txBody>
          <a:bodyPr/>
          <a:lstStyle/>
          <a:p>
            <a:r>
              <a:rPr lang="ru-RU" dirty="0"/>
              <a:t>Слайд </a:t>
            </a:r>
            <a:fld id="{9ECE63D8-6599-42F1-B33B-16EF2275E344}" type="slidenum">
              <a:rPr lang="ru-RU" smtClean="0"/>
            </a:fld>
            <a:endParaRPr lang="ru-RU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004560" y="1483360"/>
            <a:ext cx="0" cy="4826000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Объект 4"/>
          <p:cNvSpPr txBox="1"/>
          <p:nvPr/>
        </p:nvSpPr>
        <p:spPr>
          <a:xfrm>
            <a:off x="6589367" y="1195328"/>
            <a:ext cx="5038221" cy="58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2400" b="1" dirty="0">
                <a:solidFill>
                  <a:srgbClr val="333333"/>
                </a:solidFill>
                <a:latin typeface="+mn-lt"/>
              </a:rPr>
              <a:t>Слабые стороны</a:t>
            </a:r>
            <a:endParaRPr lang="ru-RU" sz="2400" b="1" dirty="0">
              <a:solidFill>
                <a:srgbClr val="333333"/>
              </a:solidFill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3360" y="1483360"/>
            <a:ext cx="5708650" cy="535241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just"/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1. </a:t>
            </a:r>
            <a:r>
              <a:rPr lang="en-US" altLang="en-US" sz="1600" b="1" dirty="0">
                <a:latin typeface="Times New Roman" panose="02020603050405020304" charset="0"/>
                <a:cs typeface="Times New Roman" panose="02020603050405020304" charset="0"/>
              </a:rPr>
              <a:t>Удобная</a:t>
            </a:r>
            <a:r>
              <a:rPr lang="en-US" altLang="ru-RU" sz="1600"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b="1" dirty="0">
                <a:latin typeface="Times New Roman" panose="02020603050405020304" charset="0"/>
                <a:cs typeface="Times New Roman" panose="02020603050405020304" charset="0"/>
              </a:rPr>
              <a:t>инфраструктура</a:t>
            </a:r>
            <a:r>
              <a:rPr lang="en-US" altLang="ru-RU" sz="1600"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b="1" dirty="0">
                <a:latin typeface="Times New Roman" panose="02020603050405020304" charset="0"/>
                <a:cs typeface="Times New Roman" panose="02020603050405020304" charset="0"/>
              </a:rPr>
              <a:t>колледжа</a:t>
            </a:r>
            <a:r>
              <a:rPr lang="en-US" altLang="ru-RU" sz="1600" b="1" dirty="0">
                <a:latin typeface="Times New Roman" panose="02020603050405020304" charset="0"/>
                <a:cs typeface="Times New Roman" panose="02020603050405020304" charset="0"/>
              </a:rPr>
              <a:t>: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учебный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корпус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общежитие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 (200 мест)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столовая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 (120 мест)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спортивны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е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зал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ы (малый, большой, тренажерный зал), студенческое кафе (70 мест)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соединены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теплым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переходом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en-US" sz="16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just"/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2. </a:t>
            </a:r>
            <a:r>
              <a:rPr lang="en-US" altLang="en-US" sz="1600" b="1" dirty="0">
                <a:latin typeface="Times New Roman" panose="02020603050405020304" charset="0"/>
                <a:cs typeface="Times New Roman" panose="02020603050405020304" charset="0"/>
              </a:rPr>
              <a:t>Единственное</a:t>
            </a:r>
            <a:r>
              <a:rPr lang="en-US" altLang="ru-RU" sz="1600"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b="1" dirty="0">
                <a:latin typeface="Times New Roman" panose="02020603050405020304" charset="0"/>
                <a:cs typeface="Times New Roman" panose="02020603050405020304" charset="0"/>
              </a:rPr>
              <a:t>образовательное</a:t>
            </a:r>
            <a:r>
              <a:rPr lang="en-US" altLang="ru-RU" sz="1600"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b="1" dirty="0">
                <a:latin typeface="Times New Roman" panose="02020603050405020304" charset="0"/>
                <a:cs typeface="Times New Roman" panose="02020603050405020304" charset="0"/>
              </a:rPr>
              <a:t>учреждение</a:t>
            </a:r>
            <a:r>
              <a:rPr lang="en-US" altLang="ru-RU" sz="1600"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b="1" dirty="0">
                <a:latin typeface="Times New Roman" panose="02020603050405020304" charset="0"/>
                <a:cs typeface="Times New Roman" panose="02020603050405020304" charset="0"/>
              </a:rPr>
              <a:t>СПО</a:t>
            </a:r>
            <a:r>
              <a:rPr lang="en-US" altLang="ru-RU" sz="1600"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b="1" dirty="0">
                <a:latin typeface="Times New Roman" panose="02020603050405020304" charset="0"/>
                <a:cs typeface="Times New Roman" panose="02020603050405020304" charset="0"/>
              </a:rPr>
              <a:t>Приморского</a:t>
            </a:r>
            <a:r>
              <a:rPr lang="en-US" altLang="ru-RU" sz="1600"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b="1" dirty="0">
                <a:latin typeface="Times New Roman" panose="02020603050405020304" charset="0"/>
                <a:cs typeface="Times New Roman" panose="02020603050405020304" charset="0"/>
              </a:rPr>
              <a:t>края</a:t>
            </a:r>
            <a:r>
              <a:rPr lang="ru-RU" altLang="en-US" sz="1600" b="1" dirty="0">
                <a:latin typeface="Times New Roman" panose="02020603050405020304" charset="0"/>
                <a:cs typeface="Times New Roman" panose="02020603050405020304" charset="0"/>
              </a:rPr>
              <a:t> которое реализует: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профессии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по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УГПС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35.00.00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36.00.00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ближайшие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пять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районов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края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: Пожарский, Дальнереченский, Красноармейский, Лесозаводский, Спасский;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подготовку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специалистов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по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профессиям</a:t>
            </a:r>
            <a:r>
              <a:rPr lang="ru-RU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35.01.15 Мастер по ремонту и обслуживанию 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электрооборудования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в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сельском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хозяйстве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, 36.01.04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Пчеловод</a:t>
            </a:r>
            <a:r>
              <a:rPr lang="ru-RU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  <a:endParaRPr lang="en-US" altLang="en-US" sz="1600" dirty="0" smtClean="0">
              <a:solidFill>
                <a:prstClr val="black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indent="0" algn="just">
              <a:buFont typeface="Arial" panose="020B0604020202020204" pitchFamily="34" charset="0"/>
              <a:buNone/>
            </a:pPr>
            <a:r>
              <a:rPr lang="ru-RU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3. </a:t>
            </a:r>
            <a:r>
              <a:rPr lang="ru-RU" altLang="en-US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О</a:t>
            </a:r>
            <a:r>
              <a:rPr lang="en-US" altLang="en-US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ткрыты</a:t>
            </a:r>
            <a:r>
              <a:rPr lang="ru-RU" altLang="en-US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в 2024 году</a:t>
            </a:r>
            <a:r>
              <a:rPr lang="en-US" altLang="ru-RU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три</a:t>
            </a:r>
            <a:r>
              <a:rPr lang="en-US" altLang="ru-RU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учебно</a:t>
            </a:r>
            <a:r>
              <a:rPr lang="en-US" altLang="ru-RU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-</a:t>
            </a:r>
            <a:r>
              <a:rPr lang="en-US" altLang="en-US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производственные</a:t>
            </a:r>
            <a:r>
              <a:rPr lang="en-US" altLang="ru-RU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мастерские</a:t>
            </a:r>
            <a:r>
              <a:rPr lang="en-US" altLang="ru-RU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: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ru-RU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«Э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ксплуатация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и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ремонт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сельскохозяйственной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техники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и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оборудования</a:t>
            </a:r>
            <a:r>
              <a:rPr lang="ru-RU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»; «М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онтаж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,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обслуживание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,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ремонт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и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наладка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электрооборудования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в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сельском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хозяйстве</a:t>
            </a:r>
            <a:r>
              <a:rPr lang="ru-RU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»; «П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человодство</a:t>
            </a:r>
            <a:r>
              <a:rPr lang="ru-RU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».</a:t>
            </a:r>
            <a:endParaRPr lang="ru-RU" altLang="en-US" sz="1600" dirty="0" smtClean="0">
              <a:solidFill>
                <a:prstClr val="black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indent="0" algn="just">
              <a:buFont typeface="Arial" panose="020B0604020202020204" pitchFamily="34" charset="0"/>
              <a:buNone/>
            </a:pPr>
            <a:r>
              <a:rPr lang="ru-RU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4. </a:t>
            </a:r>
            <a:r>
              <a:rPr lang="en-US" altLang="en-US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Военно</a:t>
            </a:r>
            <a:r>
              <a:rPr lang="en-US" altLang="ru-RU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– </a:t>
            </a:r>
            <a:r>
              <a:rPr lang="en-US" altLang="en-US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патриотическое</a:t>
            </a:r>
            <a:r>
              <a:rPr lang="en-US" altLang="ru-RU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воспитание</a:t>
            </a:r>
            <a:r>
              <a:rPr lang="en-US" altLang="ru-RU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: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Ежегодные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учебные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сборы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по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основам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военной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службы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совместно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с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в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/</a:t>
            </a:r>
            <a:r>
              <a:rPr lang="en-US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ч</a:t>
            </a:r>
            <a:r>
              <a:rPr lang="en-US" altLang="ru-RU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58079</a:t>
            </a:r>
            <a:r>
              <a:rPr lang="ru-RU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г. Лесозаводск (казарменное положение); военизированная полоса препятствий.</a:t>
            </a:r>
            <a:endParaRPr lang="ru-RU" altLang="en-US" sz="1600" dirty="0" smtClean="0">
              <a:solidFill>
                <a:prstClr val="black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indent="0" algn="just">
              <a:buFont typeface="Arial" panose="020B0604020202020204" pitchFamily="34" charset="0"/>
              <a:buNone/>
            </a:pPr>
            <a:r>
              <a:rPr lang="ru-RU" altLang="en-US" sz="1600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5. </a:t>
            </a:r>
            <a:r>
              <a:rPr lang="en-US" altLang="en-US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Волонтерское</a:t>
            </a:r>
            <a:r>
              <a:rPr lang="en-US" altLang="ru-RU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движение</a:t>
            </a:r>
            <a:r>
              <a:rPr lang="en-US" altLang="ru-RU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" altLang="en-US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«</a:t>
            </a:r>
            <a:r>
              <a:rPr lang="en-US" altLang="en-US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Ты</a:t>
            </a:r>
            <a:r>
              <a:rPr lang="en-US" altLang="ru-RU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не</a:t>
            </a:r>
            <a:r>
              <a:rPr lang="en-US" altLang="ru-RU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один</a:t>
            </a:r>
            <a:r>
              <a:rPr lang="" altLang="en-US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»</a:t>
            </a:r>
            <a:r>
              <a:rPr lang="ru-RU" sz="1600" b="1" dirty="0" smtClean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  <a:sym typeface="+mn-ea"/>
              </a:rPr>
              <a:t>.</a:t>
            </a:r>
            <a:endParaRPr lang="ru-RU" sz="1600" b="1" dirty="0" smtClean="0">
              <a:solidFill>
                <a:prstClr val="black"/>
              </a:solidFill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</p:txBody>
      </p:sp>
      <p:graphicFrame>
        <p:nvGraphicFramePr>
          <p:cNvPr id="4" name="Таблица 3"/>
          <p:cNvGraphicFramePr/>
          <p:nvPr>
            <p:custDataLst>
              <p:tags r:id="rId1"/>
            </p:custDataLst>
          </p:nvPr>
        </p:nvGraphicFramePr>
        <p:xfrm>
          <a:off x="6224905" y="1577340"/>
          <a:ext cx="5626735" cy="5045710"/>
        </p:xfrm>
        <a:graphic>
          <a:graphicData uri="http://schemas.openxmlformats.org/drawingml/2006/table">
            <a:tbl>
              <a:tblPr/>
              <a:tblGrid>
                <a:gridCol w="5626735"/>
              </a:tblGrid>
              <a:tr h="630555">
                <a:tc>
                  <a:txBody>
                    <a:bodyPr/>
                    <a:p>
                      <a:pPr algn="just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ru-RU" altLang="en-US" sz="1600">
                          <a:latin typeface="Times New Roman" panose="02020603050405020304"/>
                          <a:ea typeface="Calibri" panose="020F0502020204030204"/>
                        </a:rPr>
                        <a:t>1.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Отсутствие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кадрового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резерва</a:t>
                      </a:r>
                      <a:r>
                        <a:rPr lang="ru-RU" altLang="en-US" sz="1600">
                          <a:latin typeface="Times New Roman" panose="02020603050405020304"/>
                          <a:ea typeface="Calibri" panose="020F0502020204030204"/>
                        </a:rPr>
                        <a:t>.</a:t>
                      </a:r>
                      <a:endParaRPr lang="en-US" altLang="en-US" sz="1600">
                        <a:latin typeface="Times New Roman" panose="02020603050405020304"/>
                        <a:ea typeface="Calibri" panose="020F0502020204030204"/>
                      </a:endParaRPr>
                    </a:p>
                    <a:p>
                      <a:pPr algn="just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ru-RU" altLang="en-US" sz="1600">
                          <a:latin typeface="Times New Roman" panose="02020603050405020304"/>
                          <a:ea typeface="Calibri" panose="020F0502020204030204"/>
                        </a:rPr>
                        <a:t>2.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Сокращение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сроков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обучения</a:t>
                      </a:r>
                      <a:r>
                        <a:rPr lang="ru-RU" altLang="en-US" sz="1600">
                          <a:latin typeface="Times New Roman" panose="02020603050405020304"/>
                          <a:ea typeface="Calibri" panose="020F0502020204030204"/>
                        </a:rPr>
                        <a:t>.</a:t>
                      </a:r>
                      <a:endParaRPr lang="ru-RU" altLang="en-US" sz="1600">
                        <a:latin typeface="Times New Roman" panose="02020603050405020304"/>
                        <a:ea typeface="Calibri" panose="020F0502020204030204"/>
                      </a:endParaRPr>
                    </a:p>
                    <a:p>
                      <a:pPr algn="just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ru-RU" altLang="en-US" sz="1600">
                          <a:latin typeface="Times New Roman" panose="02020603050405020304"/>
                          <a:ea typeface="Calibri" panose="020F0502020204030204"/>
                        </a:rPr>
                        <a:t>3.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Отсутствие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капитального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ремонта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учебного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корпуса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и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общежития</a:t>
                      </a:r>
                      <a:r>
                        <a:rPr lang="ru-RU" altLang="en-US" sz="1600">
                          <a:latin typeface="Times New Roman" panose="02020603050405020304"/>
                          <a:ea typeface="Calibri" panose="020F0502020204030204"/>
                        </a:rPr>
                        <a:t>.</a:t>
                      </a:r>
                      <a:endParaRPr lang="ru-RU" altLang="en-US" sz="1600">
                        <a:latin typeface="Times New Roman" panose="02020603050405020304"/>
                        <a:ea typeface="Calibri" panose="020F0502020204030204"/>
                      </a:endParaRPr>
                    </a:p>
                    <a:p>
                      <a:pPr algn="just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ru-RU" altLang="en-US" sz="1600">
                          <a:latin typeface="Times New Roman" panose="02020603050405020304"/>
                          <a:ea typeface="Calibri" panose="020F0502020204030204"/>
                        </a:rPr>
                        <a:t>4.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Низкий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уровень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развития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цифровых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компетенций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у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педагогического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состава</a:t>
                      </a:r>
                      <a:r>
                        <a:rPr lang="ru-RU" altLang="en-US" sz="1600">
                          <a:latin typeface="Times New Roman" panose="02020603050405020304"/>
                          <a:ea typeface="Calibri" panose="020F0502020204030204"/>
                        </a:rPr>
                        <a:t>.</a:t>
                      </a:r>
                      <a:endParaRPr lang="en-US" altLang="en-US" sz="1600">
                        <a:latin typeface="Times New Roman" panose="02020603050405020304"/>
                        <a:ea typeface="Calibri" panose="020F0502020204030204"/>
                      </a:endParaRPr>
                    </a:p>
                    <a:p>
                      <a:pPr algn="just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r>
                        <a:rPr lang="ru-RU" altLang="en-US" sz="1600">
                          <a:latin typeface="Times New Roman" panose="02020603050405020304"/>
                          <a:ea typeface="Calibri" panose="020F0502020204030204"/>
                        </a:rPr>
                        <a:t>5.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Контингент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поступающих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в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колледж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с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низким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средним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баллом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аттестата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об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основном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общем</a:t>
                      </a:r>
                      <a:r>
                        <a:rPr lang="en-US" altLang="ru-RU" sz="1600">
                          <a:latin typeface="Times New Roman" panose="02020603050405020304"/>
                          <a:ea typeface="Calibri" panose="020F0502020204030204"/>
                        </a:rPr>
                        <a:t> </a:t>
                      </a:r>
                      <a:r>
                        <a:rPr lang="en-US" altLang="en-US" sz="1600">
                          <a:latin typeface="Times New Roman" panose="02020603050405020304"/>
                          <a:ea typeface="Calibri" panose="020F0502020204030204"/>
                        </a:rPr>
                        <a:t>образовании</a:t>
                      </a:r>
                      <a:r>
                        <a:rPr lang="ru-RU" altLang="en-US" sz="1600">
                          <a:latin typeface="Times New Roman" panose="02020603050405020304"/>
                          <a:ea typeface="Calibri" panose="020F0502020204030204"/>
                        </a:rPr>
                        <a:t>.</a:t>
                      </a:r>
                      <a:endParaRPr lang="ru-RU" altLang="en-US" sz="1600">
                        <a:latin typeface="Times New Roman" panose="02020603050405020304"/>
                        <a:ea typeface="Calibri" panose="020F05020202040302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630555">
                <a:tc>
                  <a:txBody>
                    <a:bodyPr/>
                    <a:p>
                      <a:pPr algn="just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100">
                        <a:latin typeface="Times New Roman" panose="02020603050405020304"/>
                        <a:ea typeface="Calibri" panose="020F05020202040302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1263015">
                <a:tc>
                  <a:txBody>
                    <a:bodyPr/>
                    <a:p>
                      <a:pPr algn="just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100">
                        <a:latin typeface="Times New Roman" panose="02020603050405020304"/>
                        <a:ea typeface="Calibri" panose="020F05020202040302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1260475">
                <a:tc>
                  <a:txBody>
                    <a:bodyPr/>
                    <a:p>
                      <a:pPr algn="just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100">
                        <a:latin typeface="Times New Roman" panose="02020603050405020304"/>
                        <a:ea typeface="Calibri" panose="020F05020202040302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  <a:tr h="1261110">
                <a:tc>
                  <a:txBody>
                    <a:bodyPr/>
                    <a:p>
                      <a:pPr algn="just">
                        <a:lnSpc>
                          <a:spcPct val="114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</a:pPr>
                      <a:endParaRPr sz="1100">
                        <a:latin typeface="Times New Roman" panose="02020603050405020304"/>
                        <a:ea typeface="Calibri" panose="020F0502020204030204"/>
                      </a:endParaRPr>
                    </a:p>
                  </a:txBody>
                  <a:tcPr marL="0" marR="0" marT="0" marB="0" anchor="t" anchorCtr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+mn-lt"/>
              </a:rPr>
              <a:t>Внешняя среда колледжа</a:t>
            </a:r>
            <a:endParaRPr lang="ru-RU" dirty="0">
              <a:latin typeface="+mn-lt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72516" y="1245393"/>
            <a:ext cx="5038221" cy="5868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2400" b="1" i="0" dirty="0">
                <a:solidFill>
                  <a:srgbClr val="333333"/>
                </a:solidFill>
                <a:effectLst/>
                <a:latin typeface="+mn-lt"/>
              </a:rPr>
              <a:t>Возможности</a:t>
            </a:r>
            <a:endParaRPr lang="ru-RU" sz="2400" b="1" dirty="0">
              <a:solidFill>
                <a:srgbClr val="333333"/>
              </a:solidFill>
              <a:latin typeface="+mn-lt"/>
            </a:endParaRPr>
          </a:p>
        </p:txBody>
      </p:sp>
      <p:sp>
        <p:nvSpPr>
          <p:cNvPr id="6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08478" y="6470175"/>
            <a:ext cx="2743200" cy="365125"/>
          </a:xfrm>
        </p:spPr>
        <p:txBody>
          <a:bodyPr/>
          <a:lstStyle/>
          <a:p>
            <a:r>
              <a:rPr lang="ru-RU" dirty="0"/>
              <a:t>Слайд </a:t>
            </a:r>
            <a:fld id="{9ECE63D8-6599-42F1-B33B-16EF2275E344}" type="slidenum">
              <a:rPr lang="ru-RU" smtClean="0"/>
            </a:fld>
            <a:endParaRPr lang="ru-RU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004560" y="1483360"/>
            <a:ext cx="0" cy="4826000"/>
          </a:xfrm>
          <a:prstGeom prst="line">
            <a:avLst/>
          </a:prstGeom>
          <a:ln w="38100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8" name="Объект 4"/>
          <p:cNvSpPr txBox="1"/>
          <p:nvPr/>
        </p:nvSpPr>
        <p:spPr>
          <a:xfrm>
            <a:off x="6556347" y="1245493"/>
            <a:ext cx="5038221" cy="58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sz="2400" b="1" dirty="0">
                <a:solidFill>
                  <a:srgbClr val="333333"/>
                </a:solidFill>
                <a:latin typeface="+mn-lt"/>
              </a:rPr>
              <a:t>Угрозы</a:t>
            </a:r>
            <a:endParaRPr lang="ru-RU" sz="2400" b="1" dirty="0">
              <a:solidFill>
                <a:srgbClr val="333333"/>
              </a:solidFill>
              <a:latin typeface="+mn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1770" y="1750695"/>
            <a:ext cx="5600065" cy="386524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1.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Создание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учебно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-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производственных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комплексов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 по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пчеловодств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у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сельскому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хозяйству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ru-RU" altLang="en-US" sz="1600" dirty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2.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Развитие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ДПО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ru-RU" altLang="en-US" sz="1600" dirty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3.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Развитие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партнерских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отношений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: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сотрудничество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предприятиями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организациями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практической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подготовки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студентов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проведение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стажировок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практик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трудоустройство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выпускников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ru-RU" altLang="en-US" sz="1600" dirty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4. П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ривлечение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дополнительных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источников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финансирования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ru-RU" altLang="en-US" sz="1600" dirty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5.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Дооснащение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материально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-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технической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базы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колледжа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ru-RU" altLang="en-US" sz="1600" dirty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6.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Повышение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профессионального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уровня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педагога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ru-RU" altLang="en-US" sz="16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17285" y="1750695"/>
            <a:ext cx="5377180" cy="365379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1.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Риски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получения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доходов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: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погодны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е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услови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я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влияют на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земледелие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 и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пчеловодство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ru-RU" altLang="en-US" sz="1600" dirty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2.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Миграционный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отток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ru-RU" altLang="en-US" sz="1600" dirty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3.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Снижение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объема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краевого</a:t>
            </a:r>
            <a:r>
              <a:rPr lang="en-US" altLang="ru-RU" sz="16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1600" dirty="0">
                <a:latin typeface="Times New Roman" panose="02020603050405020304" charset="0"/>
                <a:cs typeface="Times New Roman" panose="02020603050405020304" charset="0"/>
              </a:rPr>
              <a:t>финансирования</a:t>
            </a:r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ru-RU" altLang="en-US" sz="1600" dirty="0">
              <a:latin typeface="Times New Roman" panose="02020603050405020304" charset="0"/>
              <a:cs typeface="Times New Roman" panose="02020603050405020304" charset="0"/>
            </a:endParaRPr>
          </a:p>
          <a:p>
            <a:r>
              <a:rPr lang="ru-RU" altLang="en-US" sz="1600" dirty="0">
                <a:latin typeface="Times New Roman" panose="02020603050405020304" charset="0"/>
                <a:cs typeface="Times New Roman" panose="02020603050405020304" charset="0"/>
              </a:rPr>
              <a:t>4. Снижение сроков обучения влияющие на качество подготовки обучающихся с невысокими способностями в обучении.</a:t>
            </a:r>
            <a:endParaRPr lang="ru-RU" altLang="en-US" sz="16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6215" y="0"/>
            <a:ext cx="10515600" cy="1021715"/>
          </a:xfrm>
        </p:spPr>
        <p:txBody>
          <a:bodyPr/>
          <a:lstStyle/>
          <a:p>
            <a:r>
              <a:rPr lang="ru-RU" dirty="0">
                <a:latin typeface="+mn-lt"/>
              </a:rPr>
              <a:t>Карта кооперации с партнерами</a:t>
            </a:r>
            <a:endParaRPr lang="ru-RU" dirty="0">
              <a:latin typeface="+mn-lt"/>
            </a:endParaRPr>
          </a:p>
        </p:txBody>
      </p:sp>
      <p:sp>
        <p:nvSpPr>
          <p:cNvPr id="6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08478" y="6470175"/>
            <a:ext cx="2743200" cy="365125"/>
          </a:xfrm>
        </p:spPr>
        <p:txBody>
          <a:bodyPr/>
          <a:lstStyle/>
          <a:p>
            <a:r>
              <a:rPr lang="ru-RU" dirty="0"/>
              <a:t>Слайд </a:t>
            </a:r>
            <a:fld id="{9ECE63D8-6599-42F1-B33B-16EF2275E344}" type="slidenum">
              <a:rPr lang="ru-RU" smtClean="0"/>
            </a:fld>
            <a:endParaRPr lang="ru-RU" dirty="0"/>
          </a:p>
        </p:txBody>
      </p:sp>
      <p:graphicFrame>
        <p:nvGraphicFramePr>
          <p:cNvPr id="12" name="Объект 11"/>
          <p:cNvGraphicFramePr>
            <a:graphicFrameLocks noGrp="1"/>
          </p:cNvGraphicFramePr>
          <p:nvPr>
            <p:ph idx="1"/>
            <p:custDataLst>
              <p:tags r:id="rId1"/>
            </p:custDataLst>
          </p:nvPr>
        </p:nvGraphicFramePr>
        <p:xfrm>
          <a:off x="115570" y="923925"/>
          <a:ext cx="11932285" cy="58254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8280"/>
                <a:gridCol w="2725420"/>
                <a:gridCol w="3190875"/>
                <a:gridCol w="3267710"/>
              </a:tblGrid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Компания</a:t>
                      </a:r>
                      <a:endParaRPr lang="ru-RU" dirty="0"/>
                    </a:p>
                  </a:txBody>
                  <a:tcPr>
                    <a:lnB w="381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Местоположение</a:t>
                      </a:r>
                      <a:endParaRPr lang="ru-RU" dirty="0"/>
                    </a:p>
                  </a:txBody>
                  <a:tcPr>
                    <a:lnB w="381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Необходимые специальности</a:t>
                      </a:r>
                      <a:endParaRPr lang="ru-RU" dirty="0"/>
                    </a:p>
                  </a:txBody>
                  <a:tcPr>
                    <a:lnB w="381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Потребность в специалистах</a:t>
                      </a:r>
                      <a:endParaRPr lang="ru-RU" dirty="0"/>
                    </a:p>
                  </a:txBody>
                  <a:tcPr>
                    <a:lnB w="38100" cmpd="sng">
                      <a:noFill/>
                    </a:lnB>
                  </a:tcPr>
                </a:tc>
              </a:tr>
              <a:tr h="15303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ООО «Мерси Трейд»</a:t>
                      </a:r>
                      <a:endParaRPr lang="ru-RU" sz="16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Приморский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край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,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Спасский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район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,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село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Прохоры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,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Ленинская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улица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, 70</a:t>
                      </a:r>
                      <a:endParaRPr lang="en-US" altLang="ru-RU" sz="12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charset="0"/>
                        <a:buChar char="Ø"/>
                      </a:pPr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35.02.16Эксплуатация и ремонт сельскохозяйственной техники и оборудования/35.01.27</a:t>
                      </a:r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Мастер сельскохозяйственного производства</a:t>
                      </a:r>
                      <a:endParaRPr lang="ru-RU" sz="12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171450" indent="-171450">
                        <a:buFont typeface="Wingdings" panose="05000000000000000000" charset="0"/>
                        <a:buChar char="Ø"/>
                      </a:pPr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35.01.15Мастер по ремонту и обслуживанию электрооборудования в сельском хозяйстве</a:t>
                      </a:r>
                      <a:endParaRPr lang="ru-RU" sz="12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на 2025 г.:</a:t>
                      </a:r>
                      <a:endParaRPr lang="ru-RU" sz="1200" b="1" dirty="0">
                        <a:latin typeface="Times New Roman" panose="02020603050405020304" charset="0"/>
                        <a:cs typeface="Times New Roman" panose="02020603050405020304" charset="0"/>
                        <a:sym typeface="+mn-ea"/>
                      </a:endParaRPr>
                    </a:p>
                    <a:p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10 чел. -  </a:t>
                      </a:r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35.02.16 Эксплуатация и ремонт сельскохозяйственной техники и оборудования/35.01.27</a:t>
                      </a:r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Мастер сельскохозяйственного производства</a:t>
                      </a:r>
                      <a:endParaRPr lang="ru-RU" sz="12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5 чел. - 35.01.15 </a:t>
                      </a:r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Мастер по ремонту и обслуживанию электрооборудования в сельском хозяйстве</a:t>
                      </a:r>
                      <a:endParaRPr lang="ru-RU" sz="12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15519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16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ООО «Грин Агро - Кировский»</a:t>
                      </a:r>
                      <a:endParaRPr lang="ru-RU" sz="16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Приморский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,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м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.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р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-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н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Кировский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,</a:t>
                      </a:r>
                      <a:endParaRPr lang="en-US" altLang="ru-RU" sz="12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ул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.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Ленинская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,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д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. 130</a:t>
                      </a:r>
                      <a:endParaRPr lang="en-US" altLang="ru-RU" sz="12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charset="0"/>
                        <a:buChar char="Ø"/>
                      </a:pPr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35.02.16Эксплуатация и ремонт сельскохозяйственной техники и оборудования/35.01.27</a:t>
                      </a:r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Мастер сельскохозяйственного производства</a:t>
                      </a:r>
                      <a:endParaRPr lang="ru-RU" sz="12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171450" indent="-171450">
                        <a:buFont typeface="Wingdings" panose="05000000000000000000" charset="0"/>
                        <a:buChar char="Ø"/>
                      </a:pPr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35.01.15 Мастер по ремонту и обслуживанию электрооборудования в сельском хозяйстве</a:t>
                      </a:r>
                      <a:endParaRPr lang="ru-RU" sz="12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на 2025 г.:</a:t>
                      </a:r>
                      <a:endParaRPr lang="ru-RU" sz="1200" b="1" dirty="0">
                        <a:latin typeface="Times New Roman" panose="02020603050405020304" charset="0"/>
                        <a:cs typeface="Times New Roman" panose="02020603050405020304" charset="0"/>
                        <a:sym typeface="+mn-ea"/>
                      </a:endParaRPr>
                    </a:p>
                    <a:p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5 чел. -  35.02.16 Эксплуатация и ремонт сельскохозяйственной техники и оборудования/35.01.27Мастер сельскохозяйственного производства</a:t>
                      </a:r>
                      <a:endParaRPr lang="ru-RU" sz="12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5 чел. - 35.01.15 Мастер по ремонту и обслуживанию электрооборудования в сельском хозяйстве</a:t>
                      </a:r>
                      <a:endParaRPr lang="ru-RU" sz="12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04902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en-US" sz="16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ГКУ</a:t>
                      </a:r>
                      <a:r>
                        <a:rPr lang="en-US" altLang="ru-RU" sz="16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Приморского</a:t>
                      </a:r>
                      <a:r>
                        <a:rPr lang="en-US" altLang="ru-RU" sz="16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края</a:t>
                      </a:r>
                      <a:r>
                        <a:rPr lang="en-US" altLang="ru-RU" sz="16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по</a:t>
                      </a:r>
                      <a:r>
                        <a:rPr lang="en-US" altLang="ru-RU" sz="16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пожарной</a:t>
                      </a:r>
                      <a:r>
                        <a:rPr lang="en-US" altLang="ru-RU" sz="16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безопасности</a:t>
                      </a:r>
                      <a:r>
                        <a:rPr lang="en-US" altLang="ru-RU" sz="16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, </a:t>
                      </a:r>
                      <a:r>
                        <a:rPr lang="ru-RU" altLang="en-US" sz="1600" b="1">
                          <a:latin typeface="Times New Roman" panose="02020603050405020304" charset="0"/>
                          <a:cs typeface="Times New Roman" panose="02020603050405020304" charset="0"/>
                        </a:rPr>
                        <a:t>делам гражданской обороны, защите населения и территорий от ЧС</a:t>
                      </a:r>
                      <a:endParaRPr lang="ru-RU" altLang="en-US" sz="1600" b="1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Приморский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край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,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г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.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Владивосток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,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ул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.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Семеновская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,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д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. 36</a:t>
                      </a:r>
                      <a:endParaRPr lang="en-US" altLang="ru-RU" sz="12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charset="0"/>
                        <a:buChar char="Ø"/>
                      </a:pPr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20.02.04 Пожарная безопасность</a:t>
                      </a:r>
                      <a:endParaRPr lang="ru-RU" sz="12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171450" indent="-171450">
                        <a:buFont typeface="Wingdings" panose="05000000000000000000" charset="0"/>
                        <a:buChar char="Ø"/>
                      </a:pPr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23.01.17 Мастер по ремонту и обслуживанию автомобилей</a:t>
                      </a:r>
                      <a:endParaRPr lang="ru-RU" sz="12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buFont typeface="Wingdings" panose="05000000000000000000" charset="0"/>
                        <a:buNone/>
                      </a:pPr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на 2025 г.:</a:t>
                      </a:r>
                      <a:endParaRPr lang="ru-RU" sz="1200" b="1" dirty="0">
                        <a:latin typeface="Times New Roman" panose="02020603050405020304" charset="0"/>
                        <a:cs typeface="Times New Roman" panose="02020603050405020304" charset="0"/>
                        <a:sym typeface="+mn-ea"/>
                      </a:endParaRPr>
                    </a:p>
                    <a:p>
                      <a:pPr indent="0">
                        <a:buFont typeface="Wingdings" panose="05000000000000000000" charset="0"/>
                        <a:buNone/>
                      </a:pPr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30 чел. - 20.02.04 Пожарная безопасность</a:t>
                      </a:r>
                      <a:endParaRPr lang="ru-RU" sz="1200" b="1" dirty="0">
                        <a:latin typeface="Times New Roman" panose="02020603050405020304" charset="0"/>
                        <a:cs typeface="Times New Roman" panose="02020603050405020304" charset="0"/>
                        <a:sym typeface="+mn-ea"/>
                      </a:endParaRPr>
                    </a:p>
                    <a:p>
                      <a:pPr indent="0">
                        <a:buFont typeface="Wingdings" panose="05000000000000000000" charset="0"/>
                        <a:buNone/>
                      </a:pPr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10 чел. - 23.01.17 Мастер по ремонту и обслуживанию автомобилей</a:t>
                      </a:r>
                      <a:endParaRPr lang="ru-RU" sz="12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endParaRPr lang="ru-RU" sz="12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76581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altLang="en-US" sz="16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Санаторий</a:t>
                      </a:r>
                      <a:r>
                        <a:rPr lang="en-US" altLang="ru-RU" sz="16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" altLang="en-US" sz="16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«</a:t>
                      </a:r>
                      <a:r>
                        <a:rPr lang="en-US" altLang="en-US" sz="16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Изумрудный</a:t>
                      </a:r>
                      <a:r>
                        <a:rPr lang="" altLang="en-US" sz="16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»</a:t>
                      </a:r>
                      <a:endParaRPr lang="" altLang="en-US" sz="16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Приморский край, Кировский район, 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курортный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посёлок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Горные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Ключи</a:t>
                      </a:r>
                      <a:r>
                        <a:rPr lang="ru-RU" altLang="en-US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, ул. </a:t>
                      </a:r>
                      <a:r>
                        <a:rPr lang="en-US" altLang="en-US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Профсоюзная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, </a:t>
                      </a:r>
                      <a:r>
                        <a:rPr lang="ru-RU" altLang="en-US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д. </a:t>
                      </a:r>
                      <a:r>
                        <a:rPr lang="en-US" alt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3</a:t>
                      </a:r>
                      <a:endParaRPr lang="ru-RU" altLang="en-US" sz="12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charset="0"/>
                        <a:buChar char="Ø"/>
                      </a:pPr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43.01.09 Повар, кондитер</a:t>
                      </a:r>
                      <a:endParaRPr lang="ru-RU" sz="12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marL="171450" indent="-171450">
                        <a:buFont typeface="Wingdings" panose="05000000000000000000" charset="0"/>
                        <a:buChar char="Ø"/>
                      </a:pPr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16472 Пекарь</a:t>
                      </a:r>
                      <a:endParaRPr lang="ru-RU" sz="12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buFont typeface="Wingdings" panose="05000000000000000000" charset="0"/>
                        <a:buNone/>
                      </a:pPr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на 2025 г.:</a:t>
                      </a:r>
                      <a:endParaRPr lang="ru-RU" sz="1200" b="1" dirty="0">
                        <a:latin typeface="Times New Roman" panose="02020603050405020304" charset="0"/>
                        <a:cs typeface="Times New Roman" panose="02020603050405020304" charset="0"/>
                        <a:sym typeface="+mn-ea"/>
                      </a:endParaRPr>
                    </a:p>
                    <a:p>
                      <a:pPr indent="0">
                        <a:buFont typeface="Wingdings" panose="05000000000000000000" charset="0"/>
                        <a:buNone/>
                      </a:pPr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10 чел. - </a:t>
                      </a:r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43.01.09 Повар, кондитер</a:t>
                      </a:r>
                      <a:endParaRPr lang="ru-RU" sz="1200" b="1" dirty="0">
                        <a:latin typeface="Times New Roman" panose="02020603050405020304" charset="0"/>
                        <a:cs typeface="Times New Roman" panose="02020603050405020304" charset="0"/>
                        <a:sym typeface="+mn-ea"/>
                      </a:endParaRPr>
                    </a:p>
                    <a:p>
                      <a:pPr indent="0">
                        <a:buFont typeface="Wingdings" panose="05000000000000000000" charset="0"/>
                        <a:buNone/>
                      </a:pPr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5 чел. -</a:t>
                      </a:r>
                      <a:r>
                        <a:rPr lang="ru-RU" sz="1200" b="1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 16472 Пекарь</a:t>
                      </a:r>
                      <a:endParaRPr lang="ru-RU" sz="12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+mn-lt"/>
              </a:rPr>
              <a:t>Направления трансформации</a:t>
            </a:r>
            <a:endParaRPr lang="ru-RU" dirty="0"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9245" y="1071880"/>
            <a:ext cx="11430000" cy="563118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latin typeface="Times New Roman" panose="02020603050405020304" charset="0"/>
                <a:cs typeface="Times New Roman" panose="02020603050405020304" charset="0"/>
              </a:rPr>
              <a:t>Направление трансформации: </a:t>
            </a:r>
            <a:r>
              <a:rPr lang="ru-RU" sz="2000" dirty="0">
                <a:latin typeface="Times New Roman" panose="02020603050405020304" charset="0"/>
                <a:cs typeface="Times New Roman" panose="02020603050405020304" charset="0"/>
              </a:rPr>
              <a:t>Открытие новых образовательных программ и услуг.</a:t>
            </a:r>
            <a:endParaRPr lang="ru-RU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ru-RU" sz="2000" b="1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Миссия:</a:t>
            </a:r>
            <a:r>
              <a:rPr lang="ru-RU" sz="20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Подготовка </a:t>
            </a:r>
            <a:r>
              <a:rPr lang="ru-RU" sz="2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квалифицированных рабочих, служащих, востребованных на рынке труда.</a:t>
            </a:r>
            <a:endParaRPr lang="ru-RU" sz="2000" dirty="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/>
            <a:r>
              <a:rPr lang="ru-RU" sz="2000" b="1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Цель:</a:t>
            </a:r>
            <a:r>
              <a:rPr lang="ru-RU" sz="2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ru-RU" sz="20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Создание </a:t>
            </a:r>
            <a:r>
              <a:rPr lang="ru-RU" sz="2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образовательных условий для подготовки квалифицированных рабочих, служащих с учетом потребностей регионального рынка труда и социально-экономического развития </a:t>
            </a:r>
            <a:r>
              <a:rPr lang="ru-RU" sz="20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общества.</a:t>
            </a:r>
            <a:endParaRPr lang="ru-RU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ru-RU" sz="2000" b="1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Стратегическая ставка: </a:t>
            </a:r>
            <a:r>
              <a:rPr lang="ru-RU" sz="2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Развитие пчеловодства в регионе, так как восстановление данной отрасли является одной из стратегических задач правительства Приморского </a:t>
            </a:r>
            <a:r>
              <a:rPr lang="ru-RU" sz="20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края.</a:t>
            </a:r>
            <a:endParaRPr lang="ru-RU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ru-RU" sz="2000" b="1" dirty="0">
                <a:latin typeface="Times New Roman" panose="02020603050405020304" charset="0"/>
                <a:cs typeface="Times New Roman" panose="02020603050405020304" charset="0"/>
              </a:rPr>
              <a:t>Механизмы реализации: </a:t>
            </a:r>
            <a:r>
              <a:rPr lang="ru-RU" sz="2000" dirty="0">
                <a:latin typeface="Times New Roman" panose="02020603050405020304" charset="0"/>
                <a:cs typeface="Times New Roman" panose="02020603050405020304" charset="0"/>
              </a:rPr>
              <a:t>Развитие материально-технической базы колледжа, социальное партнерство.</a:t>
            </a:r>
            <a:endParaRPr lang="ru-RU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ru-RU" altLang="en-US" sz="2000" b="1" dirty="0">
                <a:latin typeface="Times New Roman" panose="02020603050405020304" charset="0"/>
                <a:cs typeface="Times New Roman" panose="02020603050405020304" charset="0"/>
              </a:rPr>
              <a:t>К</a:t>
            </a:r>
            <a:r>
              <a:rPr lang="en-US" altLang="en-US" sz="2000" b="1" dirty="0">
                <a:latin typeface="Times New Roman" panose="02020603050405020304" charset="0"/>
                <a:cs typeface="Times New Roman" panose="02020603050405020304" charset="0"/>
              </a:rPr>
              <a:t>лючевые</a:t>
            </a:r>
            <a:r>
              <a:rPr lang="en-US" altLang="ru-RU" sz="2000"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b="1" dirty="0">
                <a:latin typeface="Times New Roman" panose="02020603050405020304" charset="0"/>
                <a:cs typeface="Times New Roman" panose="02020603050405020304" charset="0"/>
              </a:rPr>
              <a:t>продукты</a:t>
            </a:r>
            <a:r>
              <a:rPr lang="en-US" altLang="ru-RU" sz="2000"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b="1" dirty="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2000"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b="1" dirty="0">
                <a:latin typeface="Times New Roman" panose="02020603050405020304" charset="0"/>
                <a:cs typeface="Times New Roman" panose="02020603050405020304" charset="0"/>
              </a:rPr>
              <a:t>результаты</a:t>
            </a:r>
            <a:r>
              <a:rPr lang="en-US" altLang="ru-RU" sz="2000"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b="1" dirty="0">
                <a:latin typeface="Times New Roman" panose="02020603050405020304" charset="0"/>
                <a:cs typeface="Times New Roman" panose="02020603050405020304" charset="0"/>
              </a:rPr>
              <a:t>колледжа</a:t>
            </a:r>
            <a:r>
              <a:rPr lang="en-US" altLang="ru-RU" sz="2000" b="1" dirty="0">
                <a:latin typeface="Times New Roman" panose="02020603050405020304" charset="0"/>
                <a:cs typeface="Times New Roman" panose="02020603050405020304" charset="0"/>
              </a:rPr>
              <a:t>:</a:t>
            </a:r>
            <a:endParaRPr lang="en-US" altLang="ru-RU" sz="2000" b="1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342900" indent="-342900" algn="l">
              <a:buFont typeface="Wingdings" panose="05000000000000000000" charset="0"/>
              <a:buChar char="Ø"/>
            </a:pPr>
            <a:r>
              <a:rPr lang="ru-RU" altLang="en-US" sz="2000" dirty="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ыпуск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квалифицированных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рабочих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служащих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востребованных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рынке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труда</a:t>
            </a:r>
            <a:endParaRPr lang="en-US" altLang="en-US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342900" indent="-342900" algn="l">
              <a:buFont typeface="Wingdings" panose="05000000000000000000" charset="0"/>
              <a:buChar char="Ø"/>
            </a:pP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положительная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динамика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трудоустройства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выпускников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по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специальностям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профессиям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en-US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342900" indent="-342900" algn="l">
              <a:buFont typeface="Wingdings" panose="05000000000000000000" charset="0"/>
              <a:buChar char="Ø"/>
            </a:pP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открытие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учебно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-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производственного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комплекса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: </a:t>
            </a:r>
            <a:r>
              <a:rPr lang="" altLang="en-US" sz="2000" dirty="0"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ru-RU" sz="2000" dirty="0">
                <a:latin typeface="Times New Roman" panose="02020603050405020304" charset="0"/>
                <a:cs typeface="Times New Roman" panose="02020603050405020304" charset="0"/>
              </a:rPr>
              <a:t>П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человодство</a:t>
            </a:r>
            <a:r>
              <a:rPr lang="" altLang="en-US" sz="2000" dirty="0">
                <a:latin typeface="Times New Roman" panose="02020603050405020304" charset="0"/>
                <a:cs typeface="Times New Roman" panose="02020603050405020304" charset="0"/>
              </a:rPr>
              <a:t>»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: </a:t>
            </a:r>
            <a:endParaRPr lang="en-US" altLang="ru-RU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     1.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изготовление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инвентаря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пасек</a:t>
            </a:r>
            <a:endParaRPr lang="en-US" altLang="en-US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     2.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реализация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продукции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пчеловодства</a:t>
            </a:r>
            <a:endParaRPr lang="en-US" altLang="en-US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342900" indent="-342900" algn="l">
              <a:buFont typeface="Wingdings" panose="05000000000000000000" charset="0"/>
              <a:buChar char="Ø"/>
            </a:pP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открытие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новых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профессий</a:t>
            </a:r>
            <a:endParaRPr lang="en-US" altLang="en-US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342900" indent="-342900" algn="l">
              <a:buFont typeface="Wingdings" panose="05000000000000000000" charset="0"/>
              <a:buChar char="Ø"/>
            </a:pP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реализация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продукции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пчеловодства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внутри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страны</a:t>
            </a:r>
            <a:endParaRPr lang="en-US" altLang="en-US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342900" indent="-342900" algn="l">
              <a:buFont typeface="Wingdings" panose="05000000000000000000" charset="0"/>
              <a:buChar char="Ø"/>
            </a:pPr>
            <a:r>
              <a:rPr lang="ru-RU" altLang="en-US" sz="2000" dirty="0">
                <a:latin typeface="Times New Roman" panose="02020603050405020304" charset="0"/>
                <a:cs typeface="Times New Roman" panose="02020603050405020304" charset="0"/>
              </a:rPr>
              <a:t>площадка чемпионата «Профессионалы» по компетенции «Пчеловодство»; площадка демонстрационного экзамена по профессии «Пчеловод»  </a:t>
            </a:r>
            <a:endParaRPr lang="en-US" altLang="en-US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342900" indent="-342900" algn="l">
              <a:buFont typeface="Wingdings" panose="05000000000000000000" charset="0"/>
              <a:buChar char="Ø"/>
            </a:pPr>
            <a:endParaRPr lang="en-US" altLang="en-US" sz="2000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08478" y="6470175"/>
            <a:ext cx="2743200" cy="365125"/>
          </a:xfrm>
        </p:spPr>
        <p:txBody>
          <a:bodyPr/>
          <a:lstStyle/>
          <a:p>
            <a:r>
              <a:rPr lang="ru-RU" dirty="0"/>
              <a:t>Слайд </a:t>
            </a:r>
            <a:fld id="{9ECE63D8-6599-42F1-B33B-16EF2275E344}" type="slidenum">
              <a:rPr lang="ru-RU" smtClean="0"/>
            </a:fld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>
                <a:latin typeface="+mn-lt"/>
              </a:rPr>
              <a:t>Приоритетные проекты</a:t>
            </a:r>
            <a:endParaRPr lang="ru-RU" dirty="0"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9245" y="1204595"/>
            <a:ext cx="10403840" cy="5630545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l"/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1. Развитие пчеловодства в регионе через подготовку квалифицированных рабочих, служащих по профессии «Пчеловод»; открытие учебно-производственного комплекса по пчеловодству; развитие малого и среднего бизнеса по пчеловодсту.</a:t>
            </a:r>
            <a:endParaRPr lang="ru-RU" altLang="en-US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2. Развитие ДПО.</a:t>
            </a:r>
            <a:endParaRPr lang="ru-RU" altLang="en-US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3. </a:t>
            </a:r>
            <a:r>
              <a:rPr lang="ru-RU" altLang="en-US" b="1" dirty="0">
                <a:latin typeface="Times New Roman" panose="02020603050405020304" charset="0"/>
                <a:cs typeface="Times New Roman" panose="02020603050405020304" charset="0"/>
              </a:rPr>
              <a:t>А</a:t>
            </a:r>
            <a:r>
              <a:rPr lang="en-US" altLang="en-US" b="1" dirty="0">
                <a:latin typeface="Times New Roman" panose="02020603050405020304" charset="0"/>
                <a:cs typeface="Times New Roman" panose="02020603050405020304" charset="0"/>
              </a:rPr>
              <a:t>кадемическая</a:t>
            </a:r>
            <a:r>
              <a:rPr lang="en-US" altLang="ru-RU" b="1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 dirty="0">
                <a:latin typeface="Times New Roman" panose="02020603050405020304" charset="0"/>
                <a:cs typeface="Times New Roman" panose="02020603050405020304" charset="0"/>
              </a:rPr>
              <a:t>политика</a:t>
            </a:r>
            <a:r>
              <a:rPr lang="ru-RU" altLang="en-US" b="1" dirty="0">
                <a:latin typeface="Times New Roman" panose="02020603050405020304" charset="0"/>
                <a:cs typeface="Times New Roman" panose="02020603050405020304" charset="0"/>
              </a:rPr>
              <a:t>: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Открытие новых профессий. О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беспечение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высокого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качества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образования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развитие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интеллектуального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потенциала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студентов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внедрение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инновационных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методов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обучения</a:t>
            </a: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en-US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3. </a:t>
            </a:r>
            <a:r>
              <a:rPr lang="ru-RU" b="1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Индустриальная политика:</a:t>
            </a:r>
            <a:r>
              <a:rPr lang="ru-RU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Сотрудничество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п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редприятиями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о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рганизациями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д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ля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п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рактической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п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одготовки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тудентов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п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роведение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тажировок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п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рактик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т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рудоустройство</a:t>
            </a:r>
            <a:r>
              <a:rPr lang="en-US" altLang="ru-RU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en-US" dirty="0">
                <a:latin typeface="Times New Roman" panose="02020603050405020304" charset="0"/>
                <a:cs typeface="Times New Roman" panose="02020603050405020304" charset="0"/>
              </a:rPr>
              <a:t>ыпускников</a:t>
            </a: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en-US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4. </a:t>
            </a:r>
            <a:r>
              <a:rPr lang="ru-RU" altLang="en-US" b="1" dirty="0">
                <a:latin typeface="Times New Roman" panose="02020603050405020304" charset="0"/>
                <a:cs typeface="Times New Roman" panose="02020603050405020304" charset="0"/>
              </a:rPr>
              <a:t>Кадровая политика: </a:t>
            </a:r>
            <a:r>
              <a:rPr lang="ru-RU" altLang="en-US" dirty="0">
                <a:latin typeface="Times New Roman" panose="02020603050405020304" charset="0"/>
                <a:cs typeface="Times New Roman" panose="02020603050405020304" charset="0"/>
              </a:rPr>
              <a:t>Привлечение молодых специалистов,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повышение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квалификации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профессионализма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преподавателей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сотрудников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создание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благоприятных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условий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для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их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работы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развития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стимулирование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труда</a:t>
            </a:r>
            <a:r>
              <a:rPr lang="ru-RU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en-US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ru-RU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5. </a:t>
            </a:r>
            <a:r>
              <a:rPr lang="ru-RU" altLang="en-US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Ф</a:t>
            </a:r>
            <a:r>
              <a:rPr lang="en-US" altLang="en-US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инансовая</a:t>
            </a:r>
            <a:r>
              <a:rPr lang="en-US" altLang="ru-RU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политика</a:t>
            </a:r>
            <a:r>
              <a:rPr lang="ru-RU" altLang="en-US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: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Э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ффективное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управление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финансовыми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ресурсами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колледжа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оптимизация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затрат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привлечение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дополнительных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источников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финансирования</a:t>
            </a:r>
            <a:r>
              <a:rPr lang="ru-RU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ru-RU" altLang="en-US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ru-RU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6. </a:t>
            </a:r>
            <a:r>
              <a:rPr lang="ru-RU" altLang="en-US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en-US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нформационная</a:t>
            </a:r>
            <a:r>
              <a:rPr lang="en-US" altLang="ru-RU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политика</a:t>
            </a:r>
            <a:r>
              <a:rPr lang="ru-RU" altLang="en-US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: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беспечение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доступа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студентов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сотрудников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современным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информационным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ресурсам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развитие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электронных</a:t>
            </a:r>
            <a:r>
              <a:rPr lang="ru-RU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образовательных технологий.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endParaRPr lang="en-US" altLang="ru-RU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ru-RU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7. </a:t>
            </a:r>
            <a:r>
              <a:rPr lang="ru-RU" altLang="en-US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М</a:t>
            </a:r>
            <a:r>
              <a:rPr lang="en-US" altLang="en-US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аркетинговая</a:t>
            </a:r>
            <a:r>
              <a:rPr lang="en-US" altLang="ru-RU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политика</a:t>
            </a:r>
            <a:r>
              <a:rPr lang="ru-RU" altLang="en-US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:</a:t>
            </a:r>
            <a:r>
              <a:rPr lang="en-US" altLang="ru-RU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родвижение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образовательных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услуг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колледжа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на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рынке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привлечение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новых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студентов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укрепление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имиджа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колледжа</a:t>
            </a:r>
            <a:r>
              <a:rPr lang="ru-RU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ru-RU" altLang="en-US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ru-RU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8. </a:t>
            </a:r>
            <a:r>
              <a:rPr lang="ru-RU" altLang="en-US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</a:t>
            </a:r>
            <a:r>
              <a:rPr lang="en-US" altLang="en-US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оциальная</a:t>
            </a:r>
            <a:r>
              <a:rPr lang="en-US" altLang="ru-RU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политика</a:t>
            </a:r>
            <a:r>
              <a:rPr lang="ru-RU" altLang="en-US" b="1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: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ru-RU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оддержка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студентов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предоставление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льгот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стипендий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помощь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в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решении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социальных</a:t>
            </a:r>
            <a:r>
              <a:rPr lang="en-US" altLang="ru-RU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проблем</a:t>
            </a:r>
            <a:r>
              <a:rPr lang="ru-RU" altLang="en-US" dirty="0">
                <a:solidFill>
                  <a:schemeClr val="tx1"/>
                </a:solidFill>
                <a:latin typeface="Times New Roman" panose="02020603050405020304" charset="0"/>
                <a:cs typeface="Times New Roman" panose="02020603050405020304" charset="0"/>
              </a:rPr>
              <a:t>.</a:t>
            </a:r>
            <a:endParaRPr lang="en-US" altLang="en-US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endParaRPr lang="en-US" altLang="en-US" sz="1600" b="1" dirty="0">
              <a:solidFill>
                <a:schemeClr val="tx1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endParaRPr lang="ru-RU" altLang="en-US" sz="1600" b="1" i="1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endParaRPr lang="ru-RU" altLang="en-US" sz="1600" b="1" i="1" dirty="0">
              <a:latin typeface="Times New Roman" panose="02020603050405020304" charset="0"/>
              <a:cs typeface="Times New Roman" panose="02020603050405020304" charset="0"/>
            </a:endParaRPr>
          </a:p>
        </p:txBody>
      </p:sp>
      <p:sp>
        <p:nvSpPr>
          <p:cNvPr id="18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08478" y="6470175"/>
            <a:ext cx="2743200" cy="365125"/>
          </a:xfrm>
        </p:spPr>
        <p:txBody>
          <a:bodyPr/>
          <a:lstStyle/>
          <a:p>
            <a:r>
              <a:rPr lang="ru-RU" dirty="0"/>
              <a:t>Слайд </a:t>
            </a:r>
            <a:fld id="{9ECE63D8-6599-42F1-B33B-16EF2275E344}" type="slidenum">
              <a:rPr lang="ru-RU" smtClean="0"/>
            </a:fld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9245" y="84455"/>
            <a:ext cx="10515600" cy="852170"/>
          </a:xfrm>
        </p:spPr>
        <p:txBody>
          <a:bodyPr/>
          <a:lstStyle/>
          <a:p>
            <a:r>
              <a:rPr lang="ru-RU" dirty="0">
                <a:latin typeface="+mn-lt"/>
              </a:rPr>
              <a:t>Инфраструктурные проекты</a:t>
            </a:r>
            <a:endParaRPr lang="ru-RU" dirty="0">
              <a:latin typeface="+mn-lt"/>
            </a:endParaRPr>
          </a:p>
        </p:txBody>
      </p:sp>
      <p:sp>
        <p:nvSpPr>
          <p:cNvPr id="18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08478" y="6470175"/>
            <a:ext cx="2743200" cy="365125"/>
          </a:xfrm>
        </p:spPr>
        <p:txBody>
          <a:bodyPr/>
          <a:lstStyle/>
          <a:p>
            <a:r>
              <a:rPr lang="ru-RU" dirty="0"/>
              <a:t>Слайд </a:t>
            </a:r>
            <a:fld id="{9ECE63D8-6599-42F1-B33B-16EF2275E344}" type="slidenum">
              <a:rPr lang="ru-RU" smtClean="0"/>
            </a:fld>
            <a:endParaRPr lang="ru-RU" dirty="0"/>
          </a:p>
        </p:txBody>
      </p:sp>
      <p:graphicFrame>
        <p:nvGraphicFramePr>
          <p:cNvPr id="3" name="Объект 11"/>
          <p:cNvGraphicFramePr>
            <a:graphicFrameLocks noGrp="1"/>
          </p:cNvGraphicFramePr>
          <p:nvPr>
            <p:ph idx="1"/>
            <p:custDataLst>
              <p:tags r:id="rId1"/>
            </p:custDataLst>
          </p:nvPr>
        </p:nvGraphicFramePr>
        <p:xfrm>
          <a:off x="91440" y="1127760"/>
          <a:ext cx="12022455" cy="6065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6950"/>
                <a:gridCol w="6300470"/>
                <a:gridCol w="2035175"/>
                <a:gridCol w="1419860"/>
              </a:tblGrid>
              <a:tr h="640080"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Инфраструктура</a:t>
                      </a:r>
                      <a:endParaRPr lang="ru-RU" sz="1600" dirty="0"/>
                    </a:p>
                  </a:txBody>
                  <a:tcPr>
                    <a:lnB w="381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Планируемое изменение</a:t>
                      </a:r>
                      <a:endParaRPr lang="ru-RU" sz="1600" dirty="0"/>
                    </a:p>
                  </a:txBody>
                  <a:tcPr>
                    <a:lnB w="381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Потребность в финансировании</a:t>
                      </a:r>
                      <a:endParaRPr lang="ru-RU" sz="1600" dirty="0"/>
                    </a:p>
                  </a:txBody>
                  <a:tcPr>
                    <a:lnB w="381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/>
                        <a:t>Срок реализации</a:t>
                      </a:r>
                      <a:endParaRPr lang="ru-RU" sz="1600" dirty="0"/>
                    </a:p>
                  </a:txBody>
                  <a:tcPr>
                    <a:lnB w="38100" cmpd="sng">
                      <a:noFill/>
                    </a:lnB>
                  </a:tcPr>
                </a:tc>
              </a:tr>
              <a:tr h="1066800">
                <a:tc>
                  <a:txBody>
                    <a:bodyPr/>
                    <a:lstStyle/>
                    <a:p>
                      <a:pPr algn="ctr"/>
                      <a:r>
                        <a:rPr lang="ru-RU" sz="16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Учебня пасека </a:t>
                      </a:r>
                      <a:endParaRPr lang="ru-RU" sz="16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indent="0">
                        <a:buFont typeface="Wingdings" panose="05000000000000000000" charset="0"/>
                        <a:buNone/>
                      </a:pPr>
                      <a:r>
                        <a:rPr lang="ru-RU" sz="1600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Учебная мастерская; </a:t>
                      </a:r>
                      <a:r>
                        <a:rPr 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Омшанник и сотохранилище; Навес для откачки мёда; Склад ульетары; Навес для техники; 0,25 га - поле медоносной горчицы; 0,25 га -  поле медоносной фацелии; Периметральное ограждение; Видеонаблюдение.</a:t>
                      </a:r>
                      <a:endParaRPr lang="ru-RU" sz="1600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sz="1600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10 млн. руб.</a:t>
                      </a:r>
                      <a:endParaRPr lang="ru-RU" sz="1600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4 квартал 2025 года</a:t>
                      </a:r>
                      <a:endParaRPr lang="ru-RU" sz="1600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1066800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altLang="en-US" sz="1600" b="1" dirty="0" smtClean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Учебно-производственный комплекс «Пчеловодство»</a:t>
                      </a:r>
                      <a:endParaRPr lang="ru-RU" altLang="en-US" sz="1600" b="1" dirty="0" smtClean="0">
                        <a:latin typeface="Times New Roman" panose="02020603050405020304" charset="0"/>
                        <a:cs typeface="Times New Roman" panose="02020603050405020304" charset="0"/>
                        <a:sym typeface="+mn-ea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ru-RU" sz="1600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Закупка оборудования: станки: Рейспус </a:t>
                      </a:r>
                      <a:r>
                        <a:rPr lang="en-US" sz="1600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JET JWP -</a:t>
                      </a:r>
                      <a:r>
                        <a:rPr lang="ru-RU" sz="1600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15; Фугольный чОУЕ-8РР-м; Токарный по дереву; Фрезерный; Сверлильный4 шлифовальный; Заточный; Циркулярная пила </a:t>
                      </a:r>
                      <a:r>
                        <a:rPr lang="en-US" sz="1600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Powermatic PM100</a:t>
                      </a:r>
                      <a:r>
                        <a:rPr lang="ru-RU" sz="1600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; Стружкооткос </a:t>
                      </a:r>
                      <a:r>
                        <a:rPr lang="en-US" sz="1600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JE+DC-1200</a:t>
                      </a:r>
                      <a:r>
                        <a:rPr lang="ru-RU" sz="1600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;Система фильтрации.</a:t>
                      </a:r>
                      <a:endParaRPr lang="ru-RU" altLang="en-US" sz="1600" b="0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3</a:t>
                      </a:r>
                      <a:r>
                        <a:rPr lang="ru-RU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млн. руб.</a:t>
                      </a:r>
                      <a:endParaRPr lang="ru-RU" altLang="en-US" sz="1600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ru-RU" sz="1600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4 квартал 2026 года</a:t>
                      </a:r>
                      <a:endParaRPr lang="ru-RU" altLang="en-US" sz="1600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82296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sz="1600" b="1" dirty="0" smtClean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Постройки:</a:t>
                      </a:r>
                      <a:endParaRPr lang="ru-RU" sz="1600" b="1" dirty="0" smtClean="0">
                        <a:latin typeface="Times New Roman" panose="02020603050405020304" charset="0"/>
                        <a:cs typeface="Times New Roman" panose="02020603050405020304" charset="0"/>
                        <a:sym typeface="+mn-ea"/>
                      </a:endParaRPr>
                    </a:p>
                    <a:p>
                      <a:pPr algn="ctr">
                        <a:buNone/>
                      </a:pPr>
                      <a:r>
                        <a:rPr lang="ru-RU" sz="1600" b="1" dirty="0" smtClean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1.Зернохранилище</a:t>
                      </a:r>
                      <a:endParaRPr lang="ru-RU" sz="1600" b="1" dirty="0" smtClean="0">
                        <a:latin typeface="Times New Roman" panose="02020603050405020304" charset="0"/>
                        <a:cs typeface="Times New Roman" panose="02020603050405020304" charset="0"/>
                        <a:sym typeface="+mn-ea"/>
                      </a:endParaRPr>
                    </a:p>
                    <a:p>
                      <a:pPr algn="ctr">
                        <a:buNone/>
                      </a:pPr>
                      <a:r>
                        <a:rPr lang="ru-RU" altLang="en-US" sz="1600" b="1" dirty="0" smtClean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2. Гараж</a:t>
                      </a:r>
                      <a:endParaRPr lang="ru-RU" altLang="en-US" sz="1600" b="1" dirty="0" smtClean="0">
                        <a:latin typeface="Times New Roman" panose="02020603050405020304" charset="0"/>
                        <a:cs typeface="Times New Roman" panose="02020603050405020304" charset="0"/>
                        <a:sym typeface="+mn-ea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ru-RU" altLang="en-US" sz="1600" b="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Зернохранилище </a:t>
                      </a:r>
                      <a:r>
                        <a:rPr lang="ru-RU" altLang="en-US" sz="1600" b="0" dirty="0">
                          <a:solidFill>
                            <a:srgbClr val="FF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кв.м.</a:t>
                      </a:r>
                      <a:endParaRPr lang="ru-RU" altLang="en-US" sz="1600" b="0" dirty="0">
                        <a:solidFill>
                          <a:srgbClr val="FF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>
                        <a:buNone/>
                      </a:pPr>
                      <a:r>
                        <a:rPr lang="ru-RU" altLang="en-US" sz="1600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Гараж </a:t>
                      </a:r>
                      <a:r>
                        <a:rPr lang="ru-RU" altLang="en-US" sz="1600" dirty="0">
                          <a:solidFill>
                            <a:srgbClr val="FF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кв.м.</a:t>
                      </a:r>
                      <a:endParaRPr lang="ru-RU" altLang="en-US" sz="1600" b="0" dirty="0">
                        <a:solidFill>
                          <a:srgbClr val="FF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>
                        <a:buNone/>
                      </a:pPr>
                      <a:endParaRPr lang="ru-RU" altLang="en-US" sz="1600" b="0" dirty="0">
                        <a:solidFill>
                          <a:srgbClr val="FF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2 млн. руб.</a:t>
                      </a:r>
                      <a:endParaRPr lang="ru-RU" sz="1600" dirty="0">
                        <a:solidFill>
                          <a:srgbClr val="FF0000"/>
                        </a:solidFill>
                        <a:latin typeface="Times New Roman" panose="02020603050405020304" charset="0"/>
                        <a:cs typeface="Times New Roman" panose="02020603050405020304" charset="0"/>
                        <a:sym typeface="+mn-ea"/>
                      </a:endParaRPr>
                    </a:p>
                    <a:p>
                      <a:pPr algn="ctr">
                        <a:buNone/>
                      </a:pPr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5 млн. руб.</a:t>
                      </a:r>
                      <a:endParaRPr lang="ru-RU" sz="1600" dirty="0">
                        <a:solidFill>
                          <a:srgbClr val="FF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algn="ctr">
                        <a:buNone/>
                      </a:pPr>
                      <a:endParaRPr lang="ru-RU" altLang="en-US" sz="1600" dirty="0">
                        <a:solidFill>
                          <a:srgbClr val="FF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ru-RU" sz="1600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4 квартал 2026 года</a:t>
                      </a:r>
                      <a:endParaRPr lang="ru-RU" sz="1600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  <a:p>
                      <a:pPr algn="ctr">
                        <a:buNone/>
                      </a:pPr>
                      <a:endParaRPr lang="ru-RU" altLang="en-US" sz="1600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tx2">
                        <a:lumMod val="10000"/>
                        <a:lumOff val="90000"/>
                      </a:schemeClr>
                    </a:solidFill>
                  </a:tcPr>
                </a:tc>
              </a:tr>
              <a:tr h="1748155">
                <a:tc>
                  <a:txBody>
                    <a:bodyPr/>
                    <a:p>
                      <a:pPr algn="ctr"/>
                      <a:r>
                        <a:rPr lang="ru-RU" sz="1600" b="1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Учебная мастерская «Агрономия»</a:t>
                      </a:r>
                      <a:endParaRPr lang="ru-RU" sz="1600" b="1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r>
                        <a:rPr 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Закупка оборудования: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Автоматический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счетчик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семян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WAGTEST</a:t>
                      </a:r>
                      <a:r>
                        <a:rPr lang="ru-RU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;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Метрическая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пурка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ПХ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-1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М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литровая</a:t>
                      </a:r>
                      <a:r>
                        <a:rPr lang="ru-RU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; Л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абораторная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мельница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ЛМ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-202</a:t>
                      </a:r>
                      <a:r>
                        <a:rPr lang="ru-RU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;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Тестомесилка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У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1-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ЕТК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-1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М</a:t>
                      </a:r>
                      <a:r>
                        <a:rPr lang="ru-RU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;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Омыватель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клековины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У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1-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МОК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-1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МТ</a:t>
                      </a:r>
                      <a:r>
                        <a:rPr lang="ru-RU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;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Делитель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БИС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-1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У</a:t>
                      </a:r>
                      <a:r>
                        <a:rPr lang="ru-RU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;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Устройство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для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формирования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клейковины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ПФК</a:t>
                      </a:r>
                      <a:r>
                        <a:rPr lang="ru-RU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;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Измеритель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деформации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клейковины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ИДК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-3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М</a:t>
                      </a:r>
                      <a:r>
                        <a:rPr lang="ru-RU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;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Комплект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учебно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-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лабораторного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оборудования</a:t>
                      </a:r>
                      <a:r>
                        <a:rPr lang="ru-RU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"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Агрохимическое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обследование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и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анализ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</a:t>
                      </a:r>
                      <a:r>
                        <a:rPr lang="en-US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почв</a:t>
                      </a:r>
                      <a:r>
                        <a:rPr lang="en-US" altLang="ru-RU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"</a:t>
                      </a:r>
                      <a:r>
                        <a:rPr lang="ru-RU" altLang="en-US" sz="1600" dirty="0">
                          <a:latin typeface="Times New Roman" panose="02020603050405020304" charset="0"/>
                          <a:cs typeface="Times New Roman" panose="02020603050405020304" charset="0"/>
                        </a:rPr>
                        <a:t> и т.д.</a:t>
                      </a:r>
                      <a:endParaRPr lang="ru-RU" altLang="en-US" sz="1600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lang="ru-RU" sz="1600" dirty="0">
                          <a:solidFill>
                            <a:srgbClr val="FF0000"/>
                          </a:solidFill>
                          <a:latin typeface="Times New Roman" panose="02020603050405020304" charset="0"/>
                          <a:cs typeface="Times New Roman" panose="02020603050405020304" charset="0"/>
                        </a:rPr>
                        <a:t>5 млн. руб.</a:t>
                      </a:r>
                      <a:endParaRPr lang="ru-RU" sz="1600" dirty="0">
                        <a:solidFill>
                          <a:srgbClr val="FF0000"/>
                        </a:solidFill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/>
                      <a:r>
                        <a:rPr lang="ru-RU" sz="1600" dirty="0">
                          <a:latin typeface="Times New Roman" panose="02020603050405020304" charset="0"/>
                          <a:cs typeface="Times New Roman" panose="02020603050405020304" charset="0"/>
                          <a:sym typeface="+mn-ea"/>
                        </a:rPr>
                        <a:t>4 квартал 2028 года</a:t>
                      </a:r>
                      <a:endParaRPr lang="ru-RU" sz="1600" dirty="0">
                        <a:latin typeface="Times New Roman" panose="02020603050405020304" charset="0"/>
                        <a:cs typeface="Times New Roman" panose="02020603050405020304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35280">
                <a:tc>
                  <a:txBody>
                    <a:bodyPr/>
                    <a:lstStyle/>
                    <a:p>
                      <a:endParaRPr lang="ru-RU" sz="160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35280"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600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8440" y="85725"/>
            <a:ext cx="10515600" cy="964565"/>
          </a:xfrm>
        </p:spPr>
        <p:txBody>
          <a:bodyPr/>
          <a:lstStyle/>
          <a:p>
            <a:r>
              <a:rPr lang="ru-RU" dirty="0">
                <a:latin typeface="+mn-lt"/>
              </a:rPr>
              <a:t>Колледж-2030</a:t>
            </a:r>
            <a:endParaRPr lang="ru-RU" dirty="0">
              <a:latin typeface="+mn-l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93345" y="1140460"/>
            <a:ext cx="11908155" cy="5598160"/>
          </a:xfrm>
          <a:prstGeom prst="rect">
            <a:avLst/>
          </a:prstGeom>
          <a:noFill/>
        </p:spPr>
        <p:txBody>
          <a:bodyPr wrap="square">
            <a:noAutofit/>
          </a:bodyPr>
          <a:lstStyle/>
          <a:p>
            <a:pPr algn="l"/>
            <a:r>
              <a:rPr lang="ru-RU" sz="2000" b="1" dirty="0">
                <a:latin typeface="Times New Roman" panose="02020603050405020304" charset="0"/>
                <a:cs typeface="Times New Roman" panose="02020603050405020304" charset="0"/>
              </a:rPr>
              <a:t>Профильное направление колледжа: Многопрофильность: </a:t>
            </a:r>
            <a:r>
              <a:rPr lang="ru-RU" sz="2000" dirty="0">
                <a:latin typeface="Times New Roman" panose="02020603050405020304" charset="0"/>
                <a:cs typeface="Times New Roman" panose="02020603050405020304" charset="0"/>
              </a:rPr>
              <a:t>УГПС 35.00.00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Сельское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,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лесное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ры</a:t>
            </a:r>
            <a:r>
              <a:rPr lang="ru-RU" altLang="en-US" sz="2000" dirty="0">
                <a:latin typeface="Times New Roman" panose="02020603050405020304" charset="0"/>
                <a:cs typeface="Times New Roman" panose="02020603050405020304" charset="0"/>
              </a:rPr>
              <a:t>бное хозяйство; УГПС 36.00.00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Ветеринария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зоотехния</a:t>
            </a:r>
            <a:r>
              <a:rPr lang="ru-RU" altLang="en-US" sz="2000" dirty="0">
                <a:latin typeface="Times New Roman" panose="02020603050405020304" charset="0"/>
                <a:cs typeface="Times New Roman" panose="02020603050405020304" charset="0"/>
              </a:rPr>
              <a:t>;  20.00.00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Техносферная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безопасность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и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</a:rPr>
              <a:t>природообустройство</a:t>
            </a:r>
            <a:r>
              <a:rPr lang="ru-RU" altLang="en-US" sz="2000" dirty="0">
                <a:latin typeface="Times New Roman" panose="02020603050405020304" charset="0"/>
                <a:cs typeface="Times New Roman" panose="02020603050405020304" charset="0"/>
              </a:rPr>
              <a:t>; 43.00.00 Сервис и туризм; 23.00.00 Техника и технологии наземного транспорта</a:t>
            </a:r>
            <a:endParaRPr lang="en-US" altLang="en-US" sz="2000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l"/>
            <a:r>
              <a:rPr lang="ru-RU" sz="2000" b="1" dirty="0">
                <a:latin typeface="Times New Roman" panose="02020603050405020304" charset="0"/>
                <a:cs typeface="Times New Roman" panose="02020603050405020304" charset="0"/>
              </a:rPr>
              <a:t>Численность обучающихся: 600 человек.</a:t>
            </a:r>
            <a:endParaRPr lang="ru-RU" sz="2000" b="1" dirty="0">
              <a:latin typeface="Times New Roman" panose="02020603050405020304" charset="0"/>
              <a:cs typeface="Times New Roman" panose="02020603050405020304" charset="0"/>
            </a:endParaRPr>
          </a:p>
          <a:p>
            <a:pPr algn="l">
              <a:buNone/>
            </a:pPr>
            <a:r>
              <a:rPr lang="ru-RU" sz="2000" b="1" dirty="0">
                <a:latin typeface="Times New Roman" panose="02020603050405020304" charset="0"/>
                <a:cs typeface="Times New Roman" panose="02020603050405020304" charset="0"/>
              </a:rPr>
              <a:t>Инфраструктура: </a:t>
            </a:r>
            <a:endParaRPr lang="ru-RU" sz="2000" b="1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285750" indent="-285750" algn="l">
              <a:buFont typeface="Wingdings" panose="05000000000000000000" charset="0"/>
              <a:buChar char="q"/>
            </a:pPr>
            <a:r>
              <a:rPr lang="ru-RU" sz="2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Учебня пасека </a:t>
            </a:r>
            <a:endParaRPr lang="ru-RU" sz="2000" dirty="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marL="285750" indent="-285750" algn="l">
              <a:buFont typeface="Wingdings" panose="05000000000000000000" charset="0"/>
              <a:buChar char="q"/>
            </a:pPr>
            <a:r>
              <a:rPr lang="ru-RU" altLang="en-US" sz="20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Учебно-производственный комплекс «Пчеловодство»</a:t>
            </a:r>
            <a:endParaRPr lang="ru-RU" altLang="en-US" sz="2000" dirty="0" smtClean="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marL="285750" indent="-285750" algn="l">
              <a:buFont typeface="Wingdings" panose="05000000000000000000" charset="0"/>
              <a:buChar char="q"/>
            </a:pPr>
            <a:r>
              <a:rPr lang="ru-RU" sz="2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Учебная мастерская «Агрономия» </a:t>
            </a:r>
            <a:endParaRPr lang="ru-RU" sz="2000" dirty="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marL="285750" indent="-285750" algn="l">
              <a:buFont typeface="Wingdings" panose="05000000000000000000" charset="0"/>
              <a:buChar char="q"/>
            </a:pPr>
            <a:r>
              <a:rPr lang="ru-RU" sz="20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Зернохранилище </a:t>
            </a:r>
            <a:endParaRPr lang="ru-RU" sz="2000" dirty="0" smtClean="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marL="285750" indent="-285750" algn="l">
              <a:buFont typeface="Wingdings" panose="05000000000000000000" charset="0"/>
              <a:buChar char="q"/>
            </a:pPr>
            <a:r>
              <a:rPr lang="ru-RU" altLang="en-US" sz="20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Гараж</a:t>
            </a:r>
            <a:endParaRPr lang="ru-RU" altLang="en-US" sz="2000" dirty="0" smtClean="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marL="285750" indent="-285750" algn="l">
              <a:buFont typeface="Wingdings" panose="05000000000000000000" charset="0"/>
              <a:buChar char="q"/>
            </a:pPr>
            <a:r>
              <a:rPr lang="ru-RU" altLang="en-US" sz="2000" dirty="0" smtClean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Актовый зал</a:t>
            </a:r>
            <a:endParaRPr lang="ru-RU" sz="1400" b="1" dirty="0">
              <a:latin typeface="Times New Roman" panose="02020603050405020304" charset="0"/>
              <a:cs typeface="Times New Roman" panose="02020603050405020304" charset="0"/>
              <a:sym typeface="+mn-ea"/>
            </a:endParaRPr>
          </a:p>
          <a:p>
            <a:pPr algn="l"/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charset="0"/>
                <a:ea typeface="+mn-ea"/>
                <a:cs typeface="Times New Roman" panose="02020603050405020304" charset="0"/>
              </a:rPr>
              <a:t>Чемпионатное</a:t>
            </a:r>
            <a:r>
              <a:rPr lang="ru-RU" sz="2000" b="1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е движение: </a:t>
            </a:r>
            <a:endParaRPr lang="ru-RU" sz="2000" b="1" dirty="0">
              <a:solidFill>
                <a:prstClr val="black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285750" indent="-285750" algn="l">
              <a:buFont typeface="Wingdings" panose="05000000000000000000" charset="0"/>
              <a:buChar char="q"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Чемпионат «Профессионалы» - региональная площадка по компетенции «Пчеловодство»</a:t>
            </a:r>
            <a:endParaRPr lang="ru-RU" sz="2000" dirty="0">
              <a:solidFill>
                <a:prstClr val="black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285750" indent="-285750" algn="l">
              <a:buFont typeface="Wingdings" panose="05000000000000000000" charset="0"/>
              <a:buChar char="q"/>
            </a:pPr>
            <a:r>
              <a:rPr lang="ru-RU" sz="2000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Участие в чемпионатах «Профессионалы», «Абилимпикс»</a:t>
            </a:r>
            <a:endParaRPr lang="ru-RU" sz="2000" dirty="0">
              <a:solidFill>
                <a:prstClr val="black"/>
              </a:solidFill>
              <a:latin typeface="Times New Roman" panose="02020603050405020304" charset="0"/>
              <a:cs typeface="Times New Roman" panose="0202060305040502030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ru-RU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charset="0"/>
                <a:ea typeface="+mn-ea"/>
                <a:cs typeface="Times New Roman" panose="02020603050405020304" charset="0"/>
              </a:rPr>
              <a:t>Объём внебюджетное финансирования: </a:t>
            </a:r>
            <a:r>
              <a:rPr kumimoji="0" lang="ru-RU" sz="20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charset="0"/>
                <a:ea typeface="+mn-ea"/>
                <a:cs typeface="Times New Roman" panose="02020603050405020304" charset="0"/>
              </a:rPr>
              <a:t>20 млн. руб.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charset="0"/>
              <a:ea typeface="+mn-ea"/>
              <a:cs typeface="Times New Roman" panose="0202060305040502030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ru-RU" sz="2000" b="1" dirty="0">
                <a:solidFill>
                  <a:prstClr val="black"/>
                </a:solidFill>
                <a:latin typeface="Times New Roman" panose="02020603050405020304" charset="0"/>
                <a:cs typeface="Times New Roman" panose="02020603050405020304" charset="0"/>
              </a:rPr>
              <a:t>Ключевые индустриальные партнеры: </a:t>
            </a:r>
            <a:r>
              <a:rPr lang="ru-RU" sz="2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ООО «Мерси Трейд»; ООО «Грин Агро - Кировский»; 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АО</a:t>
            </a:r>
            <a:r>
              <a:rPr lang="en-US" altLang="ru-RU" sz="2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" altLang="en-US" sz="2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«</a:t>
            </a:r>
            <a:r>
              <a:rPr lang="en-US" altLang="en-US" sz="2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Примагро</a:t>
            </a:r>
            <a:r>
              <a:rPr lang="" altLang="en-US" sz="2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»</a:t>
            </a:r>
            <a:r>
              <a:rPr lang="ru-RU" sz="2000" dirty="0">
                <a:latin typeface="Times New Roman" panose="02020603050405020304" charset="0"/>
                <a:cs typeface="Times New Roman" panose="02020603050405020304" charset="0"/>
                <a:sym typeface="+mn-ea"/>
              </a:rPr>
              <a:t>;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ГКУ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Приморского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края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по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пожарной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безопасности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, </a:t>
            </a:r>
            <a:r>
              <a:rPr lang="ru-RU" altLang="en-US" sz="2000">
                <a:latin typeface="Times New Roman" panose="02020603050405020304" charset="0"/>
                <a:cs typeface="Times New Roman" panose="02020603050405020304" charset="0"/>
                <a:sym typeface="+mn-ea"/>
              </a:rPr>
              <a:t>делам гражданской обороны, защите населения и территорий от ЧС;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ПАО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" altLang="en-US" sz="2000">
                <a:latin typeface="Times New Roman" panose="02020603050405020304" charset="0"/>
                <a:cs typeface="Times New Roman" panose="02020603050405020304" charset="0"/>
              </a:rPr>
              <a:t>«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Дальневосточная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энергетическая</a:t>
            </a:r>
            <a:r>
              <a:rPr lang="en-US" altLang="ru-RU" sz="2000">
                <a:latin typeface="Times New Roman" panose="02020603050405020304" charset="0"/>
                <a:cs typeface="Times New Roman" panose="02020603050405020304" charset="0"/>
              </a:rPr>
              <a:t> </a:t>
            </a:r>
            <a:r>
              <a:rPr lang="en-US" altLang="en-US" sz="2000">
                <a:latin typeface="Times New Roman" panose="02020603050405020304" charset="0"/>
                <a:cs typeface="Times New Roman" panose="02020603050405020304" charset="0"/>
              </a:rPr>
              <a:t>компания</a:t>
            </a:r>
            <a:r>
              <a:rPr lang="ru-RU" altLang="en-US" sz="2000">
                <a:latin typeface="Times New Roman" panose="02020603050405020304" charset="0"/>
                <a:cs typeface="Times New Roman" panose="02020603050405020304" charset="0"/>
              </a:rPr>
              <a:t>»</a:t>
            </a:r>
            <a:endParaRPr lang="en-US" altLang="en-US" sz="2000" b="1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en-US" altLang="ru-RU" sz="2000">
              <a:latin typeface="Times New Roman" panose="02020603050405020304" charset="0"/>
              <a:cs typeface="Times New Roman" panose="0202060305040502030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ru-RU" sz="2000" b="1" dirty="0">
              <a:latin typeface="Times New Roman" panose="02020603050405020304" charset="0"/>
              <a:cs typeface="Times New Roman" panose="0202060305040502030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charset="0"/>
              <a:ea typeface="+mn-ea"/>
              <a:cs typeface="Times New Roman" panose="02020603050405020304" charset="0"/>
            </a:endParaRPr>
          </a:p>
          <a:p>
            <a:pPr algn="l"/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charset="0"/>
              <a:ea typeface="+mn-ea"/>
              <a:cs typeface="Times New Roman" panose="02020603050405020304" charset="0"/>
            </a:endParaRPr>
          </a:p>
        </p:txBody>
      </p:sp>
      <p:sp>
        <p:nvSpPr>
          <p:cNvPr id="18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9108478" y="6470175"/>
            <a:ext cx="2743200" cy="365125"/>
          </a:xfrm>
        </p:spPr>
        <p:txBody>
          <a:bodyPr/>
          <a:lstStyle/>
          <a:p>
            <a:r>
              <a:rPr lang="ru-RU" dirty="0"/>
              <a:t>Слайд </a:t>
            </a:r>
            <a:fld id="{9ECE63D8-6599-42F1-B33B-16EF2275E344}" type="slidenum">
              <a:rPr lang="ru-RU" smtClean="0"/>
            </a:fld>
            <a:endParaRPr lang="ru-RU" dirty="0"/>
          </a:p>
        </p:txBody>
      </p:sp>
    </p:spTree>
  </p:cSld>
  <p:clrMapOvr>
    <a:masterClrMapping/>
  </p:clrMapOvr>
</p:sld>
</file>

<file path=ppt/tags/tag1.xml><?xml version="1.0" encoding="utf-8"?>
<p:tagLst xmlns:p="http://schemas.openxmlformats.org/presentationml/2006/main">
  <p:tag name="TABLE_ENDDRAG_ORIGIN_RECT" val="443*397"/>
  <p:tag name="TABLE_ENDDRAG_RECT" val="490*124*443*397"/>
</p:tagLst>
</file>

<file path=ppt/tags/tag2.xml><?xml version="1.0" encoding="utf-8"?>
<p:tagLst xmlns:p="http://schemas.openxmlformats.org/presentationml/2006/main">
  <p:tag name="TABLE_ENDDRAG_ORIGIN_RECT" val="881*446"/>
  <p:tag name="TABLE_ENDDRAG_RECT" val="30*126*881*446"/>
</p:tagLst>
</file>

<file path=ppt/tags/tag3.xml><?xml version="1.0" encoding="utf-8"?>
<p:tagLst xmlns:p="http://schemas.openxmlformats.org/presentationml/2006/main">
  <p:tag name="TABLE_ENDDRAG_ORIGIN_RECT" val="938*427"/>
  <p:tag name="TABLE_ENDDRAG_RECT" val="7*96*938*427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Другая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8706</Words>
  <Application>WPS Presentation</Application>
  <PresentationFormat>Широкоэкранный</PresentationFormat>
  <Paragraphs>211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26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35" baseType="lpstr">
      <vt:lpstr>Arial</vt:lpstr>
      <vt:lpstr>SimSun</vt:lpstr>
      <vt:lpstr>Wingdings</vt:lpstr>
      <vt:lpstr>Arial</vt:lpstr>
      <vt:lpstr>Microsoft YaHei</vt:lpstr>
      <vt:lpstr>Arial Unicode MS</vt:lpstr>
      <vt:lpstr>Aptos</vt:lpstr>
      <vt:lpstr>Segoe Print</vt:lpstr>
      <vt:lpstr>Bahnschrift</vt:lpstr>
      <vt:lpstr>Bahnschrift Light</vt:lpstr>
      <vt:lpstr>Bahnschrift Light SemiCondensed</vt:lpstr>
      <vt:lpstr>Calibri Light</vt:lpstr>
      <vt:lpstr>Century</vt:lpstr>
      <vt:lpstr>Impact</vt:lpstr>
      <vt:lpstr>MS Gothic</vt:lpstr>
      <vt:lpstr>Segoe UI Variable Small</vt:lpstr>
      <vt:lpstr>Segoe UI Variable Small Semilig</vt:lpstr>
      <vt:lpstr>Segoe UI</vt:lpstr>
      <vt:lpstr>Sitka Display Semibold</vt:lpstr>
      <vt:lpstr>Sitka Text</vt:lpstr>
      <vt:lpstr>Verdana</vt:lpstr>
      <vt:lpstr>Times New Roman</vt:lpstr>
      <vt:lpstr>Calibri</vt:lpstr>
      <vt:lpstr>Times New Roman</vt:lpstr>
      <vt:lpstr>Arial Narrow</vt:lpstr>
      <vt:lpstr>Wingdings</vt:lpstr>
      <vt:lpstr>Тема Office</vt:lpstr>
      <vt:lpstr>Стратегия трансформации колледжа</vt:lpstr>
      <vt:lpstr>Сильные и слабые стороны</vt:lpstr>
      <vt:lpstr>Внешняя среда колледжа</vt:lpstr>
      <vt:lpstr>Карта кооперации с партнерами</vt:lpstr>
      <vt:lpstr>Направления трансформации</vt:lpstr>
      <vt:lpstr>Приоритетные проекты</vt:lpstr>
      <vt:lpstr>Инфраструктурные проекты</vt:lpstr>
      <vt:lpstr>Колледж-2030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Аналитика данных и работа с открытыми источниками</dc:title>
  <dc:creator>Недоступ Максим</dc:creator>
  <cp:lastModifiedBy>888</cp:lastModifiedBy>
  <cp:revision>114</cp:revision>
  <dcterms:created xsi:type="dcterms:W3CDTF">2024-10-27T04:57:00Z</dcterms:created>
  <dcterms:modified xsi:type="dcterms:W3CDTF">2024-12-22T12:27:41Z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FC62D3B783784C1C8E9711338EB9357B_12</vt:lpwstr>
  </property>
  <property fmtid="{D5CDD505-2E9C-101B-9397-08002B2CF9AE}" pid="3" name="KSOProductBuildVer">
    <vt:lpwstr>1049-12.2.0.19307</vt:lpwstr>
  </property>
</Properties>
</file>