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82" r:id="rId4"/>
    <p:sldId id="257" r:id="rId5"/>
    <p:sldId id="281" r:id="rId6"/>
    <p:sldId id="276" r:id="rId7"/>
    <p:sldId id="258" r:id="rId8"/>
    <p:sldId id="259" r:id="rId9"/>
    <p:sldId id="260" r:id="rId10"/>
    <p:sldId id="261" r:id="rId11"/>
    <p:sldId id="262" r:id="rId12"/>
    <p:sldId id="263" r:id="rId13"/>
    <p:sldId id="264" r:id="rId14"/>
    <p:sldId id="265" r:id="rId15"/>
    <p:sldId id="266" r:id="rId16"/>
    <p:sldId id="268" r:id="rId17"/>
    <p:sldId id="269" r:id="rId18"/>
    <p:sldId id="270" r:id="rId19"/>
    <p:sldId id="271" r:id="rId20"/>
    <p:sldId id="273" r:id="rId21"/>
    <p:sldId id="274" r:id="rId22"/>
    <p:sldId id="277" r:id="rId23"/>
    <p:sldId id="284" r:id="rId24"/>
    <p:sldId id="291" r:id="rId25"/>
    <p:sldId id="286" r:id="rId26"/>
    <p:sldId id="287" r:id="rId27"/>
    <p:sldId id="285" r:id="rId28"/>
    <p:sldId id="288" r:id="rId29"/>
    <p:sldId id="289" r:id="rId30"/>
    <p:sldId id="290" r:id="rId31"/>
    <p:sldId id="283"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13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11F075A-36B9-438C-B231-202AF7B66C82}" type="datetimeFigureOut">
              <a:rPr lang="ru-RU" smtClean="0"/>
              <a:t>21.11.2023</a:t>
            </a:fld>
            <a:endParaRPr lang="ru-RU"/>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ru-RU"/>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08119F4-C638-420F-B3A0-8E4725545CD7}" type="slidenum">
              <a:rPr lang="ru-RU" smtClean="0"/>
              <a:t>‹#›</a:t>
            </a:fld>
            <a:endParaRPr lang="ru-RU"/>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842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11F075A-36B9-438C-B231-202AF7B66C82}" type="datetimeFigureOut">
              <a:rPr lang="ru-RU" smtClean="0"/>
              <a:t>21.11.2023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1440002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11F075A-36B9-438C-B231-202AF7B66C82}" type="datetimeFigureOut">
              <a:rPr lang="ru-RU" smtClean="0"/>
              <a:t>21.11.2023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8119F4-C638-420F-B3A0-8E4725545CD7}" type="slidenum">
              <a:rPr lang="ru-RU" smtClean="0"/>
              <a:t>‹#›</a:t>
            </a:fld>
            <a:endParaRPr lang="ru-RU"/>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3050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11F075A-36B9-438C-B231-202AF7B66C82}" type="datetimeFigureOut">
              <a:rPr lang="ru-RU" smtClean="0"/>
              <a:t>21.11.2023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1759636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11F075A-36B9-438C-B231-202AF7B66C82}" type="datetimeFigureOut">
              <a:rPr lang="ru-RU" smtClean="0"/>
              <a:t>21.11.2023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1886226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11F075A-36B9-438C-B231-202AF7B66C82}" type="datetimeFigureOut">
              <a:rPr lang="ru-RU" smtClean="0"/>
              <a:t>21.11.2023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4195903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F075A-36B9-438C-B231-202AF7B66C82}" type="datetimeFigureOut">
              <a:rPr lang="ru-RU" smtClean="0"/>
              <a:t>21.11.2023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2010288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ru-RU" smtClean="0"/>
              <a:t>Образец заголовка</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Date Placeholder 4"/>
          <p:cNvSpPr>
            <a:spLocks noGrp="1"/>
          </p:cNvSpPr>
          <p:nvPr>
            <p:ph type="dt" sz="half" idx="10"/>
          </p:nvPr>
        </p:nvSpPr>
        <p:spPr/>
        <p:txBody>
          <a:bodyPr/>
          <a:lstStyle/>
          <a:p>
            <a:fld id="{C11F075A-36B9-438C-B231-202AF7B66C82}" type="datetimeFigureOut">
              <a:rPr lang="ru-RU" smtClean="0"/>
              <a:t>21.11.2023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4240403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ru-RU" smtClean="0"/>
              <a:t>Образец текста</a:t>
            </a:r>
          </a:p>
        </p:txBody>
      </p:sp>
      <p:sp>
        <p:nvSpPr>
          <p:cNvPr id="5" name="Date Placeholder 4"/>
          <p:cNvSpPr>
            <a:spLocks noGrp="1"/>
          </p:cNvSpPr>
          <p:nvPr>
            <p:ph type="dt" sz="half" idx="10"/>
          </p:nvPr>
        </p:nvSpPr>
        <p:spPr/>
        <p:txBody>
          <a:bodyPr/>
          <a:lstStyle/>
          <a:p>
            <a:fld id="{C11F075A-36B9-438C-B231-202AF7B66C82}" type="datetimeFigureOut">
              <a:rPr lang="ru-RU" smtClean="0"/>
              <a:t>21.11.2023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220113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11F075A-36B9-438C-B231-202AF7B66C82}" type="datetimeFigureOut">
              <a:rPr lang="ru-RU" smtClean="0"/>
              <a:t>21.11.2023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2758429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11F075A-36B9-438C-B231-202AF7B66C82}" type="datetimeFigureOut">
              <a:rPr lang="ru-RU" smtClean="0"/>
              <a:t>21.11.2023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08119F4-C638-420F-B3A0-8E4725545CD7}" type="slidenum">
              <a:rPr lang="ru-RU" smtClean="0"/>
              <a:t>‹#›</a:t>
            </a:fld>
            <a:endParaRPr lang="ru-RU"/>
          </a:p>
        </p:txBody>
      </p:sp>
    </p:spTree>
    <p:extLst>
      <p:ext uri="{BB962C8B-B14F-4D97-AF65-F5344CB8AC3E}">
        <p14:creationId xmlns:p14="http://schemas.microsoft.com/office/powerpoint/2010/main" val="1722273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C11F075A-36B9-438C-B231-202AF7B66C82}" type="datetimeFigureOut">
              <a:rPr lang="ru-RU" smtClean="0"/>
              <a:t>21.11.2023</a:t>
            </a:fld>
            <a:endParaRPr lang="ru-RU"/>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ru-RU"/>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A08119F4-C638-420F-B3A0-8E4725545CD7}" type="slidenum">
              <a:rPr lang="ru-RU" smtClean="0"/>
              <a:t>‹#›</a:t>
            </a:fld>
            <a:endParaRPr lang="ru-RU"/>
          </a:p>
        </p:txBody>
      </p:sp>
    </p:spTree>
    <p:extLst>
      <p:ext uri="{BB962C8B-B14F-4D97-AF65-F5344CB8AC3E}">
        <p14:creationId xmlns:p14="http://schemas.microsoft.com/office/powerpoint/2010/main" val="106582884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6.jpeg"/><Relationship Id="rId5" Type="http://schemas.microsoft.com/office/2007/relationships/hdphoto" Target="../media/hdphoto3.wdp"/><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travelask.ru/russia/respublica-tatarstan" TargetMode="Externa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hyperlink" Target="https://www.somb.ru/lenta-novostej/arkhiv-novostej/228-chronicle/sobytiya-2022-goda/2791-tatarremesla.html" TargetMode="External"/><Relationship Id="rId7"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tutu.ru/geo/rossiya/kurort/kazan/"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tutu.ru/geo/rossiya/kurort/kazan/"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s://www.tutu.ru/geo/rossiya/kurort/kazan/"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8503" y="4679209"/>
            <a:ext cx="5321079" cy="698706"/>
          </a:xfrm>
        </p:spPr>
        <p:txBody>
          <a:bodyPr>
            <a:normAutofit fontScale="90000"/>
          </a:bodyPr>
          <a:lstStyle/>
          <a:p>
            <a:endParaRPr lang="ru-RU" dirty="0"/>
          </a:p>
        </p:txBody>
      </p:sp>
      <p:pic>
        <p:nvPicPr>
          <p:cNvPr id="1026" name="Picture 2" descr="https://cf.ppt-online.org/files/slide/f/fujrIlB59OK2vGCWtqh8HXMA1ER43DTJniaFYe/slid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958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zabavniki.club/wp-content/uploads/flag_tatarstana_na_stene_2_12093244.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9024" r="100000">
                        <a14:foregroundMark x1="45732" y1="38700" x2="10000" y2="69000"/>
                      </a14:backgroundRemoval>
                    </a14:imgEffect>
                  </a14:imgLayer>
                </a14:imgProps>
              </a:ext>
              <a:ext uri="{28A0092B-C50C-407E-A947-70E740481C1C}">
                <a14:useLocalDpi xmlns:a14="http://schemas.microsoft.com/office/drawing/2010/main" val="0"/>
              </a:ext>
            </a:extLst>
          </a:blip>
          <a:srcRect/>
          <a:stretch>
            <a:fillRect/>
          </a:stretch>
        </p:blipFill>
        <p:spPr bwMode="auto">
          <a:xfrm rot="19211188">
            <a:off x="-121518" y="1599679"/>
            <a:ext cx="4056207" cy="4946594"/>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ttps://avatars.mds.yandex.net/i?id=e2c1cb625825396b5737002514fbe7fad105648a-7756218-images-thumbs&amp;n=13"/>
          <p:cNvPicPr>
            <a:picLocks noChangeAspect="1" noChangeArrowheads="1"/>
          </p:cNvPicPr>
          <p:nvPr/>
        </p:nvPicPr>
        <p:blipFill rotWithShape="1">
          <a:blip r:embed="rId4">
            <a:extLst>
              <a:ext uri="{28A0092B-C50C-407E-A947-70E740481C1C}">
                <a14:useLocalDpi xmlns:a14="http://schemas.microsoft.com/office/drawing/2010/main" val="0"/>
              </a:ext>
            </a:extLst>
          </a:blip>
          <a:srcRect l="19022" r="23706"/>
          <a:stretch/>
        </p:blipFill>
        <p:spPr bwMode="auto">
          <a:xfrm>
            <a:off x="4833236" y="2033765"/>
            <a:ext cx="3839709" cy="407842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244436" y="551412"/>
            <a:ext cx="5943600" cy="646331"/>
          </a:xfrm>
          <a:prstGeom prst="rect">
            <a:avLst/>
          </a:prstGeom>
          <a:noFill/>
        </p:spPr>
        <p:txBody>
          <a:bodyPr wrap="square" rtlCol="0">
            <a:spAutoFit/>
          </a:bodyPr>
          <a:lstStyle/>
          <a:p>
            <a:r>
              <a:rPr lang="ru-RU" sz="3600" b="1" dirty="0" smtClean="0">
                <a:solidFill>
                  <a:srgbClr val="7030A0"/>
                </a:solidFill>
              </a:rPr>
              <a:t>Флаг и герб Татарстана</a:t>
            </a:r>
            <a:endParaRPr lang="ru-RU" sz="3600" b="1" dirty="0">
              <a:solidFill>
                <a:srgbClr val="7030A0"/>
              </a:solidFill>
            </a:endParaRPr>
          </a:p>
        </p:txBody>
      </p:sp>
    </p:spTree>
    <p:extLst>
      <p:ext uri="{BB962C8B-B14F-4D97-AF65-F5344CB8AC3E}">
        <p14:creationId xmlns:p14="http://schemas.microsoft.com/office/powerpoint/2010/main" val="38387483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avatars.mds.yandex.net/i?id=6d1b7699c885023ab45f17830d06f7084043a026-9294167-images-thumbs&amp;n=13"/>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0" b="100000" l="0" r="95625">
                        <a14:foregroundMark x1="15417" y1="8414" x2="8750" y2="90615"/>
                        <a14:foregroundMark x1="36875" y1="7767" x2="36042" y2="82201"/>
                        <a14:foregroundMark x1="34375" y1="5502" x2="31042" y2="72492"/>
                        <a14:foregroundMark x1="66875" y1="13916" x2="64375" y2="85113"/>
                        <a14:foregroundMark x1="81667" y1="8738" x2="85000" y2="72816"/>
                        <a14:foregroundMark x1="88125" y1="90291" x2="88125" y2="89644"/>
                        <a14:foregroundMark x1="26042" y1="55987" x2="26042" y2="55987"/>
                        <a14:backgroundMark x1="54375" y1="91262" x2="67292" y2="99676"/>
                        <a14:backgroundMark x1="78333" y1="84466" x2="76250" y2="89320"/>
                      </a14:backgroundRemoval>
                    </a14:imgEffect>
                  </a14:imgLayer>
                </a14:imgProps>
              </a:ext>
              <a:ext uri="{28A0092B-C50C-407E-A947-70E740481C1C}">
                <a14:useLocalDpi xmlns:a14="http://schemas.microsoft.com/office/drawing/2010/main" val="0"/>
              </a:ext>
            </a:extLst>
          </a:blip>
          <a:srcRect l="48567"/>
          <a:stretch/>
        </p:blipFill>
        <p:spPr bwMode="auto">
          <a:xfrm>
            <a:off x="6626226" y="3520345"/>
            <a:ext cx="2351520" cy="2943225"/>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https://avatars.mds.yandex.net/i?id=ca0774dc97cceb55d29fa5aa11f32fdfbb849a97-4559743-images-thumbs&amp;n=13"/>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875" b="100000" l="9504" r="89256"/>
                    </a14:imgEffect>
                  </a14:imgLayer>
                </a14:imgProps>
              </a:ext>
              <a:ext uri="{28A0092B-C50C-407E-A947-70E740481C1C}">
                <a14:useLocalDpi xmlns:a14="http://schemas.microsoft.com/office/drawing/2010/main" val="0"/>
              </a:ext>
            </a:extLst>
          </a:blip>
          <a:srcRect/>
          <a:stretch>
            <a:fillRect/>
          </a:stretch>
        </p:blipFill>
        <p:spPr bwMode="auto">
          <a:xfrm>
            <a:off x="601806" y="347653"/>
            <a:ext cx="23050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https://sitekid.ru/imgn/189/39.jpg"/>
          <p:cNvPicPr>
            <a:picLocks noChangeAspect="1" noChangeArrowheads="1"/>
          </p:cNvPicPr>
          <p:nvPr/>
        </p:nvPicPr>
        <p:blipFill rotWithShape="1">
          <a:blip r:embed="rId6">
            <a:extLst>
              <a:ext uri="{28A0092B-C50C-407E-A947-70E740481C1C}">
                <a14:useLocalDpi xmlns:a14="http://schemas.microsoft.com/office/drawing/2010/main" val="0"/>
              </a:ext>
            </a:extLst>
          </a:blip>
          <a:srcRect b="15646"/>
          <a:stretch/>
        </p:blipFill>
        <p:spPr bwMode="auto">
          <a:xfrm>
            <a:off x="3292475" y="3395654"/>
            <a:ext cx="3127952" cy="29589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avatars.mds.yandex.net/i?id=6d1b7699c885023ab45f17830d06f7084043a026-9294167-images-thumbs&amp;n=13"/>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0" b="100000" l="0" r="95625">
                        <a14:foregroundMark x1="15417" y1="8414" x2="8750" y2="90615"/>
                        <a14:foregroundMark x1="36875" y1="7767" x2="36042" y2="82201"/>
                        <a14:foregroundMark x1="34375" y1="5502" x2="31042" y2="72492"/>
                        <a14:foregroundMark x1="66875" y1="13916" x2="64375" y2="85113"/>
                        <a14:foregroundMark x1="81667" y1="8738" x2="85000" y2="72816"/>
                        <a14:foregroundMark x1="88125" y1="90291" x2="88125" y2="89644"/>
                        <a14:foregroundMark x1="26042" y1="55987" x2="26042" y2="55987"/>
                        <a14:backgroundMark x1="54375" y1="91262" x2="67292" y2="99676"/>
                        <a14:backgroundMark x1="78333" y1="84466" x2="76250" y2="89320"/>
                      </a14:backgroundRemoval>
                    </a14:imgEffect>
                  </a14:imgLayer>
                </a14:imgProps>
              </a:ext>
              <a:ext uri="{28A0092B-C50C-407E-A947-70E740481C1C}">
                <a14:useLocalDpi xmlns:a14="http://schemas.microsoft.com/office/drawing/2010/main" val="0"/>
              </a:ext>
            </a:extLst>
          </a:blip>
          <a:srcRect r="48131"/>
          <a:stretch/>
        </p:blipFill>
        <p:spPr bwMode="auto">
          <a:xfrm>
            <a:off x="601806" y="3520345"/>
            <a:ext cx="2371437" cy="29432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973243" y="680162"/>
            <a:ext cx="5228070" cy="1938992"/>
          </a:xfrm>
          <a:prstGeom prst="rect">
            <a:avLst/>
          </a:prstGeom>
        </p:spPr>
        <p:txBody>
          <a:bodyPr wrap="square">
            <a:spAutoFit/>
          </a:bodyPr>
          <a:lstStyle/>
          <a:p>
            <a:r>
              <a:rPr lang="ru-RU" sz="4000" b="1" dirty="0" smtClean="0">
                <a:solidFill>
                  <a:srgbClr val="7030A0"/>
                </a:solidFill>
              </a:rPr>
              <a:t>Татарские</a:t>
            </a:r>
          </a:p>
          <a:p>
            <a:r>
              <a:rPr lang="ru-RU" sz="4000" b="1" dirty="0">
                <a:solidFill>
                  <a:srgbClr val="7030A0"/>
                </a:solidFill>
              </a:rPr>
              <a:t> </a:t>
            </a:r>
            <a:r>
              <a:rPr lang="ru-RU" sz="4000" b="1" dirty="0" smtClean="0">
                <a:solidFill>
                  <a:srgbClr val="7030A0"/>
                </a:solidFill>
              </a:rPr>
              <a:t>        национальные </a:t>
            </a:r>
          </a:p>
          <a:p>
            <a:r>
              <a:rPr lang="ru-RU" sz="4000" b="1" dirty="0" smtClean="0">
                <a:solidFill>
                  <a:srgbClr val="7030A0"/>
                </a:solidFill>
              </a:rPr>
              <a:t>                          костюмы</a:t>
            </a:r>
            <a:endParaRPr lang="ru-RU" sz="4000" b="1" dirty="0">
              <a:solidFill>
                <a:srgbClr val="7030A0"/>
              </a:solidFill>
            </a:endParaRPr>
          </a:p>
        </p:txBody>
      </p:sp>
    </p:spTree>
    <p:extLst>
      <p:ext uri="{BB962C8B-B14F-4D97-AF65-F5344CB8AC3E}">
        <p14:creationId xmlns:p14="http://schemas.microsoft.com/office/powerpoint/2010/main" val="6336929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dhollandia-russia.ru/uploads/posts/2016-02/1456441728_images-stories-regions_map1-1000x69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816" y="633035"/>
            <a:ext cx="7509163" cy="519634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99653" y="271696"/>
            <a:ext cx="8049491" cy="1261884"/>
          </a:xfrm>
          <a:prstGeom prst="rect">
            <a:avLst/>
          </a:prstGeom>
        </p:spPr>
        <p:txBody>
          <a:bodyPr wrap="square">
            <a:spAutoFit/>
          </a:bodyPr>
          <a:lstStyle/>
          <a:p>
            <a:pPr algn="ctr"/>
            <a:r>
              <a:rPr lang="ru-RU" sz="2800" b="1" i="0" dirty="0" smtClean="0">
                <a:solidFill>
                  <a:srgbClr val="7030A0"/>
                </a:solidFill>
                <a:effectLst/>
              </a:rPr>
              <a:t>Казань</a:t>
            </a:r>
            <a:r>
              <a:rPr lang="ru-RU" sz="2800" i="0" dirty="0" smtClean="0">
                <a:solidFill>
                  <a:srgbClr val="7030A0"/>
                </a:solidFill>
                <a:effectLst/>
              </a:rPr>
              <a:t> </a:t>
            </a:r>
            <a:r>
              <a:rPr lang="ru-RU" sz="2800" dirty="0" smtClean="0">
                <a:solidFill>
                  <a:srgbClr val="7030A0"/>
                </a:solidFill>
              </a:rPr>
              <a:t>-</a:t>
            </a:r>
            <a:r>
              <a:rPr lang="ru-RU" sz="2800" i="0" dirty="0" smtClean="0">
                <a:solidFill>
                  <a:srgbClr val="7030A0"/>
                </a:solidFill>
                <a:effectLst/>
              </a:rPr>
              <a:t> столица Республики </a:t>
            </a:r>
            <a:r>
              <a:rPr lang="ru-RU" sz="2800" i="0" u="none" strike="noStrike" dirty="0" smtClean="0">
                <a:solidFill>
                  <a:srgbClr val="7030A0"/>
                </a:solidFill>
                <a:effectLst/>
                <a:hlinkClick r:id="rId3"/>
              </a:rPr>
              <a:t>Татарстан</a:t>
            </a:r>
            <a:r>
              <a:rPr lang="ru-RU" sz="2800" i="0" dirty="0" smtClean="0">
                <a:solidFill>
                  <a:srgbClr val="7030A0"/>
                </a:solidFill>
                <a:effectLst/>
              </a:rPr>
              <a:t>.</a:t>
            </a:r>
          </a:p>
          <a:p>
            <a:pPr algn="ctr"/>
            <a:r>
              <a:rPr lang="ru-RU" sz="2800" i="0" dirty="0" smtClean="0">
                <a:solidFill>
                  <a:srgbClr val="7030A0"/>
                </a:solidFill>
                <a:effectLst/>
              </a:rPr>
              <a:t> </a:t>
            </a:r>
            <a:r>
              <a:rPr lang="ru-RU" sz="2000" b="1" dirty="0" smtClean="0">
                <a:solidFill>
                  <a:srgbClr val="7030A0"/>
                </a:solidFill>
              </a:rPr>
              <a:t>Казань была основана в 1005 году .</a:t>
            </a:r>
          </a:p>
          <a:p>
            <a:pPr algn="ctr"/>
            <a:r>
              <a:rPr lang="ru-RU" sz="2000" b="1" dirty="0" smtClean="0">
                <a:solidFill>
                  <a:srgbClr val="7030A0"/>
                </a:solidFill>
              </a:rPr>
              <a:t>Располагается на левом берегу Волги</a:t>
            </a:r>
            <a:endParaRPr lang="ru-RU" sz="2000" b="1" dirty="0">
              <a:solidFill>
                <a:srgbClr val="7030A0"/>
              </a:solidFill>
            </a:endParaRPr>
          </a:p>
        </p:txBody>
      </p:sp>
      <p:sp>
        <p:nvSpPr>
          <p:cNvPr id="3" name="Прямоугольник 2"/>
          <p:cNvSpPr/>
          <p:nvPr/>
        </p:nvSpPr>
        <p:spPr>
          <a:xfrm>
            <a:off x="290946" y="5829375"/>
            <a:ext cx="8853054" cy="707886"/>
          </a:xfrm>
          <a:prstGeom prst="rect">
            <a:avLst/>
          </a:prstGeom>
        </p:spPr>
        <p:txBody>
          <a:bodyPr wrap="square">
            <a:spAutoFit/>
          </a:bodyPr>
          <a:lstStyle/>
          <a:p>
            <a:r>
              <a:rPr lang="ru-RU" sz="2000" b="1" dirty="0">
                <a:solidFill>
                  <a:srgbClr val="7030A0"/>
                </a:solidFill>
              </a:rPr>
              <a:t>В настоящее время здесь проживают 1 232 000 человек</a:t>
            </a:r>
            <a:r>
              <a:rPr lang="ru-RU" sz="2000" b="1" dirty="0" smtClean="0">
                <a:solidFill>
                  <a:srgbClr val="7030A0"/>
                </a:solidFill>
              </a:rPr>
              <a:t>.</a:t>
            </a:r>
          </a:p>
          <a:p>
            <a:r>
              <a:rPr lang="ru-RU" sz="2000" b="1" dirty="0" smtClean="0">
                <a:solidFill>
                  <a:srgbClr val="7030A0"/>
                </a:solidFill>
              </a:rPr>
              <a:t> </a:t>
            </a:r>
            <a:r>
              <a:rPr lang="ru-RU" sz="2000" b="1" dirty="0">
                <a:solidFill>
                  <a:srgbClr val="7030A0"/>
                </a:solidFill>
              </a:rPr>
              <a:t>Протяжённость города с севера на юг — 29 км, с запада на восток — 31 км.</a:t>
            </a:r>
            <a:r>
              <a:rPr lang="ru-RU" dirty="0"/>
              <a:t> </a:t>
            </a:r>
          </a:p>
        </p:txBody>
      </p:sp>
    </p:spTree>
    <p:extLst>
      <p:ext uri="{BB962C8B-B14F-4D97-AF65-F5344CB8AC3E}">
        <p14:creationId xmlns:p14="http://schemas.microsoft.com/office/powerpoint/2010/main" val="799975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avatars.mds.yandex.net/i?id=0d2672b90abbe18fe1bfef276ffb875c82d24171-10350400-images-thumbs&amp;n=13"/>
          <p:cNvPicPr>
            <a:picLocks noChangeAspect="1" noChangeArrowheads="1"/>
          </p:cNvPicPr>
          <p:nvPr/>
        </p:nvPicPr>
        <p:blipFill rotWithShape="1">
          <a:blip r:embed="rId2">
            <a:extLst>
              <a:ext uri="{28A0092B-C50C-407E-A947-70E740481C1C}">
                <a14:useLocalDpi xmlns:a14="http://schemas.microsoft.com/office/drawing/2010/main" val="0"/>
              </a:ext>
            </a:extLst>
          </a:blip>
          <a:srcRect t="26150"/>
          <a:stretch/>
        </p:blipFill>
        <p:spPr bwMode="auto">
          <a:xfrm>
            <a:off x="588691" y="1722727"/>
            <a:ext cx="8319781" cy="461529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341418" y="526472"/>
            <a:ext cx="5943600" cy="646331"/>
          </a:xfrm>
          <a:prstGeom prst="rect">
            <a:avLst/>
          </a:prstGeom>
          <a:noFill/>
        </p:spPr>
        <p:txBody>
          <a:bodyPr wrap="square" rtlCol="0">
            <a:spAutoFit/>
          </a:bodyPr>
          <a:lstStyle/>
          <a:p>
            <a:r>
              <a:rPr lang="ru-RU" sz="3600" b="1" dirty="0" smtClean="0">
                <a:solidFill>
                  <a:srgbClr val="7030A0"/>
                </a:solidFill>
              </a:rPr>
              <a:t>Флаг и герб Казани</a:t>
            </a:r>
            <a:endParaRPr lang="ru-RU" sz="3600" b="1" dirty="0">
              <a:solidFill>
                <a:srgbClr val="7030A0"/>
              </a:solidFill>
            </a:endParaRPr>
          </a:p>
        </p:txBody>
      </p:sp>
    </p:spTree>
    <p:extLst>
      <p:ext uri="{BB962C8B-B14F-4D97-AF65-F5344CB8AC3E}">
        <p14:creationId xmlns:p14="http://schemas.microsoft.com/office/powerpoint/2010/main" val="39978624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2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684" y="4839711"/>
            <a:ext cx="1428750" cy="1809751"/>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52400" y="4316491"/>
            <a:ext cx="2826327" cy="523220"/>
          </a:xfrm>
          <a:prstGeom prst="rect">
            <a:avLst/>
          </a:prstGeom>
        </p:spPr>
        <p:txBody>
          <a:bodyPr wrap="square">
            <a:spAutoFit/>
          </a:bodyPr>
          <a:lstStyle/>
          <a:p>
            <a:r>
              <a:rPr lang="ru-RU" sz="1400" b="1" dirty="0">
                <a:solidFill>
                  <a:srgbClr val="000000"/>
                </a:solidFill>
                <a:latin typeface="Verdana" panose="020B0604030504040204" pitchFamily="34" charset="0"/>
              </a:rPr>
              <a:t>Художественная обработка кожи</a:t>
            </a:r>
            <a:endParaRPr lang="ru-RU" sz="1400" dirty="0"/>
          </a:p>
        </p:txBody>
      </p:sp>
      <p:sp>
        <p:nvSpPr>
          <p:cNvPr id="5" name="Прямоугольник 4"/>
          <p:cNvSpPr/>
          <p:nvPr/>
        </p:nvSpPr>
        <p:spPr>
          <a:xfrm>
            <a:off x="1925782" y="251754"/>
            <a:ext cx="5232138" cy="523220"/>
          </a:xfrm>
          <a:prstGeom prst="rect">
            <a:avLst/>
          </a:prstGeom>
        </p:spPr>
        <p:txBody>
          <a:bodyPr wrap="none">
            <a:spAutoFit/>
          </a:bodyPr>
          <a:lstStyle/>
          <a:p>
            <a:r>
              <a:rPr lang="ru-RU" sz="2800" b="1" dirty="0">
                <a:solidFill>
                  <a:srgbClr val="7030A0"/>
                </a:solidFill>
                <a:latin typeface="Corbel" panose="020B0503020204020204" pitchFamily="34" charset="0"/>
                <a:hlinkClick r:id="rId3"/>
              </a:rPr>
              <a:t>Татарские ремесла и промыслы</a:t>
            </a:r>
            <a:endParaRPr lang="ru-RU" sz="2800" b="1" dirty="0">
              <a:solidFill>
                <a:srgbClr val="7030A0"/>
              </a:solidFill>
              <a:latin typeface="Corbel" panose="020B0503020204020204" pitchFamily="34" charset="0"/>
            </a:endParaRPr>
          </a:p>
        </p:txBody>
      </p:sp>
      <p:pic>
        <p:nvPicPr>
          <p:cNvPr id="23556" name="Picture 4" descr="2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1851" y="5013622"/>
            <a:ext cx="2198385" cy="1461927"/>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4675874" y="4442711"/>
            <a:ext cx="1930337" cy="523220"/>
          </a:xfrm>
          <a:prstGeom prst="rect">
            <a:avLst/>
          </a:prstGeom>
        </p:spPr>
        <p:txBody>
          <a:bodyPr wrap="none">
            <a:spAutoFit/>
          </a:bodyPr>
          <a:lstStyle/>
          <a:p>
            <a:r>
              <a:rPr lang="ru-RU" sz="1400" b="1" dirty="0" smtClean="0">
                <a:solidFill>
                  <a:srgbClr val="000000"/>
                </a:solidFill>
                <a:latin typeface="Verdana" panose="020B0604030504040204" pitchFamily="34" charset="0"/>
              </a:rPr>
              <a:t>Художественное</a:t>
            </a:r>
          </a:p>
          <a:p>
            <a:pPr algn="ctr"/>
            <a:r>
              <a:rPr lang="ru-RU" sz="1400" b="1" dirty="0" smtClean="0">
                <a:solidFill>
                  <a:srgbClr val="000000"/>
                </a:solidFill>
                <a:latin typeface="Verdana" panose="020B0604030504040204" pitchFamily="34" charset="0"/>
              </a:rPr>
              <a:t> </a:t>
            </a:r>
            <a:r>
              <a:rPr lang="ru-RU" sz="1400" b="1" dirty="0">
                <a:solidFill>
                  <a:srgbClr val="000000"/>
                </a:solidFill>
                <a:latin typeface="Verdana" panose="020B0604030504040204" pitchFamily="34" charset="0"/>
              </a:rPr>
              <a:t>ткачество</a:t>
            </a:r>
            <a:endParaRPr lang="ru-RU" sz="1400" dirty="0"/>
          </a:p>
        </p:txBody>
      </p:sp>
      <p:pic>
        <p:nvPicPr>
          <p:cNvPr id="23560" name="Picture 8" descr="2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0102" y="4140540"/>
            <a:ext cx="1719658" cy="2292877"/>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157920" y="3617320"/>
            <a:ext cx="1412566" cy="523220"/>
          </a:xfrm>
          <a:prstGeom prst="rect">
            <a:avLst/>
          </a:prstGeom>
        </p:spPr>
        <p:txBody>
          <a:bodyPr wrap="none">
            <a:spAutoFit/>
          </a:bodyPr>
          <a:lstStyle/>
          <a:p>
            <a:r>
              <a:rPr lang="ru-RU" sz="1400" b="1" dirty="0">
                <a:solidFill>
                  <a:srgbClr val="000000"/>
                </a:solidFill>
                <a:latin typeface="Verdana" panose="020B0604030504040204" pitchFamily="34" charset="0"/>
              </a:rPr>
              <a:t>Вышивка и </a:t>
            </a:r>
            <a:endParaRPr lang="ru-RU" sz="1400" b="1" dirty="0" smtClean="0">
              <a:solidFill>
                <a:srgbClr val="000000"/>
              </a:solidFill>
              <a:latin typeface="Verdana" panose="020B0604030504040204" pitchFamily="34" charset="0"/>
            </a:endParaRPr>
          </a:p>
          <a:p>
            <a:pPr algn="ctr"/>
            <a:r>
              <a:rPr lang="ru-RU" sz="1400" b="1" dirty="0" smtClean="0">
                <a:solidFill>
                  <a:srgbClr val="000000"/>
                </a:solidFill>
                <a:latin typeface="Verdana" panose="020B0604030504040204" pitchFamily="34" charset="0"/>
              </a:rPr>
              <a:t>кружево</a:t>
            </a:r>
            <a:endParaRPr lang="ru-RU" sz="1400" dirty="0"/>
          </a:p>
        </p:txBody>
      </p:sp>
      <p:pic>
        <p:nvPicPr>
          <p:cNvPr id="23562" name="Picture 10" descr="2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024233" y="4495819"/>
            <a:ext cx="2262550" cy="1696912"/>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2544714" y="3674391"/>
            <a:ext cx="1316182" cy="1077218"/>
          </a:xfrm>
          <a:prstGeom prst="rect">
            <a:avLst/>
          </a:prstGeom>
        </p:spPr>
        <p:txBody>
          <a:bodyPr wrap="square">
            <a:spAutoFit/>
          </a:bodyPr>
          <a:lstStyle/>
          <a:p>
            <a:pPr algn="just"/>
            <a:r>
              <a:rPr lang="ru-RU" sz="1400" b="1" dirty="0">
                <a:solidFill>
                  <a:srgbClr val="000000"/>
                </a:solidFill>
                <a:latin typeface="Verdana" panose="020B0604030504040204" pitchFamily="34" charset="0"/>
              </a:rPr>
              <a:t>Лоскутная </a:t>
            </a:r>
            <a:endParaRPr lang="ru-RU" sz="1400" b="1" dirty="0" smtClean="0">
              <a:solidFill>
                <a:srgbClr val="000000"/>
              </a:solidFill>
              <a:latin typeface="Verdana" panose="020B0604030504040204" pitchFamily="34" charset="0"/>
            </a:endParaRPr>
          </a:p>
          <a:p>
            <a:pPr algn="ctr"/>
            <a:r>
              <a:rPr lang="ru-RU" sz="1400" b="1" dirty="0" smtClean="0">
                <a:solidFill>
                  <a:srgbClr val="000000"/>
                </a:solidFill>
                <a:latin typeface="Verdana" panose="020B0604030504040204" pitchFamily="34" charset="0"/>
              </a:rPr>
              <a:t>мозаика</a:t>
            </a:r>
            <a:endParaRPr lang="ru-RU" sz="1400" dirty="0">
              <a:solidFill>
                <a:srgbClr val="000000"/>
              </a:solidFill>
              <a:latin typeface="Verdana" panose="020B0604030504040204" pitchFamily="34" charset="0"/>
            </a:endParaRPr>
          </a:p>
          <a:p>
            <a:r>
              <a:rPr lang="ru-RU" dirty="0"/>
              <a:t/>
            </a:r>
            <a:br>
              <a:rPr lang="ru-RU" dirty="0"/>
            </a:br>
            <a:endParaRPr lang="ru-RU" dirty="0"/>
          </a:p>
        </p:txBody>
      </p:sp>
      <p:pic>
        <p:nvPicPr>
          <p:cNvPr id="23564" name="Picture 12" descr="2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505" y="2245641"/>
            <a:ext cx="1905000" cy="142875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166255" y="1703489"/>
            <a:ext cx="2416046" cy="523220"/>
          </a:xfrm>
          <a:prstGeom prst="rect">
            <a:avLst/>
          </a:prstGeom>
        </p:spPr>
        <p:txBody>
          <a:bodyPr wrap="none">
            <a:spAutoFit/>
          </a:bodyPr>
          <a:lstStyle/>
          <a:p>
            <a:r>
              <a:rPr lang="ru-RU" sz="1400" b="1" dirty="0">
                <a:solidFill>
                  <a:srgbClr val="000000"/>
                </a:solidFill>
                <a:latin typeface="Verdana" panose="020B0604030504040204" pitchFamily="34" charset="0"/>
              </a:rPr>
              <a:t>Роспись и </a:t>
            </a:r>
            <a:endParaRPr lang="ru-RU" sz="1400" b="1" dirty="0" smtClean="0">
              <a:solidFill>
                <a:srgbClr val="000000"/>
              </a:solidFill>
              <a:latin typeface="Verdana" panose="020B0604030504040204" pitchFamily="34" charset="0"/>
            </a:endParaRPr>
          </a:p>
          <a:p>
            <a:r>
              <a:rPr lang="ru-RU" sz="1400" b="1" dirty="0" smtClean="0">
                <a:solidFill>
                  <a:srgbClr val="000000"/>
                </a:solidFill>
                <a:latin typeface="Verdana" panose="020B0604030504040204" pitchFamily="34" charset="0"/>
              </a:rPr>
              <a:t>аппликация </a:t>
            </a:r>
            <a:r>
              <a:rPr lang="ru-RU" sz="1400" b="1" dirty="0">
                <a:solidFill>
                  <a:srgbClr val="000000"/>
                </a:solidFill>
                <a:latin typeface="Verdana" panose="020B0604030504040204" pitchFamily="34" charset="0"/>
              </a:rPr>
              <a:t>по ткани</a:t>
            </a:r>
            <a:endParaRPr lang="ru-RU" sz="1400" dirty="0"/>
          </a:p>
        </p:txBody>
      </p:sp>
      <p:pic>
        <p:nvPicPr>
          <p:cNvPr id="23566" name="Picture 14" descr="2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83298" y="1778471"/>
            <a:ext cx="1742839" cy="2434529"/>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4924339" y="1423003"/>
            <a:ext cx="1433406" cy="307777"/>
          </a:xfrm>
          <a:prstGeom prst="rect">
            <a:avLst/>
          </a:prstGeom>
        </p:spPr>
        <p:txBody>
          <a:bodyPr wrap="none">
            <a:spAutoFit/>
          </a:bodyPr>
          <a:lstStyle/>
          <a:p>
            <a:r>
              <a:rPr lang="ru-RU" sz="1400" b="1" dirty="0" err="1">
                <a:solidFill>
                  <a:srgbClr val="000000"/>
                </a:solidFill>
                <a:latin typeface="Verdana" panose="020B0604030504040204" pitchFamily="34" charset="0"/>
              </a:rPr>
              <a:t>Ковроделие</a:t>
            </a:r>
            <a:endParaRPr lang="ru-RU" sz="1400" dirty="0"/>
          </a:p>
        </p:txBody>
      </p:sp>
      <p:pic>
        <p:nvPicPr>
          <p:cNvPr id="23568" name="Picture 16" descr="2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2653" y="1764294"/>
            <a:ext cx="1859198" cy="1833904"/>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p:cNvSpPr/>
          <p:nvPr/>
        </p:nvSpPr>
        <p:spPr>
          <a:xfrm>
            <a:off x="2915587" y="1128166"/>
            <a:ext cx="1393330" cy="523220"/>
          </a:xfrm>
          <a:prstGeom prst="rect">
            <a:avLst/>
          </a:prstGeom>
        </p:spPr>
        <p:txBody>
          <a:bodyPr wrap="none">
            <a:spAutoFit/>
          </a:bodyPr>
          <a:lstStyle/>
          <a:p>
            <a:pPr algn="ctr"/>
            <a:r>
              <a:rPr lang="ru-RU" sz="1400" b="1" dirty="0" smtClean="0">
                <a:solidFill>
                  <a:srgbClr val="000000"/>
                </a:solidFill>
                <a:latin typeface="Verdana" panose="020B0604030504040204" pitchFamily="34" charset="0"/>
              </a:rPr>
              <a:t>Ювелирное</a:t>
            </a:r>
          </a:p>
          <a:p>
            <a:pPr algn="ctr"/>
            <a:r>
              <a:rPr lang="ru-RU" sz="1400" b="1" dirty="0" smtClean="0">
                <a:solidFill>
                  <a:srgbClr val="000000"/>
                </a:solidFill>
                <a:latin typeface="Verdana" panose="020B0604030504040204" pitchFamily="34" charset="0"/>
              </a:rPr>
              <a:t> </a:t>
            </a:r>
            <a:r>
              <a:rPr lang="ru-RU" sz="1400" b="1" dirty="0">
                <a:solidFill>
                  <a:srgbClr val="000000"/>
                </a:solidFill>
                <a:latin typeface="Verdana" panose="020B0604030504040204" pitchFamily="34" charset="0"/>
              </a:rPr>
              <a:t>искусство</a:t>
            </a:r>
            <a:endParaRPr lang="ru-RU" sz="1400" dirty="0"/>
          </a:p>
        </p:txBody>
      </p:sp>
      <p:pic>
        <p:nvPicPr>
          <p:cNvPr id="23570" name="Picture 18" descr="2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03143" y="1576891"/>
            <a:ext cx="1896640" cy="1862772"/>
          </a:xfrm>
          <a:prstGeom prst="rect">
            <a:avLst/>
          </a:prstGeom>
          <a:noFill/>
          <a:extLst>
            <a:ext uri="{909E8E84-426E-40DD-AFC4-6F175D3DCCD1}">
              <a14:hiddenFill xmlns:a14="http://schemas.microsoft.com/office/drawing/2010/main">
                <a:solidFill>
                  <a:srgbClr val="FFFFFF"/>
                </a:solidFill>
              </a14:hiddenFill>
            </a:ext>
          </a:extLst>
        </p:spPr>
      </p:pic>
      <p:sp>
        <p:nvSpPr>
          <p:cNvPr id="12" name="Прямоугольник 11"/>
          <p:cNvSpPr/>
          <p:nvPr/>
        </p:nvSpPr>
        <p:spPr>
          <a:xfrm>
            <a:off x="6636501" y="978499"/>
            <a:ext cx="1982536" cy="954107"/>
          </a:xfrm>
          <a:prstGeom prst="rect">
            <a:avLst/>
          </a:prstGeom>
        </p:spPr>
        <p:txBody>
          <a:bodyPr wrap="square">
            <a:spAutoFit/>
          </a:bodyPr>
          <a:lstStyle/>
          <a:p>
            <a:pPr algn="just"/>
            <a:r>
              <a:rPr lang="ru-RU" sz="1400" b="1" dirty="0" smtClean="0">
                <a:solidFill>
                  <a:srgbClr val="000000"/>
                </a:solidFill>
                <a:latin typeface="Verdana" panose="020B0604030504040204" pitchFamily="34" charset="0"/>
              </a:rPr>
              <a:t>Художественная</a:t>
            </a:r>
          </a:p>
          <a:p>
            <a:pPr algn="ctr"/>
            <a:r>
              <a:rPr lang="ru-RU" sz="1400" b="1" dirty="0" smtClean="0">
                <a:solidFill>
                  <a:srgbClr val="000000"/>
                </a:solidFill>
                <a:latin typeface="Verdana" panose="020B0604030504040204" pitchFamily="34" charset="0"/>
              </a:rPr>
              <a:t>керамика</a:t>
            </a:r>
            <a:endParaRPr lang="ru-RU" sz="1400" dirty="0">
              <a:solidFill>
                <a:srgbClr val="000000"/>
              </a:solidFill>
              <a:latin typeface="Verdana" panose="020B0604030504040204" pitchFamily="34" charset="0"/>
            </a:endParaRPr>
          </a:p>
          <a:p>
            <a:r>
              <a:rPr lang="ru-RU" sz="1400" dirty="0"/>
              <a:t/>
            </a:r>
            <a:br>
              <a:rPr lang="ru-RU" sz="1400" dirty="0"/>
            </a:br>
            <a:endParaRPr lang="ru-RU" sz="1400" dirty="0"/>
          </a:p>
        </p:txBody>
      </p:sp>
    </p:spTree>
    <p:extLst>
      <p:ext uri="{BB962C8B-B14F-4D97-AF65-F5344CB8AC3E}">
        <p14:creationId xmlns:p14="http://schemas.microsoft.com/office/powerpoint/2010/main" val="1231177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9818" y="348917"/>
            <a:ext cx="7412182" cy="1938992"/>
          </a:xfrm>
          <a:prstGeom prst="rect">
            <a:avLst/>
          </a:prstGeom>
        </p:spPr>
        <p:txBody>
          <a:bodyPr wrap="square">
            <a:spAutoFit/>
          </a:bodyPr>
          <a:lstStyle/>
          <a:p>
            <a:pPr algn="ctr"/>
            <a:r>
              <a:rPr lang="ru-RU" sz="2000" b="1" dirty="0">
                <a:solidFill>
                  <a:srgbClr val="7030A0"/>
                </a:solidFill>
              </a:rPr>
              <a:t>Казань — один из старейших городов России, с богатой и интересной историей. Ее история насчитывает уже более 1000 лет. Официальная дата основания Казани – 1552 год, когда город был завоеван Иваном Грозным</a:t>
            </a:r>
            <a:r>
              <a:rPr lang="ru-RU" sz="2000" b="1" dirty="0" smtClean="0">
                <a:solidFill>
                  <a:srgbClr val="7030A0"/>
                </a:solidFill>
              </a:rPr>
              <a:t>.</a:t>
            </a:r>
          </a:p>
          <a:p>
            <a:pPr algn="ctr"/>
            <a:r>
              <a:rPr lang="ru-RU" sz="2000" b="1" dirty="0">
                <a:solidFill>
                  <a:srgbClr val="7030A0"/>
                </a:solidFill>
              </a:rPr>
              <a:t> В прошлом город был центром Золотой Орды, а затем стал важным городом Русского царства</a:t>
            </a:r>
            <a:r>
              <a:rPr lang="ru-RU" sz="2000" b="1" dirty="0" smtClean="0">
                <a:solidFill>
                  <a:srgbClr val="7030A0"/>
                </a:solidFill>
              </a:rPr>
              <a:t>.</a:t>
            </a:r>
          </a:p>
        </p:txBody>
      </p:sp>
      <p:pic>
        <p:nvPicPr>
          <p:cNvPr id="4098" name="Picture 2" descr="https://avatars.mds.yandex.net/i?id=91d5a96a16080c37315dd1f8871cba1a09082536-9875416-images-thumbs&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90" y="4789876"/>
            <a:ext cx="3224594" cy="181383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mykaleidoscope.ru/x/uploads/posts/2022-09/1663341441_36-mykaleidoscope-ru-p-kazan-tretya-stolitsa-rossii-vkontakte-3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997" y="2350366"/>
            <a:ext cx="3334287" cy="222433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klubmama.ru/uploads/posts/2022-08/1661461782_4-klubmama-ru-p-podelki-dostoprimechatelnosti-kazani-foto-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6620" b="8380"/>
          <a:stretch/>
        </p:blipFill>
        <p:spPr bwMode="auto">
          <a:xfrm>
            <a:off x="4675909" y="2350367"/>
            <a:ext cx="3867276" cy="4108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4995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avatars.mds.yandex.net/i?id=a6bdd53d80b9f2f70c8d70196030099c46129d47-4449234-images-thumbs&amp;n=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7031" y="2052375"/>
            <a:ext cx="6788371" cy="453503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71052" y="113383"/>
            <a:ext cx="8160327" cy="1938992"/>
          </a:xfrm>
          <a:prstGeom prst="rect">
            <a:avLst/>
          </a:prstGeom>
        </p:spPr>
        <p:txBody>
          <a:bodyPr wrap="square">
            <a:spAutoFit/>
          </a:bodyPr>
          <a:lstStyle/>
          <a:p>
            <a:pPr algn="ctr"/>
            <a:r>
              <a:rPr lang="ru-RU" sz="2000" b="1" dirty="0">
                <a:solidFill>
                  <a:srgbClr val="7030A0"/>
                </a:solidFill>
              </a:rPr>
              <a:t>Одной из главных достопримечательностей Казани является Казанский Кремль. Это крепость, которая была построена в 16 веке и является символом города. В Кремле находятся многочисленные храмы и музеи</a:t>
            </a:r>
            <a:r>
              <a:rPr lang="ru-RU" sz="2000" b="1" dirty="0" smtClean="0">
                <a:solidFill>
                  <a:srgbClr val="7030A0"/>
                </a:solidFill>
              </a:rPr>
              <a:t>. </a:t>
            </a:r>
            <a:r>
              <a:rPr lang="ru-RU" sz="2000" b="1" dirty="0">
                <a:solidFill>
                  <a:srgbClr val="7030A0"/>
                </a:solidFill>
              </a:rPr>
              <a:t>Размеры кремля внушительны: его площадь составляет более 15 га, высота стен достигает 12 м, толщина каменных стен доходит до 6 м. До наших дней сохранилось 8 башен.</a:t>
            </a:r>
          </a:p>
        </p:txBody>
      </p:sp>
    </p:spTree>
    <p:extLst>
      <p:ext uri="{BB962C8B-B14F-4D97-AF65-F5344CB8AC3E}">
        <p14:creationId xmlns:p14="http://schemas.microsoft.com/office/powerpoint/2010/main" val="14563994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163" y="570682"/>
            <a:ext cx="7550727" cy="1015663"/>
          </a:xfrm>
          <a:prstGeom prst="rect">
            <a:avLst/>
          </a:prstGeom>
        </p:spPr>
        <p:txBody>
          <a:bodyPr wrap="square">
            <a:spAutoFit/>
          </a:bodyPr>
          <a:lstStyle/>
          <a:p>
            <a:pPr algn="ctr"/>
            <a:r>
              <a:rPr lang="ru-RU" sz="2000" b="1" dirty="0">
                <a:solidFill>
                  <a:srgbClr val="7030A0"/>
                </a:solidFill>
              </a:rPr>
              <a:t>Еще одной известной достопримечательностью Казани является Благовещенский собор. Этот собор был построен в 16 веке и является одним из главных православных храмов города</a:t>
            </a:r>
            <a:r>
              <a:rPr lang="ru-RU" sz="2000" b="1" dirty="0" smtClean="0">
                <a:solidFill>
                  <a:srgbClr val="7030A0"/>
                </a:solidFill>
              </a:rPr>
              <a:t>.</a:t>
            </a:r>
          </a:p>
        </p:txBody>
      </p:sp>
      <p:pic>
        <p:nvPicPr>
          <p:cNvPr id="5122" name="Picture 2" descr="https://i8.photo.2gis.com/images/branch/21/2955487300095870_d255.jpg"/>
          <p:cNvPicPr>
            <a:picLocks noChangeAspect="1" noChangeArrowheads="1"/>
          </p:cNvPicPr>
          <p:nvPr/>
        </p:nvPicPr>
        <p:blipFill rotWithShape="1">
          <a:blip r:embed="rId2">
            <a:extLst>
              <a:ext uri="{28A0092B-C50C-407E-A947-70E740481C1C}">
                <a14:useLocalDpi xmlns:a14="http://schemas.microsoft.com/office/drawing/2010/main" val="0"/>
              </a:ext>
            </a:extLst>
          </a:blip>
          <a:srcRect b="5105"/>
          <a:stretch/>
        </p:blipFill>
        <p:spPr bwMode="auto">
          <a:xfrm>
            <a:off x="1143239" y="1713419"/>
            <a:ext cx="6761238" cy="4812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9861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3563" y="252212"/>
            <a:ext cx="7827818" cy="1938992"/>
          </a:xfrm>
          <a:prstGeom prst="rect">
            <a:avLst/>
          </a:prstGeom>
        </p:spPr>
        <p:txBody>
          <a:bodyPr wrap="square">
            <a:spAutoFit/>
          </a:bodyPr>
          <a:lstStyle/>
          <a:p>
            <a:pPr algn="ctr"/>
            <a:r>
              <a:rPr lang="ru-RU" sz="2000" b="1" dirty="0">
                <a:solidFill>
                  <a:srgbClr val="7030A0"/>
                </a:solidFill>
              </a:rPr>
              <a:t>Губернаторский (президентский) дворец</a:t>
            </a:r>
          </a:p>
          <a:p>
            <a:pPr algn="ctr"/>
            <a:r>
              <a:rPr lang="ru-RU" sz="2000" b="1" dirty="0">
                <a:solidFill>
                  <a:srgbClr val="7030A0"/>
                </a:solidFill>
              </a:rPr>
              <a:t>Дворец находится на территории Казанского кремля. Здание, напоминающее Зимний дворец, является резиденцией президента республики. Дворец также называют губернаторским, так как до 1917 года здесь заседал военный губернатор </a:t>
            </a:r>
            <a:r>
              <a:rPr lang="ru-RU" sz="2000" b="1" dirty="0">
                <a:solidFill>
                  <a:srgbClr val="7030A0"/>
                </a:solidFill>
                <a:hlinkClick r:id="rId2"/>
              </a:rPr>
              <a:t>Казани</a:t>
            </a:r>
            <a:r>
              <a:rPr lang="ru-RU" sz="2000" b="1" dirty="0">
                <a:solidFill>
                  <a:srgbClr val="7030A0"/>
                </a:solidFill>
              </a:rPr>
              <a:t>. Дворец построен в середине XIX века</a:t>
            </a:r>
          </a:p>
        </p:txBody>
      </p:sp>
      <p:pic>
        <p:nvPicPr>
          <p:cNvPr id="6146" name="Picture 2" descr="Губернаторский дворе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3670" y="2191204"/>
            <a:ext cx="6655264" cy="4439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6875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1891" y="183032"/>
            <a:ext cx="8049491" cy="1938992"/>
          </a:xfrm>
          <a:prstGeom prst="rect">
            <a:avLst/>
          </a:prstGeom>
        </p:spPr>
        <p:txBody>
          <a:bodyPr wrap="square">
            <a:spAutoFit/>
          </a:bodyPr>
          <a:lstStyle/>
          <a:p>
            <a:pPr algn="ctr"/>
            <a:r>
              <a:rPr lang="ru-RU" sz="2000" b="1" dirty="0">
                <a:solidFill>
                  <a:srgbClr val="7030A0"/>
                </a:solidFill>
              </a:rPr>
              <a:t>Мечеть </a:t>
            </a:r>
            <a:r>
              <a:rPr lang="ru-RU" sz="2000" b="1" dirty="0" err="1">
                <a:solidFill>
                  <a:srgbClr val="7030A0"/>
                </a:solidFill>
              </a:rPr>
              <a:t>Кул</a:t>
            </a:r>
            <a:r>
              <a:rPr lang="ru-RU" sz="2000" b="1" dirty="0">
                <a:solidFill>
                  <a:srgbClr val="7030A0"/>
                </a:solidFill>
              </a:rPr>
              <a:t>-Шариф</a:t>
            </a:r>
          </a:p>
          <a:p>
            <a:pPr algn="ctr"/>
            <a:r>
              <a:rPr lang="ru-RU" sz="2000" b="1" dirty="0">
                <a:solidFill>
                  <a:srgbClr val="7030A0"/>
                </a:solidFill>
              </a:rPr>
              <a:t>Это самая новая постройка в Кремле — мечеть построили в 1996-2005 годах. Белое изящное здание словно бы сошло со страниц восточных сказок. Особенно красиво оно ночью в свете прожекторов. Это </a:t>
            </a:r>
            <a:r>
              <a:rPr lang="ru-RU" sz="2000" b="1" dirty="0" smtClean="0">
                <a:solidFill>
                  <a:srgbClr val="7030A0"/>
                </a:solidFill>
              </a:rPr>
              <a:t>главная мечеть</a:t>
            </a:r>
            <a:r>
              <a:rPr lang="ru-RU" sz="2000" b="1" dirty="0">
                <a:solidFill>
                  <a:srgbClr val="7030A0"/>
                </a:solidFill>
              </a:rPr>
              <a:t> — для коллективной молитвы всей мусульманской общины в полдень пятницы. </a:t>
            </a:r>
          </a:p>
        </p:txBody>
      </p:sp>
      <p:pic>
        <p:nvPicPr>
          <p:cNvPr id="7170" name="Picture 2" descr="Мечеть Кул-Шариф"/>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765" y="2122024"/>
            <a:ext cx="6853742" cy="4550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66749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1891" y="390712"/>
            <a:ext cx="8271164" cy="1938992"/>
          </a:xfrm>
          <a:prstGeom prst="rect">
            <a:avLst/>
          </a:prstGeom>
        </p:spPr>
        <p:txBody>
          <a:bodyPr wrap="square">
            <a:spAutoFit/>
          </a:bodyPr>
          <a:lstStyle/>
          <a:p>
            <a:pPr algn="ctr"/>
            <a:r>
              <a:rPr lang="ru-RU" sz="2000" b="1" dirty="0">
                <a:solidFill>
                  <a:srgbClr val="7030A0"/>
                </a:solidFill>
              </a:rPr>
              <a:t>Театр кукол «</a:t>
            </a:r>
            <a:r>
              <a:rPr lang="ru-RU" sz="2000" b="1" dirty="0" err="1">
                <a:solidFill>
                  <a:srgbClr val="7030A0"/>
                </a:solidFill>
              </a:rPr>
              <a:t>Экият</a:t>
            </a:r>
            <a:r>
              <a:rPr lang="ru-RU" sz="2000" b="1" dirty="0">
                <a:solidFill>
                  <a:srgbClr val="7030A0"/>
                </a:solidFill>
              </a:rPr>
              <a:t>»</a:t>
            </a:r>
          </a:p>
          <a:p>
            <a:pPr algn="ctr"/>
            <a:r>
              <a:rPr lang="ru-RU" sz="2000" b="1" dirty="0">
                <a:solidFill>
                  <a:srgbClr val="7030A0"/>
                </a:solidFill>
              </a:rPr>
              <a:t>«</a:t>
            </a:r>
            <a:r>
              <a:rPr lang="ru-RU" sz="2000" b="1" dirty="0" err="1">
                <a:solidFill>
                  <a:srgbClr val="7030A0"/>
                </a:solidFill>
              </a:rPr>
              <a:t>Экият</a:t>
            </a:r>
            <a:r>
              <a:rPr lang="ru-RU" sz="2000" b="1" dirty="0">
                <a:solidFill>
                  <a:srgbClr val="7030A0"/>
                </a:solidFill>
              </a:rPr>
              <a:t>» переводится с татарского как «сказка». И здание театра полностью оправдывает это название — оно выглядит как волшебный замок с башнями, украшенный лепниной и фигурами сказочных персонажей. Оно было построено в 2012 году на месте старого театра. Спектакли идут на русском и татарском языках</a:t>
            </a:r>
          </a:p>
        </p:txBody>
      </p:sp>
      <p:pic>
        <p:nvPicPr>
          <p:cNvPr id="8194" name="Picture 2" descr="Театр кукол «Экият»"/>
          <p:cNvPicPr>
            <a:picLocks noChangeAspect="1" noChangeArrowheads="1"/>
          </p:cNvPicPr>
          <p:nvPr/>
        </p:nvPicPr>
        <p:blipFill rotWithShape="1">
          <a:blip r:embed="rId2">
            <a:extLst>
              <a:ext uri="{28A0092B-C50C-407E-A947-70E740481C1C}">
                <a14:useLocalDpi xmlns:a14="http://schemas.microsoft.com/office/drawing/2010/main" val="0"/>
              </a:ext>
            </a:extLst>
          </a:blip>
          <a:srcRect t="12229" b="10176"/>
          <a:stretch/>
        </p:blipFill>
        <p:spPr bwMode="auto">
          <a:xfrm>
            <a:off x="853931" y="2329704"/>
            <a:ext cx="7727084" cy="4281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5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3" y="183077"/>
            <a:ext cx="8631382" cy="2554545"/>
          </a:xfrm>
          <a:prstGeom prst="rect">
            <a:avLst/>
          </a:prstGeom>
        </p:spPr>
        <p:txBody>
          <a:bodyPr wrap="square">
            <a:spAutoFit/>
          </a:bodyPr>
          <a:lstStyle/>
          <a:p>
            <a:pPr algn="ctr"/>
            <a:r>
              <a:rPr lang="ru-RU" sz="2000" b="1" dirty="0">
                <a:solidFill>
                  <a:srgbClr val="7030A0"/>
                </a:solidFill>
              </a:rPr>
              <a:t>Центр семьи «Казан»</a:t>
            </a:r>
          </a:p>
          <a:p>
            <a:pPr algn="ctr"/>
            <a:r>
              <a:rPr lang="ru-RU" sz="2000" b="1" dirty="0">
                <a:solidFill>
                  <a:srgbClr val="7030A0"/>
                </a:solidFill>
              </a:rPr>
              <a:t>Центр семьи находится на правом берегу реки Казанки посреди ухоженного парка. Главный загс республики имеет необычное здание — в виде гигантского котла-казана. Особенно это заметно вечером, когда включается подсветка, имитирующая языки пламени под казаном. Внутри здания, на высоте 32 м, есть смотровая площадка, откуда открывается потрясающий вид на город. Построен современный дворец бракосочетания в 2013 году и является символом домашнего очага.</a:t>
            </a:r>
          </a:p>
        </p:txBody>
      </p:sp>
      <p:pic>
        <p:nvPicPr>
          <p:cNvPr id="9218" name="Picture 2" descr="Центр семьи «Казан»"/>
          <p:cNvPicPr>
            <a:picLocks noChangeAspect="1" noChangeArrowheads="1"/>
          </p:cNvPicPr>
          <p:nvPr/>
        </p:nvPicPr>
        <p:blipFill rotWithShape="1">
          <a:blip r:embed="rId2">
            <a:extLst>
              <a:ext uri="{28A0092B-C50C-407E-A947-70E740481C1C}">
                <a14:useLocalDpi xmlns:a14="http://schemas.microsoft.com/office/drawing/2010/main" val="0"/>
              </a:ext>
            </a:extLst>
          </a:blip>
          <a:srcRect b="16671"/>
          <a:stretch/>
        </p:blipFill>
        <p:spPr bwMode="auto">
          <a:xfrm>
            <a:off x="1136072" y="2737622"/>
            <a:ext cx="6954981" cy="3865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8209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00545" y="404382"/>
            <a:ext cx="7744691" cy="1631216"/>
          </a:xfrm>
          <a:prstGeom prst="rect">
            <a:avLst/>
          </a:prstGeom>
        </p:spPr>
        <p:txBody>
          <a:bodyPr wrap="square">
            <a:spAutoFit/>
          </a:bodyPr>
          <a:lstStyle/>
          <a:p>
            <a:pPr algn="ctr"/>
            <a:r>
              <a:rPr lang="ru-RU" sz="2000" b="1" dirty="0">
                <a:solidFill>
                  <a:srgbClr val="7030A0"/>
                </a:solidFill>
              </a:rPr>
              <a:t>Национальный музей Республики Татарстан</a:t>
            </a:r>
          </a:p>
          <a:p>
            <a:pPr algn="ctr"/>
            <a:r>
              <a:rPr lang="ru-RU" sz="2000" b="1" dirty="0">
                <a:solidFill>
                  <a:srgbClr val="7030A0"/>
                </a:solidFill>
              </a:rPr>
              <a:t>Музей располагается в красивом и просторном здании Гостиного двора </a:t>
            </a:r>
            <a:r>
              <a:rPr lang="ru-RU" sz="2000" b="1" dirty="0">
                <a:solidFill>
                  <a:srgbClr val="7030A0"/>
                </a:solidFill>
                <a:hlinkClick r:id="rId2"/>
              </a:rPr>
              <a:t>Казани</a:t>
            </a:r>
            <a:r>
              <a:rPr lang="ru-RU" sz="2000" b="1" dirty="0">
                <a:solidFill>
                  <a:srgbClr val="7030A0"/>
                </a:solidFill>
              </a:rPr>
              <a:t>. В главном музее республики более 910 тысяч экспонатов</a:t>
            </a:r>
            <a:r>
              <a:rPr lang="ru-RU" sz="2000" b="1" dirty="0" smtClean="0">
                <a:solidFill>
                  <a:srgbClr val="7030A0"/>
                </a:solidFill>
              </a:rPr>
              <a:t>.</a:t>
            </a:r>
            <a:r>
              <a:rPr lang="ru-RU" sz="2000" b="1" dirty="0">
                <a:solidFill>
                  <a:srgbClr val="7030A0"/>
                </a:solidFill>
              </a:rPr>
              <a:t> 5 апреля 2020 года национальный музей </a:t>
            </a:r>
            <a:r>
              <a:rPr lang="ru-RU" sz="2000" b="1" dirty="0" smtClean="0">
                <a:solidFill>
                  <a:srgbClr val="7030A0"/>
                </a:solidFill>
              </a:rPr>
              <a:t> </a:t>
            </a:r>
            <a:r>
              <a:rPr lang="ru-RU" sz="2000" b="1" dirty="0">
                <a:solidFill>
                  <a:srgbClr val="7030A0"/>
                </a:solidFill>
              </a:rPr>
              <a:t>отметил свое 125-летие.</a:t>
            </a:r>
          </a:p>
        </p:txBody>
      </p:sp>
      <p:pic>
        <p:nvPicPr>
          <p:cNvPr id="10242" name="Picture 2" descr="Национальный музей Республики Татарстан"/>
          <p:cNvPicPr>
            <a:picLocks noChangeAspect="1" noChangeArrowheads="1"/>
          </p:cNvPicPr>
          <p:nvPr/>
        </p:nvPicPr>
        <p:blipFill rotWithShape="1">
          <a:blip r:embed="rId3">
            <a:extLst>
              <a:ext uri="{28A0092B-C50C-407E-A947-70E740481C1C}">
                <a14:useLocalDpi xmlns:a14="http://schemas.microsoft.com/office/drawing/2010/main" val="0"/>
              </a:ext>
            </a:extLst>
          </a:blip>
          <a:srcRect t="19273"/>
          <a:stretch/>
        </p:blipFill>
        <p:spPr bwMode="auto">
          <a:xfrm>
            <a:off x="606963" y="2202873"/>
            <a:ext cx="7927437" cy="4266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67589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8" y="307723"/>
            <a:ext cx="8520546" cy="2554545"/>
          </a:xfrm>
          <a:prstGeom prst="rect">
            <a:avLst/>
          </a:prstGeom>
        </p:spPr>
        <p:txBody>
          <a:bodyPr wrap="square">
            <a:spAutoFit/>
          </a:bodyPr>
          <a:lstStyle/>
          <a:p>
            <a:pPr algn="ctr"/>
            <a:r>
              <a:rPr lang="ru-RU" sz="2000" b="1" dirty="0">
                <a:solidFill>
                  <a:srgbClr val="7030A0"/>
                </a:solidFill>
              </a:rPr>
              <a:t>Кремлёвская набережная</a:t>
            </a:r>
          </a:p>
          <a:p>
            <a:pPr algn="ctr"/>
            <a:r>
              <a:rPr lang="ru-RU" sz="2000" b="1" dirty="0">
                <a:solidFill>
                  <a:srgbClr val="7030A0"/>
                </a:solidFill>
              </a:rPr>
              <a:t>Это широкая и одновременно уютная набережная. Она тянется почти полтора километра по берегу реки Казанки вдоль стен Кремля. Набережная была открыта в 2015 году. Кроме пешеходных дорожек здесь есть отдельные зоны для катания на роликах и велосипедах. В темноте разными цветами подсвечиваются многочисленные скульптуры, фонтаны, павильоны, кафе и бары. Зимой здесь строят ледовый городок и заливают бесплатный каток километровой длины.</a:t>
            </a:r>
          </a:p>
        </p:txBody>
      </p:sp>
      <p:pic>
        <p:nvPicPr>
          <p:cNvPr id="11266" name="Picture 2" descr="Кремлёвская набережная, на переднем плане – фигурка зиланта"/>
          <p:cNvPicPr>
            <a:picLocks noChangeAspect="1" noChangeArrowheads="1"/>
          </p:cNvPicPr>
          <p:nvPr/>
        </p:nvPicPr>
        <p:blipFill rotWithShape="1">
          <a:blip r:embed="rId2">
            <a:extLst>
              <a:ext uri="{28A0092B-C50C-407E-A947-70E740481C1C}">
                <a14:useLocalDpi xmlns:a14="http://schemas.microsoft.com/office/drawing/2010/main" val="0"/>
              </a:ext>
            </a:extLst>
          </a:blip>
          <a:srcRect t="12921" b="12928"/>
          <a:stretch/>
        </p:blipFill>
        <p:spPr bwMode="auto">
          <a:xfrm>
            <a:off x="1080654" y="2862268"/>
            <a:ext cx="7364097" cy="3718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239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 y="252259"/>
            <a:ext cx="8506691" cy="1938992"/>
          </a:xfrm>
          <a:prstGeom prst="rect">
            <a:avLst/>
          </a:prstGeom>
        </p:spPr>
        <p:txBody>
          <a:bodyPr wrap="square">
            <a:spAutoFit/>
          </a:bodyPr>
          <a:lstStyle/>
          <a:p>
            <a:pPr algn="ctr"/>
            <a:r>
              <a:rPr lang="ru-RU" sz="2000" b="1" dirty="0">
                <a:solidFill>
                  <a:srgbClr val="7030A0"/>
                </a:solidFill>
              </a:rPr>
              <a:t>Голубые озера</a:t>
            </a:r>
          </a:p>
          <a:p>
            <a:pPr algn="ctr"/>
            <a:r>
              <a:rPr lang="ru-RU" sz="2000" b="1" dirty="0">
                <a:solidFill>
                  <a:srgbClr val="7030A0"/>
                </a:solidFill>
              </a:rPr>
              <a:t>Озера расположились рядом с объездной дорогой недалеко от </a:t>
            </a:r>
            <a:r>
              <a:rPr lang="ru-RU" sz="2000" b="1" dirty="0">
                <a:solidFill>
                  <a:srgbClr val="7030A0"/>
                </a:solidFill>
                <a:hlinkClick r:id="rId2"/>
              </a:rPr>
              <a:t>Казани</a:t>
            </a:r>
            <a:r>
              <a:rPr lang="ru-RU" sz="2000" b="1" dirty="0">
                <a:solidFill>
                  <a:srgbClr val="7030A0"/>
                </a:solidFill>
              </a:rPr>
              <a:t>. Вода в них невероятно голубого цвета и очень прозрачная — даже на глубине 25 м видно каждый камушек. А еще вода очень холодная круглый год — всего +4° C. Три озера образовались 200 лет назад </a:t>
            </a:r>
            <a:r>
              <a:rPr lang="ru-RU" sz="2000" b="1" dirty="0" smtClean="0">
                <a:solidFill>
                  <a:srgbClr val="7030A0"/>
                </a:solidFill>
              </a:rPr>
              <a:t>.Они </a:t>
            </a:r>
            <a:r>
              <a:rPr lang="ru-RU" sz="2000" b="1" dirty="0">
                <a:solidFill>
                  <a:srgbClr val="7030A0"/>
                </a:solidFill>
              </a:rPr>
              <a:t>находятся на территории заповедника и являются памятником природы.</a:t>
            </a:r>
          </a:p>
        </p:txBody>
      </p:sp>
      <p:pic>
        <p:nvPicPr>
          <p:cNvPr id="13314" name="Picture 2" descr="Голубые озера"/>
          <p:cNvPicPr>
            <a:picLocks noChangeAspect="1" noChangeArrowheads="1"/>
          </p:cNvPicPr>
          <p:nvPr/>
        </p:nvPicPr>
        <p:blipFill rotWithShape="1">
          <a:blip r:embed="rId3">
            <a:extLst>
              <a:ext uri="{28A0092B-C50C-407E-A947-70E740481C1C}">
                <a14:useLocalDpi xmlns:a14="http://schemas.microsoft.com/office/drawing/2010/main" val="0"/>
              </a:ext>
            </a:extLst>
          </a:blip>
          <a:srcRect t="14783" b="6624"/>
          <a:stretch/>
        </p:blipFill>
        <p:spPr bwMode="auto">
          <a:xfrm>
            <a:off x="1357745" y="2191251"/>
            <a:ext cx="6664037" cy="4430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6461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199" y="474070"/>
            <a:ext cx="8063345" cy="2492990"/>
          </a:xfrm>
          <a:prstGeom prst="rect">
            <a:avLst/>
          </a:prstGeom>
        </p:spPr>
        <p:txBody>
          <a:bodyPr wrap="square">
            <a:spAutoFit/>
          </a:bodyPr>
          <a:lstStyle/>
          <a:p>
            <a:pPr algn="ctr"/>
            <a:r>
              <a:rPr lang="ru-RU" sz="2000" b="1" dirty="0">
                <a:solidFill>
                  <a:srgbClr val="7030A0"/>
                </a:solidFill>
                <a:latin typeface="Corbel" panose="020B0503020204020204" pitchFamily="34" charset="0"/>
              </a:rPr>
              <a:t>Аквапарк «</a:t>
            </a:r>
            <a:r>
              <a:rPr lang="ru-RU" sz="2000" b="1" dirty="0" smtClean="0">
                <a:solidFill>
                  <a:srgbClr val="7030A0"/>
                </a:solidFill>
                <a:latin typeface="Corbel" panose="020B0503020204020204" pitchFamily="34" charset="0"/>
              </a:rPr>
              <a:t>Ривьера»</a:t>
            </a:r>
          </a:p>
          <a:p>
            <a:pPr algn="ctr"/>
            <a:r>
              <a:rPr lang="ru-RU" sz="2000" b="1" dirty="0" smtClean="0">
                <a:solidFill>
                  <a:srgbClr val="7030A0"/>
                </a:solidFill>
                <a:latin typeface="Corbel" panose="020B0503020204020204" pitchFamily="34" charset="0"/>
              </a:rPr>
              <a:t> </a:t>
            </a:r>
            <a:r>
              <a:rPr lang="ru-RU" sz="2000" b="1" dirty="0">
                <a:solidFill>
                  <a:srgbClr val="7030A0"/>
                </a:solidFill>
                <a:latin typeface="Corbel" panose="020B0503020204020204" pitchFamily="34" charset="0"/>
              </a:rPr>
              <a:t>Казанская «Ривьера» является одним из самых крупных аквапарков в мире. На территории этого водного комплекса расположены более 50 аттракционов различного уровня экстремальности, волновой бассейн, турецкая баня, финская сауна, солярий. В аквапарке есть открытая и круглогодичная крытая зоны.</a:t>
            </a:r>
            <a:r>
              <a:rPr lang="ru-RU" dirty="0">
                <a:solidFill>
                  <a:srgbClr val="000000"/>
                </a:solidFill>
                <a:latin typeface="Roboto"/>
              </a:rPr>
              <a:t> </a:t>
            </a:r>
            <a:r>
              <a:rPr lang="ru-RU" dirty="0"/>
              <a:t/>
            </a:r>
            <a:br>
              <a:rPr lang="ru-RU" dirty="0"/>
            </a:br>
            <a:r>
              <a:rPr lang="ru-RU" dirty="0"/>
              <a:t/>
            </a:r>
            <a:br>
              <a:rPr lang="ru-RU" dirty="0"/>
            </a:br>
            <a:endParaRPr lang="ru-RU" dirty="0"/>
          </a:p>
        </p:txBody>
      </p:sp>
      <p:pic>
        <p:nvPicPr>
          <p:cNvPr id="14338" name="Picture 2" descr="Аквапарк «Ривьера»"/>
          <p:cNvPicPr>
            <a:picLocks noChangeAspect="1" noChangeArrowheads="1"/>
          </p:cNvPicPr>
          <p:nvPr/>
        </p:nvPicPr>
        <p:blipFill rotWithShape="1">
          <a:blip r:embed="rId2">
            <a:extLst>
              <a:ext uri="{28A0092B-C50C-407E-A947-70E740481C1C}">
                <a14:useLocalDpi xmlns:a14="http://schemas.microsoft.com/office/drawing/2010/main" val="0"/>
              </a:ext>
            </a:extLst>
          </a:blip>
          <a:srcRect l="-1255" t="-377" r="1255" b="14127"/>
          <a:stretch/>
        </p:blipFill>
        <p:spPr bwMode="auto">
          <a:xfrm>
            <a:off x="1025236" y="2438402"/>
            <a:ext cx="7199678" cy="4137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8075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982" y="210603"/>
            <a:ext cx="8936182" cy="3108543"/>
          </a:xfrm>
          <a:prstGeom prst="rect">
            <a:avLst/>
          </a:prstGeom>
        </p:spPr>
        <p:txBody>
          <a:bodyPr wrap="square">
            <a:spAutoFit/>
          </a:bodyPr>
          <a:lstStyle/>
          <a:p>
            <a:pPr algn="ctr"/>
            <a:r>
              <a:rPr lang="ru-RU" sz="2000" b="1" dirty="0">
                <a:solidFill>
                  <a:srgbClr val="7030A0"/>
                </a:solidFill>
              </a:rPr>
              <a:t>Океанариум </a:t>
            </a:r>
            <a:r>
              <a:rPr lang="ru-RU" sz="2000" b="1" dirty="0" smtClean="0">
                <a:solidFill>
                  <a:srgbClr val="7030A0"/>
                </a:solidFill>
              </a:rPr>
              <a:t>Казани</a:t>
            </a:r>
            <a:endParaRPr lang="ru-RU" sz="2000" b="1" dirty="0">
              <a:solidFill>
                <a:srgbClr val="7030A0"/>
              </a:solidFill>
            </a:endParaRPr>
          </a:p>
          <a:p>
            <a:pPr algn="ctr"/>
            <a:r>
              <a:rPr lang="ru-RU" sz="2000" b="1" dirty="0" smtClean="0">
                <a:solidFill>
                  <a:srgbClr val="7030A0"/>
                </a:solidFill>
              </a:rPr>
              <a:t> </a:t>
            </a:r>
            <a:r>
              <a:rPr lang="ru-RU" sz="2000" b="1" dirty="0">
                <a:solidFill>
                  <a:srgbClr val="7030A0"/>
                </a:solidFill>
              </a:rPr>
              <a:t>Казанский океанариум демонстрирует жизнь морских рыб и млекопитающих в той среде обитания, которая для них привычна</a:t>
            </a:r>
            <a:r>
              <a:rPr lang="ru-RU" sz="2000" b="1" dirty="0" smtClean="0">
                <a:solidFill>
                  <a:srgbClr val="7030A0"/>
                </a:solidFill>
              </a:rPr>
              <a:t>.</a:t>
            </a:r>
            <a:r>
              <a:rPr lang="ru-RU" sz="2000" b="1" dirty="0">
                <a:solidFill>
                  <a:srgbClr val="7030A0"/>
                </a:solidFill>
              </a:rPr>
              <a:t> Самые многочисленные обитатели океанариума – это рыбы, в том числе, живущие на коралловых рифах. Здесь можно увидеть рыбу-клоуна, рыбу-лису, рыбу-ежа и карпов кои. Представлены и хищники: акулы, пираньи, крылатки, пятнистые скаты и мурены. Также в океанариуме обитают черепахи, игуаны, пингвины, вараны, тюлени, крокодилы и восточные выдры.</a:t>
            </a:r>
            <a:br>
              <a:rPr lang="ru-RU" sz="2000" b="1" dirty="0">
                <a:solidFill>
                  <a:srgbClr val="7030A0"/>
                </a:solidFill>
              </a:rPr>
            </a:br>
            <a:r>
              <a:rPr lang="ru-RU" dirty="0"/>
              <a:t/>
            </a:r>
            <a:br>
              <a:rPr lang="ru-RU" dirty="0"/>
            </a:br>
            <a:endParaRPr lang="ru-RU" dirty="0"/>
          </a:p>
        </p:txBody>
      </p:sp>
      <p:pic>
        <p:nvPicPr>
          <p:cNvPr id="15362" name="Picture 2" descr="Океанариум Казани"/>
          <p:cNvPicPr>
            <a:picLocks noChangeAspect="1" noChangeArrowheads="1"/>
          </p:cNvPicPr>
          <p:nvPr/>
        </p:nvPicPr>
        <p:blipFill rotWithShape="1">
          <a:blip r:embed="rId2">
            <a:extLst>
              <a:ext uri="{28A0092B-C50C-407E-A947-70E740481C1C}">
                <a14:useLocalDpi xmlns:a14="http://schemas.microsoft.com/office/drawing/2010/main" val="0"/>
              </a:ext>
            </a:extLst>
          </a:blip>
          <a:srcRect l="-570" t="-285" r="570" b="20286"/>
          <a:stretch/>
        </p:blipFill>
        <p:spPr bwMode="auto">
          <a:xfrm>
            <a:off x="1094509" y="2784658"/>
            <a:ext cx="7116043" cy="3793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820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7" y="141882"/>
            <a:ext cx="8645235" cy="3170099"/>
          </a:xfrm>
          <a:prstGeom prst="rect">
            <a:avLst/>
          </a:prstGeom>
        </p:spPr>
        <p:txBody>
          <a:bodyPr wrap="square">
            <a:spAutoFit/>
          </a:bodyPr>
          <a:lstStyle/>
          <a:p>
            <a:pPr algn="ctr"/>
            <a:r>
              <a:rPr lang="ru-RU" sz="2000" b="1" dirty="0">
                <a:solidFill>
                  <a:srgbClr val="7030A0"/>
                </a:solidFill>
              </a:rPr>
              <a:t>Колесо обозрения «Вокруг света</a:t>
            </a:r>
            <a:r>
              <a:rPr lang="ru-RU" sz="2000" b="1" dirty="0" smtClean="0">
                <a:solidFill>
                  <a:srgbClr val="7030A0"/>
                </a:solidFill>
              </a:rPr>
              <a:t>»</a:t>
            </a:r>
          </a:p>
          <a:p>
            <a:pPr algn="ctr"/>
            <a:r>
              <a:rPr lang="ru-RU" sz="2000" b="1" dirty="0" smtClean="0">
                <a:solidFill>
                  <a:srgbClr val="7030A0"/>
                </a:solidFill>
              </a:rPr>
              <a:t>Это </a:t>
            </a:r>
            <a:r>
              <a:rPr lang="ru-RU" sz="2000" b="1" dirty="0">
                <a:solidFill>
                  <a:srgbClr val="7030A0"/>
                </a:solidFill>
              </a:rPr>
              <a:t>самое крупное колесо обозрения в республике Татарстан и третье по высоте в стране</a:t>
            </a:r>
            <a:r>
              <a:rPr lang="ru-RU" sz="2000" b="1" dirty="0" smtClean="0">
                <a:solidFill>
                  <a:srgbClr val="7030A0"/>
                </a:solidFill>
              </a:rPr>
              <a:t>.</a:t>
            </a:r>
            <a:r>
              <a:rPr lang="ru-RU" sz="2000" b="1" dirty="0">
                <a:solidFill>
                  <a:srgbClr val="7030A0"/>
                </a:solidFill>
              </a:rPr>
              <a:t> Его высота – 65 метров.</a:t>
            </a:r>
            <a:r>
              <a:rPr lang="ru-RU" sz="2000" b="1" dirty="0" smtClean="0">
                <a:solidFill>
                  <a:srgbClr val="7030A0"/>
                </a:solidFill>
              </a:rPr>
              <a:t> </a:t>
            </a:r>
            <a:r>
              <a:rPr lang="ru-RU" sz="2000" b="1" dirty="0">
                <a:solidFill>
                  <a:srgbClr val="7030A0"/>
                </a:solidFill>
              </a:rPr>
              <a:t>Аттракцион, оборудованный кабинами закрытого типа, функционирует в течение всего года. Зимой в кабинках работает отопление, а летом – кондиционер. Кабины устроены так, что изнутри их открыть невозможно. Колесо обозрения не зря носит название «Вокруг света», ведь каждая из 36 тематических кабинок посвящена одному городу мира.</a:t>
            </a:r>
            <a:br>
              <a:rPr lang="ru-RU" sz="2000" b="1" dirty="0">
                <a:solidFill>
                  <a:srgbClr val="7030A0"/>
                </a:solidFill>
              </a:rPr>
            </a:br>
            <a:r>
              <a:rPr lang="ru-RU" sz="2000" b="1" dirty="0">
                <a:solidFill>
                  <a:srgbClr val="7030A0"/>
                </a:solidFill>
              </a:rPr>
              <a:t/>
            </a:r>
            <a:br>
              <a:rPr lang="ru-RU" sz="2000" b="1" dirty="0">
                <a:solidFill>
                  <a:srgbClr val="7030A0"/>
                </a:solidFill>
              </a:rPr>
            </a:br>
            <a:endParaRPr lang="ru-RU" sz="2000" b="1" dirty="0">
              <a:solidFill>
                <a:srgbClr val="7030A0"/>
              </a:solidFill>
            </a:endParaRPr>
          </a:p>
        </p:txBody>
      </p:sp>
      <p:pic>
        <p:nvPicPr>
          <p:cNvPr id="16386" name="Picture 2" descr="Колесо обозрения «Вокруг света»"/>
          <p:cNvPicPr>
            <a:picLocks noChangeAspect="1" noChangeArrowheads="1"/>
          </p:cNvPicPr>
          <p:nvPr/>
        </p:nvPicPr>
        <p:blipFill rotWithShape="1">
          <a:blip r:embed="rId2">
            <a:extLst>
              <a:ext uri="{28A0092B-C50C-407E-A947-70E740481C1C}">
                <a14:useLocalDpi xmlns:a14="http://schemas.microsoft.com/office/drawing/2010/main" val="0"/>
              </a:ext>
            </a:extLst>
          </a:blip>
          <a:srcRect t="7667"/>
          <a:stretch/>
        </p:blipFill>
        <p:spPr bwMode="auto">
          <a:xfrm>
            <a:off x="1468583" y="2705920"/>
            <a:ext cx="6431828" cy="3957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63164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141606"/>
            <a:ext cx="8478982" cy="2492990"/>
          </a:xfrm>
          <a:prstGeom prst="rect">
            <a:avLst/>
          </a:prstGeom>
        </p:spPr>
        <p:txBody>
          <a:bodyPr wrap="square">
            <a:spAutoFit/>
          </a:bodyPr>
          <a:lstStyle/>
          <a:p>
            <a:pPr algn="ctr"/>
            <a:r>
              <a:rPr lang="ru-RU" sz="2000" b="1" dirty="0">
                <a:solidFill>
                  <a:srgbClr val="7030A0"/>
                </a:solidFill>
              </a:rPr>
              <a:t>Парк Победы</a:t>
            </a:r>
            <a:r>
              <a:rPr lang="ru-RU" sz="2000" b="1" dirty="0" smtClean="0">
                <a:solidFill>
                  <a:srgbClr val="7030A0"/>
                </a:solidFill>
              </a:rPr>
              <a:t>. </a:t>
            </a:r>
            <a:r>
              <a:rPr lang="ru-RU" sz="2000" b="1" dirty="0">
                <a:solidFill>
                  <a:srgbClr val="7030A0"/>
                </a:solidFill>
              </a:rPr>
              <a:t>Этот парк – один из самых крупных в Казани. Он был открыт в 70-е годы ХХ века, а второе дыхание получил в начале нового тысячелетия, когда был благоустроен к 60-летию Великой Победы. Парк занимает территорию около 50 гектаров. Здесь расположен мемориал с именами погибших героев, Вечный огонь и стела со скульптурной композицией, которая взмывает ввысь на 42 метра.</a:t>
            </a:r>
            <a:br>
              <a:rPr lang="ru-RU" sz="2000" b="1" dirty="0">
                <a:solidFill>
                  <a:srgbClr val="7030A0"/>
                </a:solidFill>
              </a:rPr>
            </a:br>
            <a:r>
              <a:rPr lang="ru-RU" dirty="0"/>
              <a:t/>
            </a:r>
            <a:br>
              <a:rPr lang="ru-RU" dirty="0"/>
            </a:br>
            <a:endParaRPr lang="ru-RU" dirty="0"/>
          </a:p>
        </p:txBody>
      </p:sp>
      <p:pic>
        <p:nvPicPr>
          <p:cNvPr id="18434" name="Picture 2" descr="Парк Побед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5453" y="2092036"/>
            <a:ext cx="6580650" cy="4385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2162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6" y="197209"/>
            <a:ext cx="8631382" cy="3170099"/>
          </a:xfrm>
          <a:prstGeom prst="rect">
            <a:avLst/>
          </a:prstGeom>
        </p:spPr>
        <p:txBody>
          <a:bodyPr wrap="square">
            <a:spAutoFit/>
          </a:bodyPr>
          <a:lstStyle/>
          <a:p>
            <a:pPr algn="ctr"/>
            <a:r>
              <a:rPr lang="ru-RU" sz="2000" b="1" dirty="0">
                <a:solidFill>
                  <a:srgbClr val="7030A0"/>
                </a:solidFill>
              </a:rPr>
              <a:t>Казанский </a:t>
            </a:r>
            <a:r>
              <a:rPr lang="ru-RU" sz="2000" b="1" dirty="0" err="1">
                <a:solidFill>
                  <a:srgbClr val="7030A0"/>
                </a:solidFill>
              </a:rPr>
              <a:t>зооботанический</a:t>
            </a:r>
            <a:r>
              <a:rPr lang="ru-RU" sz="2000" b="1" dirty="0">
                <a:solidFill>
                  <a:srgbClr val="7030A0"/>
                </a:solidFill>
              </a:rPr>
              <a:t> сад. </a:t>
            </a:r>
            <a:endParaRPr lang="ru-RU" sz="2000" b="1" dirty="0" smtClean="0">
              <a:solidFill>
                <a:srgbClr val="7030A0"/>
              </a:solidFill>
            </a:endParaRPr>
          </a:p>
          <a:p>
            <a:pPr algn="ctr"/>
            <a:r>
              <a:rPr lang="ru-RU" sz="2000" b="1" dirty="0" smtClean="0">
                <a:solidFill>
                  <a:srgbClr val="7030A0"/>
                </a:solidFill>
              </a:rPr>
              <a:t> </a:t>
            </a:r>
            <a:r>
              <a:rPr lang="ru-RU" sz="2000" b="1" dirty="0">
                <a:solidFill>
                  <a:srgbClr val="7030A0"/>
                </a:solidFill>
              </a:rPr>
              <a:t>Если в других городах зоопарк расположен отдельно от ботанического сада, то Казани есть чем удивить туристов. Здесь находится </a:t>
            </a:r>
            <a:r>
              <a:rPr lang="ru-RU" sz="2000" b="1" dirty="0" err="1">
                <a:solidFill>
                  <a:srgbClr val="7030A0"/>
                </a:solidFill>
              </a:rPr>
              <a:t>зооботанический</a:t>
            </a:r>
            <a:r>
              <a:rPr lang="ru-RU" sz="2000" b="1" dirty="0">
                <a:solidFill>
                  <a:srgbClr val="7030A0"/>
                </a:solidFill>
              </a:rPr>
              <a:t> сад, основанный еще в 1806 году. Это  старейшее учреждение подобного типа в России, а также одно из самых старых в Европе. Сегодня </a:t>
            </a:r>
            <a:r>
              <a:rPr lang="ru-RU" sz="2000" b="1" dirty="0" err="1">
                <a:solidFill>
                  <a:srgbClr val="7030A0"/>
                </a:solidFill>
              </a:rPr>
              <a:t>зооботсад</a:t>
            </a:r>
            <a:r>
              <a:rPr lang="ru-RU" sz="2000" b="1" dirty="0">
                <a:solidFill>
                  <a:srgbClr val="7030A0"/>
                </a:solidFill>
              </a:rPr>
              <a:t> – одно из любимых мест отдыха и прогулок горожан и гостей Казани. На его территории сосуществуют животные, птицы, рептилии и растения, часть из которых занесена в Красную книгу.</a:t>
            </a:r>
            <a:br>
              <a:rPr lang="ru-RU" sz="2000" b="1" dirty="0">
                <a:solidFill>
                  <a:srgbClr val="7030A0"/>
                </a:solidFill>
              </a:rPr>
            </a:br>
            <a:r>
              <a:rPr lang="ru-RU" sz="2000" b="1" dirty="0">
                <a:solidFill>
                  <a:srgbClr val="7030A0"/>
                </a:solidFill>
              </a:rPr>
              <a:t/>
            </a:r>
            <a:br>
              <a:rPr lang="ru-RU" sz="2000" b="1" dirty="0">
                <a:solidFill>
                  <a:srgbClr val="7030A0"/>
                </a:solidFill>
              </a:rPr>
            </a:br>
            <a:endParaRPr lang="ru-RU" sz="2000" b="1" dirty="0">
              <a:solidFill>
                <a:srgbClr val="7030A0"/>
              </a:solidFill>
            </a:endParaRPr>
          </a:p>
        </p:txBody>
      </p:sp>
      <p:pic>
        <p:nvPicPr>
          <p:cNvPr id="19458" name="Picture 2" descr="Казанский зооботанический сад&#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644" y="2756817"/>
            <a:ext cx="5728566" cy="381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3103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15636" y="169085"/>
            <a:ext cx="8229600" cy="1938992"/>
          </a:xfrm>
          <a:prstGeom prst="rect">
            <a:avLst/>
          </a:prstGeom>
        </p:spPr>
        <p:txBody>
          <a:bodyPr wrap="square">
            <a:spAutoFit/>
          </a:bodyPr>
          <a:lstStyle/>
          <a:p>
            <a:r>
              <a:rPr lang="ru-RU" sz="2000" b="1" dirty="0">
                <a:solidFill>
                  <a:srgbClr val="7030A0"/>
                </a:solidFill>
                <a:latin typeface="Corbel" panose="020B0503020204020204" pitchFamily="34" charset="0"/>
              </a:rPr>
              <a:t>Памятник Коту Казанскому – оригинальная скульптура, мимо которой не получится </a:t>
            </a:r>
            <a:r>
              <a:rPr lang="ru-RU" sz="2000" b="1" dirty="0" smtClean="0">
                <a:solidFill>
                  <a:srgbClr val="7030A0"/>
                </a:solidFill>
                <a:latin typeface="Corbel" panose="020B0503020204020204" pitchFamily="34" charset="0"/>
              </a:rPr>
              <a:t>пройти. </a:t>
            </a:r>
            <a:r>
              <a:rPr lang="ru-RU" sz="2000" b="1" dirty="0">
                <a:solidFill>
                  <a:srgbClr val="7030A0"/>
                </a:solidFill>
                <a:latin typeface="Corbel" panose="020B0503020204020204" pitchFamily="34" charset="0"/>
              </a:rPr>
              <a:t>Плотно упитанный кот в непринужденной позе лежит на скамье с изящно вырезанными фигурными ножками. Фигура размещена на пьедестале, выполненном в форме звезды. Функцию укрытия выполняет купол с шатровидной крышей, поднятый на четырёх колоннах. Памятник открыли в 2009 году.</a:t>
            </a:r>
          </a:p>
        </p:txBody>
      </p:sp>
      <p:pic>
        <p:nvPicPr>
          <p:cNvPr id="20482" name="Picture 2" descr="https://msbpartner.ru/wp-content/uploads/4/a/e/4ae0fba29a8d38ecdee410d7cea5e297.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3108" y="2108077"/>
            <a:ext cx="6726383" cy="4466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76928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vatars.dzeninfra.ru/get-zen_doc/1717677/pub_5e4be6e1a37e4678c1768095_5e4be8bd6617c37cfdd9dca7/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446" y="297026"/>
            <a:ext cx="8617404" cy="492811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218765" y="5671347"/>
            <a:ext cx="6980694" cy="923330"/>
          </a:xfrm>
          <a:prstGeom prst="rect">
            <a:avLst/>
          </a:prstGeom>
          <a:noFill/>
        </p:spPr>
        <p:txBody>
          <a:bodyPr wrap="none" lIns="91440" tIns="45720" rIns="91440" bIns="45720">
            <a:spAutoFit/>
          </a:bodyPr>
          <a:lstStyle/>
          <a:p>
            <a:pPr algn="ctr"/>
            <a:r>
              <a:rPr lang="ru-RU" sz="5400" b="1" dirty="0" smtClean="0">
                <a:ln w="0"/>
                <a:solidFill>
                  <a:schemeClr val="accent1"/>
                </a:solidFill>
                <a:effectLst>
                  <a:outerShdw blurRad="38100" dist="25400" dir="5400000" algn="ctr" rotWithShape="0">
                    <a:srgbClr val="6E747A">
                      <a:alpha val="43000"/>
                    </a:srgbClr>
                  </a:outerShdw>
                </a:effectLst>
              </a:rPr>
              <a:t>Фогель Вера в Казани</a:t>
            </a:r>
            <a:endParaRPr lang="ru-RU" sz="5400" b="1"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7791846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275037" y="548232"/>
            <a:ext cx="4218586" cy="5622332"/>
          </a:xfrm>
          <a:prstGeom prst="rect">
            <a:avLst/>
          </a:prstGeom>
        </p:spPr>
      </p:pic>
      <p:pic>
        <p:nvPicPr>
          <p:cNvPr id="3" name="Рисунок 2"/>
          <p:cNvPicPr>
            <a:picLocks noChangeAspect="1"/>
          </p:cNvPicPr>
          <p:nvPr/>
        </p:nvPicPr>
        <p:blipFill>
          <a:blip r:embed="rId3"/>
          <a:stretch>
            <a:fillRect/>
          </a:stretch>
        </p:blipFill>
        <p:spPr>
          <a:xfrm>
            <a:off x="4613741" y="548232"/>
            <a:ext cx="4216750" cy="5622332"/>
          </a:xfrm>
          <a:prstGeom prst="rect">
            <a:avLst/>
          </a:prstGeom>
        </p:spPr>
      </p:pic>
    </p:spTree>
    <p:extLst>
      <p:ext uri="{BB962C8B-B14F-4D97-AF65-F5344CB8AC3E}">
        <p14:creationId xmlns:p14="http://schemas.microsoft.com/office/powerpoint/2010/main" val="30270196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98127" y="596540"/>
            <a:ext cx="4282982" cy="5710642"/>
          </a:xfrm>
          <a:prstGeom prst="rect">
            <a:avLst/>
          </a:prstGeom>
        </p:spPr>
      </p:pic>
      <p:pic>
        <p:nvPicPr>
          <p:cNvPr id="4" name="Рисунок 3"/>
          <p:cNvPicPr>
            <a:picLocks noChangeAspect="1"/>
          </p:cNvPicPr>
          <p:nvPr/>
        </p:nvPicPr>
        <p:blipFill>
          <a:blip r:embed="rId3"/>
          <a:stretch>
            <a:fillRect/>
          </a:stretch>
        </p:blipFill>
        <p:spPr>
          <a:xfrm>
            <a:off x="234987" y="629001"/>
            <a:ext cx="4258636" cy="5678180"/>
          </a:xfrm>
          <a:prstGeom prst="rect">
            <a:avLst/>
          </a:prstGeom>
        </p:spPr>
      </p:pic>
    </p:spTree>
    <p:extLst>
      <p:ext uri="{BB962C8B-B14F-4D97-AF65-F5344CB8AC3E}">
        <p14:creationId xmlns:p14="http://schemas.microsoft.com/office/powerpoint/2010/main" val="20599848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06982" y="222067"/>
            <a:ext cx="4162697" cy="3122023"/>
          </a:xfrm>
          <a:prstGeom prst="rect">
            <a:avLst/>
          </a:prstGeom>
        </p:spPr>
      </p:pic>
      <p:pic>
        <p:nvPicPr>
          <p:cNvPr id="5" name="Рисунок 4"/>
          <p:cNvPicPr>
            <a:picLocks noChangeAspect="1"/>
          </p:cNvPicPr>
          <p:nvPr/>
        </p:nvPicPr>
        <p:blipFill>
          <a:blip r:embed="rId3"/>
          <a:stretch>
            <a:fillRect/>
          </a:stretch>
        </p:blipFill>
        <p:spPr>
          <a:xfrm>
            <a:off x="333408" y="634462"/>
            <a:ext cx="4238591" cy="5654386"/>
          </a:xfrm>
          <a:prstGeom prst="rect">
            <a:avLst/>
          </a:prstGeom>
        </p:spPr>
      </p:pic>
      <p:pic>
        <p:nvPicPr>
          <p:cNvPr id="6" name="Рисунок 5"/>
          <p:cNvPicPr>
            <a:picLocks noChangeAspect="1"/>
          </p:cNvPicPr>
          <p:nvPr/>
        </p:nvPicPr>
        <p:blipFill>
          <a:blip r:embed="rId4"/>
          <a:stretch>
            <a:fillRect/>
          </a:stretch>
        </p:blipFill>
        <p:spPr>
          <a:xfrm>
            <a:off x="4708811" y="3461655"/>
            <a:ext cx="4160868" cy="3122025"/>
          </a:xfrm>
          <a:prstGeom prst="rect">
            <a:avLst/>
          </a:prstGeom>
        </p:spPr>
      </p:pic>
    </p:spTree>
    <p:extLst>
      <p:ext uri="{BB962C8B-B14F-4D97-AF65-F5344CB8AC3E}">
        <p14:creationId xmlns:p14="http://schemas.microsoft.com/office/powerpoint/2010/main" val="38713034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758" y="518827"/>
            <a:ext cx="4156754" cy="5542339"/>
          </a:xfrm>
          <a:prstGeom prst="rect">
            <a:avLst/>
          </a:prstGeom>
        </p:spPr>
      </p:pic>
      <p:pic>
        <p:nvPicPr>
          <p:cNvPr id="7" name="Рисунок 6"/>
          <p:cNvPicPr>
            <a:picLocks noChangeAspect="1"/>
          </p:cNvPicPr>
          <p:nvPr/>
        </p:nvPicPr>
        <p:blipFill>
          <a:blip r:embed="rId3"/>
          <a:stretch>
            <a:fillRect/>
          </a:stretch>
        </p:blipFill>
        <p:spPr>
          <a:xfrm>
            <a:off x="4731518" y="585025"/>
            <a:ext cx="4105212" cy="5476141"/>
          </a:xfrm>
          <a:prstGeom prst="rect">
            <a:avLst/>
          </a:prstGeom>
        </p:spPr>
      </p:pic>
    </p:spTree>
    <p:extLst>
      <p:ext uri="{BB962C8B-B14F-4D97-AF65-F5344CB8AC3E}">
        <p14:creationId xmlns:p14="http://schemas.microsoft.com/office/powerpoint/2010/main" val="6132679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318" y="746759"/>
            <a:ext cx="4230733" cy="5640977"/>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1669" y="406036"/>
            <a:ext cx="4214948" cy="3161211"/>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1669" y="3380012"/>
            <a:ext cx="4323806" cy="3242855"/>
          </a:xfrm>
          <a:prstGeom prst="rect">
            <a:avLst/>
          </a:prstGeom>
        </p:spPr>
      </p:pic>
    </p:spTree>
    <p:extLst>
      <p:ext uri="{BB962C8B-B14F-4D97-AF65-F5344CB8AC3E}">
        <p14:creationId xmlns:p14="http://schemas.microsoft.com/office/powerpoint/2010/main" val="22838402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68939" y="228599"/>
            <a:ext cx="4232366" cy="3174275"/>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3507" y="561699"/>
            <a:ext cx="4212774" cy="5617031"/>
          </a:xfrm>
          <a:prstGeom prst="rect">
            <a:avLst/>
          </a:prstGeom>
        </p:spPr>
      </p:pic>
      <p:pic>
        <p:nvPicPr>
          <p:cNvPr id="5" name="Рисунок 4"/>
          <p:cNvPicPr>
            <a:picLocks noChangeAspect="1"/>
          </p:cNvPicPr>
          <p:nvPr/>
        </p:nvPicPr>
        <p:blipFill>
          <a:blip r:embed="rId4"/>
          <a:stretch>
            <a:fillRect/>
          </a:stretch>
        </p:blipFill>
        <p:spPr>
          <a:xfrm>
            <a:off x="4668939" y="3513908"/>
            <a:ext cx="4178073" cy="3131845"/>
          </a:xfrm>
          <a:prstGeom prst="rect">
            <a:avLst/>
          </a:prstGeom>
        </p:spPr>
      </p:pic>
    </p:spTree>
    <p:extLst>
      <p:ext uri="{BB962C8B-B14F-4D97-AF65-F5344CB8AC3E}">
        <p14:creationId xmlns:p14="http://schemas.microsoft.com/office/powerpoint/2010/main" val="42513034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435" y="468086"/>
            <a:ext cx="4273188" cy="5697584"/>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7308" y="477881"/>
            <a:ext cx="4311561" cy="5748748"/>
          </a:xfrm>
          <a:prstGeom prst="rect">
            <a:avLst/>
          </a:prstGeom>
        </p:spPr>
      </p:pic>
    </p:spTree>
    <p:extLst>
      <p:ext uri="{BB962C8B-B14F-4D97-AF65-F5344CB8AC3E}">
        <p14:creationId xmlns:p14="http://schemas.microsoft.com/office/powerpoint/2010/main" val="12824207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theslide.ru/img/thumbs/6b46be824a08f17e44ec9f60a68f7ac5-800x.jpg"/>
          <p:cNvPicPr>
            <a:picLocks noChangeAspect="1" noChangeArrowheads="1"/>
          </p:cNvPicPr>
          <p:nvPr/>
        </p:nvPicPr>
        <p:blipFill rotWithShape="1">
          <a:blip r:embed="rId2">
            <a:extLst>
              <a:ext uri="{28A0092B-C50C-407E-A947-70E740481C1C}">
                <a14:useLocalDpi xmlns:a14="http://schemas.microsoft.com/office/drawing/2010/main" val="0"/>
              </a:ext>
            </a:extLst>
          </a:blip>
          <a:srcRect l="10341" t="15758" r="10834"/>
          <a:stretch/>
        </p:blipFill>
        <p:spPr bwMode="auto">
          <a:xfrm>
            <a:off x="809897" y="605640"/>
            <a:ext cx="7485018" cy="5999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966687"/>
      </p:ext>
    </p:extLst>
  </p:cSld>
  <p:clrMapOvr>
    <a:masterClrMapping/>
  </p:clrMapOvr>
  <p:timing>
    <p:tnLst>
      <p:par>
        <p:cTn id="1" dur="indefinite" restart="never" nodeType="tmRoot"/>
      </p:par>
    </p:tnLst>
  </p:timing>
</p:sld>
</file>

<file path=ppt/theme/theme1.xml><?xml version="1.0" encoding="utf-8"?>
<a:theme xmlns:a="http://schemas.openxmlformats.org/drawingml/2006/main" name="Базис">
  <a:themeElements>
    <a:clrScheme name="Базис">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Базис">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Базис</Template>
  <TotalTime>1131</TotalTime>
  <Words>1143</Words>
  <Application>Microsoft Office PowerPoint</Application>
  <PresentationFormat>Экран (4:3)</PresentationFormat>
  <Paragraphs>56</Paragraphs>
  <Slides>31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31</vt:i4>
      </vt:variant>
    </vt:vector>
  </HeadingPairs>
  <TitlesOfParts>
    <vt:vector size="35" baseType="lpstr">
      <vt:lpstr>Corbel</vt:lpstr>
      <vt:lpstr>Roboto</vt:lpstr>
      <vt:lpstr>Verdana</vt:lpstr>
      <vt:lpstr>Базис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DS1959-SKAZKA7</dc:creator>
  <cp:lastModifiedBy>DS1959-SKAZKA7</cp:lastModifiedBy>
  <cp:revision>31</cp:revision>
  <dcterms:created xsi:type="dcterms:W3CDTF">2023-11-13T09:59:48Z</dcterms:created>
  <dcterms:modified xsi:type="dcterms:W3CDTF">2023-11-21T08:00:00Z</dcterms:modified>
</cp:coreProperties>
</file>