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71" r:id="rId12"/>
    <p:sldId id="269" r:id="rId13"/>
    <p:sldId id="270" r:id="rId14"/>
    <p:sldId id="274" r:id="rId15"/>
    <p:sldId id="27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0" autoAdjust="0"/>
    <p:restoredTop sz="94660"/>
  </p:normalViewPr>
  <p:slideViewPr>
    <p:cSldViewPr>
      <p:cViewPr varScale="1">
        <p:scale>
          <a:sx n="107" d="100"/>
          <a:sy n="107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Пятые классы</a:t>
            </a:r>
          </a:p>
        </c:rich>
      </c:tx>
      <c:layout>
        <c:manualLayout>
          <c:xMode val="edge"/>
          <c:yMode val="edge"/>
          <c:x val="0.34126377952755904"/>
          <c:y val="0"/>
        </c:manualLayout>
      </c:layout>
      <c:overlay val="1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Лист1!$B$12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cat>
            <c:multiLvlStrRef>
              <c:f>Лист1!$C$10:$F$11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Лист1!$C$12:$F$12</c:f>
              <c:numCache>
                <c:formatCode>General</c:formatCode>
                <c:ptCount val="4"/>
                <c:pt idx="0">
                  <c:v>13.5</c:v>
                </c:pt>
                <c:pt idx="1">
                  <c:v>14.5</c:v>
                </c:pt>
                <c:pt idx="2">
                  <c:v>11.2</c:v>
                </c:pt>
                <c:pt idx="3">
                  <c:v>9.5</c:v>
                </c:pt>
              </c:numCache>
            </c:numRef>
          </c:val>
        </c:ser>
        <c:ser>
          <c:idx val="1"/>
          <c:order val="1"/>
          <c:tx>
            <c:strRef>
              <c:f>Лист1!$B$13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multiLvlStrRef>
              <c:f>Лист1!$C$10:$F$11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Лист1!$C$13:$F$13</c:f>
              <c:numCache>
                <c:formatCode>General</c:formatCode>
                <c:ptCount val="4"/>
                <c:pt idx="0">
                  <c:v>71.5</c:v>
                </c:pt>
                <c:pt idx="1">
                  <c:v>70.5</c:v>
                </c:pt>
                <c:pt idx="2">
                  <c:v>73.8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Лист1!$B$14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multiLvlStrRef>
              <c:f>Лист1!$C$10:$F$11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Лист1!$C$14:$F$14</c:f>
              <c:numCache>
                <c:formatCode>General</c:formatCode>
                <c:ptCount val="4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23.5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524416"/>
        <c:axId val="36525952"/>
      </c:barChart>
      <c:catAx>
        <c:axId val="36524416"/>
        <c:scaling>
          <c:orientation val="minMax"/>
        </c:scaling>
        <c:delete val="0"/>
        <c:axPos val="b"/>
        <c:majorTickMark val="out"/>
        <c:minorTickMark val="none"/>
        <c:tickLblPos val="nextTo"/>
        <c:crossAx val="36525952"/>
        <c:crosses val="autoZero"/>
        <c:auto val="1"/>
        <c:lblAlgn val="ctr"/>
        <c:lblOffset val="100"/>
        <c:noMultiLvlLbl val="0"/>
      </c:catAx>
      <c:valAx>
        <c:axId val="3652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65244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Шестые классы</a:t>
            </a:r>
          </a:p>
        </c:rich>
      </c:tx>
      <c:layout>
        <c:manualLayout>
          <c:xMode val="edge"/>
          <c:yMode val="edge"/>
          <c:x val="0.32400000000000001"/>
          <c:y val="9.2592592592592587E-3"/>
        </c:manualLayout>
      </c:layout>
      <c:overlay val="1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Лист1!$B$6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cat>
            <c:multiLvlStrRef>
              <c:f>Лист1!$C$4:$F$5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Лист1!$C$6:$F$6</c:f>
              <c:numCache>
                <c:formatCode>General</c:formatCode>
                <c:ptCount val="4"/>
                <c:pt idx="0">
                  <c:v>20.5</c:v>
                </c:pt>
                <c:pt idx="1">
                  <c:v>21.5</c:v>
                </c:pt>
                <c:pt idx="2">
                  <c:v>18.5</c:v>
                </c:pt>
                <c:pt idx="3">
                  <c:v>15.6</c:v>
                </c:pt>
              </c:numCache>
            </c:numRef>
          </c:val>
        </c:ser>
        <c:ser>
          <c:idx val="1"/>
          <c:order val="1"/>
          <c:tx>
            <c:strRef>
              <c:f>Лист1!$B$7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multiLvlStrRef>
              <c:f>Лист1!$C$4:$F$5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Лист1!$C$7:$F$7</c:f>
              <c:numCache>
                <c:formatCode>General</c:formatCode>
                <c:ptCount val="4"/>
                <c:pt idx="0">
                  <c:v>68.7</c:v>
                </c:pt>
                <c:pt idx="1">
                  <c:v>67.2</c:v>
                </c:pt>
                <c:pt idx="2">
                  <c:v>67.5</c:v>
                </c:pt>
                <c:pt idx="3">
                  <c:v>63.7</c:v>
                </c:pt>
              </c:numCache>
            </c:numRef>
          </c:val>
        </c:ser>
        <c:ser>
          <c:idx val="2"/>
          <c:order val="2"/>
          <c:tx>
            <c:strRef>
              <c:f>Лист1!$B$8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multiLvlStrRef>
              <c:f>Лист1!$C$4:$F$5</c:f>
              <c:multiLvlStrCache>
                <c:ptCount val="4"/>
                <c:lvl>
                  <c:pt idx="0">
                    <c:v>контрольная</c:v>
                  </c:pt>
                  <c:pt idx="1">
                    <c:v>Экспериментальная </c:v>
                  </c:pt>
                  <c:pt idx="2">
                    <c:v>контрольная</c:v>
                  </c:pt>
                  <c:pt idx="3">
                    <c:v>Экспериментальная </c:v>
                  </c:pt>
                </c:lvl>
                <c:lvl>
                  <c:pt idx="0">
                    <c:v>начало года</c:v>
                  </c:pt>
                  <c:pt idx="2">
                    <c:v>Конец года</c:v>
                  </c:pt>
                </c:lvl>
              </c:multiLvlStrCache>
            </c:multiLvlStrRef>
          </c:cat>
          <c:val>
            <c:numRef>
              <c:f>Лист1!$C$8:$F$8</c:f>
              <c:numCache>
                <c:formatCode>General</c:formatCode>
                <c:ptCount val="4"/>
                <c:pt idx="0">
                  <c:v>10.8</c:v>
                </c:pt>
                <c:pt idx="1">
                  <c:v>11.3</c:v>
                </c:pt>
                <c:pt idx="2">
                  <c:v>14</c:v>
                </c:pt>
                <c:pt idx="3">
                  <c:v>20.7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547968"/>
        <c:axId val="36549760"/>
      </c:barChart>
      <c:catAx>
        <c:axId val="36547968"/>
        <c:scaling>
          <c:orientation val="minMax"/>
        </c:scaling>
        <c:delete val="0"/>
        <c:axPos val="b"/>
        <c:majorTickMark val="out"/>
        <c:minorTickMark val="none"/>
        <c:tickLblPos val="nextTo"/>
        <c:crossAx val="36549760"/>
        <c:crosses val="autoZero"/>
        <c:auto val="1"/>
        <c:lblAlgn val="ctr"/>
        <c:lblOffset val="100"/>
        <c:noMultiLvlLbl val="0"/>
      </c:catAx>
      <c:valAx>
        <c:axId val="365497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65479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69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451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562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615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111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2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493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78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1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96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390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08793-C9F7-4057-8DCB-113E5CF6E4D7}" type="datetimeFigureOut">
              <a:rPr lang="ru-RU" smtClean="0"/>
              <a:t>01.12.2016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3F0FE-7C65-44CF-B3CA-534658F431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91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3.xml"/><Relationship Id="rId7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hyperlink" Target="&#1040;&#1091;&#1082;&#1094;&#1080;&#1086;&#1085;%20&#1079;&#1072;&#1076;&#1072;&#1095;.ppt" TargetMode="External"/><Relationship Id="rId5" Type="http://schemas.openxmlformats.org/officeDocument/2006/relationships/slide" Target="slide6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hyperlink" Target="November%2005%202015.avi" TargetMode="External"/><Relationship Id="rId7" Type="http://schemas.openxmlformats.org/officeDocument/2006/relationships/hyperlink" Target="&#1082;&#1072;&#1088;&#1090;&#1086;&#1095;&#1082;&#1080;&#1057;&#1084;&#1077;&#1096;&#1072;&#1085;&#1085;&#1099;&#1077;222&#1059;&#1059;&#1059;&#1059;&#1059;.xlsm" TargetMode="External"/><Relationship Id="rId2" Type="http://schemas.openxmlformats.org/officeDocument/2006/relationships/hyperlink" Target="&#1074;&#1080;&#1076;&#1077;&#1086;1-cut.avi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74;&#1080;&#1076;&#1077;&#1086;%202-cut.avi" TargetMode="External"/><Relationship Id="rId5" Type="http://schemas.openxmlformats.org/officeDocument/2006/relationships/hyperlink" Target="&#1091;&#1089;&#1090;&#1085;&#1099;&#1081;%20&#1089;&#1095;&#1077;&#1090;.pptx" TargetMode="External"/><Relationship Id="rId4" Type="http://schemas.openxmlformats.org/officeDocument/2006/relationships/hyperlink" Target="&#1074;&#1080;&#1076;&#1077;&#1086;4-cut.avi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tvoyrebenok.ru/images/presentation/math/b/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5289" y="-99392"/>
            <a:ext cx="952719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44" y="1340768"/>
            <a:ext cx="88159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ИНТЕРАКТИВНЫЕ МЕТОДЫ ОБУЧЕНИЯ </a:t>
            </a:r>
            <a:b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УРОКАХ </a:t>
            </a:r>
            <a:r>
              <a:rPr lang="ru-RU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</a:t>
            </a:r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АТЕМАТИКИ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3714320"/>
            <a:ext cx="5402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МБОУ СОШ № 3 им. Героя России Сергея </a:t>
            </a:r>
            <a:r>
              <a:rPr lang="ru-RU" dirty="0" err="1" smtClean="0"/>
              <a:t>Ромашина</a:t>
            </a:r>
            <a:endParaRPr lang="ru-RU" dirty="0" smtClean="0"/>
          </a:p>
          <a:p>
            <a:r>
              <a:rPr lang="ru-RU" dirty="0" smtClean="0"/>
              <a:t>Соловьёва С.Н. и Цой Ю.Е.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734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Интерактивные технологии </a:t>
            </a:r>
            <a:r>
              <a:rPr lang="ru-RU" dirty="0"/>
              <a:t>– это такая организация процесса обучения, в котором невозможно неучастие ученика в коллективной работе, основанным на взаимодействии всех его участников процесса обучения.</a:t>
            </a:r>
          </a:p>
          <a:p>
            <a:r>
              <a:rPr lang="ru-RU" b="1" dirty="0"/>
              <a:t>Интерактивное обучение </a:t>
            </a:r>
            <a:r>
              <a:rPr lang="ru-RU" dirty="0"/>
              <a:t>– это, прежде всего, диалоговое обучение, в ходе которого осуществляется взаимодействие преподавателя и обучающегося.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026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Группа 84"/>
          <p:cNvGrpSpPr/>
          <p:nvPr/>
        </p:nvGrpSpPr>
        <p:grpSpPr>
          <a:xfrm>
            <a:off x="611560" y="1572649"/>
            <a:ext cx="3491880" cy="1944216"/>
            <a:chOff x="611560" y="1572649"/>
            <a:chExt cx="3491880" cy="1944216"/>
          </a:xfrm>
        </p:grpSpPr>
        <p:sp useBgFill="1">
          <p:nvSpPr>
            <p:cNvPr id="6" name="Прямоугольник 5"/>
            <p:cNvSpPr/>
            <p:nvPr/>
          </p:nvSpPr>
          <p:spPr>
            <a:xfrm>
              <a:off x="611560" y="1572649"/>
              <a:ext cx="3491880" cy="1944216"/>
            </a:xfrm>
            <a:prstGeom prst="rect">
              <a:avLst/>
            </a:prstGeom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V="1">
              <a:off x="1691680" y="1988840"/>
              <a:ext cx="1008112" cy="504056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 стрелкой 9"/>
            <p:cNvCxnSpPr/>
            <p:nvPr/>
          </p:nvCxnSpPr>
          <p:spPr>
            <a:xfrm>
              <a:off x="1763688" y="2492896"/>
              <a:ext cx="1008112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>
              <a:off x="1691680" y="2492896"/>
              <a:ext cx="1008112" cy="43204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рямоугольник 20"/>
            <p:cNvSpPr/>
            <p:nvPr/>
          </p:nvSpPr>
          <p:spPr>
            <a:xfrm>
              <a:off x="2339752" y="1700808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11560" y="2204864"/>
              <a:ext cx="1296144" cy="369332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Учитель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2339752" y="2220888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2339752" y="2754745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2" name="Прямая со стрелкой 11"/>
            <p:cNvCxnSpPr>
              <a:endCxn id="21" idx="1"/>
            </p:cNvCxnSpPr>
            <p:nvPr/>
          </p:nvCxnSpPr>
          <p:spPr>
            <a:xfrm flipV="1">
              <a:off x="1907704" y="1916832"/>
              <a:ext cx="432048" cy="43204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 стрелкой 59"/>
            <p:cNvCxnSpPr>
              <a:endCxn id="42" idx="1"/>
            </p:cNvCxnSpPr>
            <p:nvPr/>
          </p:nvCxnSpPr>
          <p:spPr>
            <a:xfrm flipV="1">
              <a:off x="1907704" y="2436912"/>
              <a:ext cx="432048" cy="19980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 стрелкой 60"/>
            <p:cNvCxnSpPr>
              <a:endCxn id="45" idx="1"/>
            </p:cNvCxnSpPr>
            <p:nvPr/>
          </p:nvCxnSpPr>
          <p:spPr>
            <a:xfrm>
              <a:off x="1883029" y="2594176"/>
              <a:ext cx="456723" cy="376593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Группа 85"/>
          <p:cNvGrpSpPr/>
          <p:nvPr/>
        </p:nvGrpSpPr>
        <p:grpSpPr>
          <a:xfrm>
            <a:off x="4427984" y="1556792"/>
            <a:ext cx="3491880" cy="1944216"/>
            <a:chOff x="4427984" y="1556792"/>
            <a:chExt cx="3491880" cy="1944216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427984" y="1556792"/>
              <a:ext cx="3491880" cy="194421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b="1" dirty="0">
                <a:solidFill>
                  <a:srgbClr val="FFFF00"/>
                </a:solidFill>
              </a:endParaRPr>
            </a:p>
          </p:txBody>
        </p:sp>
        <p:cxnSp>
          <p:nvCxnSpPr>
            <p:cNvPr id="20" name="Прямая со стрелкой 19"/>
            <p:cNvCxnSpPr/>
            <p:nvPr/>
          </p:nvCxnSpPr>
          <p:spPr>
            <a:xfrm flipV="1">
              <a:off x="5652120" y="1988840"/>
              <a:ext cx="1080120" cy="43204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/>
            <p:nvPr/>
          </p:nvCxnSpPr>
          <p:spPr>
            <a:xfrm>
              <a:off x="5652120" y="2564904"/>
              <a:ext cx="1080120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>
              <a:off x="5652120" y="2708920"/>
              <a:ext cx="1008112" cy="43204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4575949" y="2196366"/>
              <a:ext cx="1296144" cy="369332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Учитель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48" name="Прямоугольник 47"/>
            <p:cNvSpPr/>
            <p:nvPr/>
          </p:nvSpPr>
          <p:spPr>
            <a:xfrm>
              <a:off x="6300192" y="1700808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6318940" y="2328733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6372200" y="2988234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16" name="Прямая со стрелкой 15"/>
            <p:cNvCxnSpPr>
              <a:endCxn id="48" idx="1"/>
            </p:cNvCxnSpPr>
            <p:nvPr/>
          </p:nvCxnSpPr>
          <p:spPr>
            <a:xfrm flipV="1">
              <a:off x="5872093" y="1916832"/>
              <a:ext cx="428099" cy="324036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 стрелкой 62"/>
            <p:cNvCxnSpPr>
              <a:endCxn id="50" idx="1"/>
            </p:cNvCxnSpPr>
            <p:nvPr/>
          </p:nvCxnSpPr>
          <p:spPr>
            <a:xfrm>
              <a:off x="5872093" y="2436912"/>
              <a:ext cx="446847" cy="107845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>
              <a:endCxn id="55" idx="1"/>
            </p:cNvCxnSpPr>
            <p:nvPr/>
          </p:nvCxnSpPr>
          <p:spPr>
            <a:xfrm>
              <a:off x="5866677" y="2548182"/>
              <a:ext cx="505523" cy="656076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Группа 86"/>
          <p:cNvGrpSpPr/>
          <p:nvPr/>
        </p:nvGrpSpPr>
        <p:grpSpPr>
          <a:xfrm>
            <a:off x="2455173" y="3933056"/>
            <a:ext cx="4209008" cy="2376264"/>
            <a:chOff x="2455173" y="3933056"/>
            <a:chExt cx="4209008" cy="2376264"/>
          </a:xfrm>
        </p:grpSpPr>
        <p:sp useBgFill="1">
          <p:nvSpPr>
            <p:cNvPr id="44" name="Прямоугольник 43"/>
            <p:cNvSpPr/>
            <p:nvPr/>
          </p:nvSpPr>
          <p:spPr>
            <a:xfrm>
              <a:off x="2487717" y="3933056"/>
              <a:ext cx="4176464" cy="23762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b="1" dirty="0">
                <a:solidFill>
                  <a:srgbClr val="FFFF00"/>
                </a:solidFill>
              </a:endParaRPr>
            </a:p>
          </p:txBody>
        </p:sp>
        <p:cxnSp>
          <p:nvCxnSpPr>
            <p:cNvPr id="46" name="Прямая со стрелкой 45"/>
            <p:cNvCxnSpPr/>
            <p:nvPr/>
          </p:nvCxnSpPr>
          <p:spPr>
            <a:xfrm>
              <a:off x="3779912" y="5157192"/>
              <a:ext cx="1008112" cy="43204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 стрелкой 48"/>
            <p:cNvCxnSpPr/>
            <p:nvPr/>
          </p:nvCxnSpPr>
          <p:spPr>
            <a:xfrm>
              <a:off x="3779912" y="5085184"/>
              <a:ext cx="1080120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 стрелкой 50"/>
            <p:cNvCxnSpPr/>
            <p:nvPr/>
          </p:nvCxnSpPr>
          <p:spPr>
            <a:xfrm flipV="1">
              <a:off x="3779912" y="4581128"/>
              <a:ext cx="1080120" cy="43204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 стрелкой 51"/>
            <p:cNvCxnSpPr/>
            <p:nvPr/>
          </p:nvCxnSpPr>
          <p:spPr>
            <a:xfrm rot="5400000" flipH="1" flipV="1">
              <a:off x="5112060" y="4761148"/>
              <a:ext cx="360040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 стрелкой 56"/>
            <p:cNvCxnSpPr/>
            <p:nvPr/>
          </p:nvCxnSpPr>
          <p:spPr>
            <a:xfrm rot="5400000" flipH="1" flipV="1">
              <a:off x="5112854" y="5408426"/>
              <a:ext cx="360040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 стрелкой 57"/>
            <p:cNvCxnSpPr/>
            <p:nvPr/>
          </p:nvCxnSpPr>
          <p:spPr>
            <a:xfrm rot="5400000" flipH="1" flipV="1">
              <a:off x="5508104" y="4725144"/>
              <a:ext cx="288826" cy="794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/>
            <p:nvPr/>
          </p:nvCxnSpPr>
          <p:spPr>
            <a:xfrm rot="5400000">
              <a:off x="5581303" y="5372025"/>
              <a:ext cx="287238" cy="1588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Прямоугольник 52"/>
            <p:cNvSpPr/>
            <p:nvPr/>
          </p:nvSpPr>
          <p:spPr>
            <a:xfrm>
              <a:off x="5076056" y="4128429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455173" y="5089933"/>
              <a:ext cx="1296144" cy="369332"/>
            </a:xfrm>
            <a:prstGeom prst="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Учитель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5076056" y="4905164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5076056" y="5733256"/>
              <a:ext cx="1440160" cy="432048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2">
                      <a:lumMod val="50000"/>
                    </a:schemeClr>
                  </a:solidFill>
                </a:rPr>
                <a:t>ученик</a:t>
              </a:r>
              <a:endParaRPr lang="ru-RU" b="1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cxnSp>
          <p:nvCxnSpPr>
            <p:cNvPr id="66" name="Прямая со стрелкой 65"/>
            <p:cNvCxnSpPr>
              <a:endCxn id="53" idx="1"/>
            </p:cNvCxnSpPr>
            <p:nvPr/>
          </p:nvCxnSpPr>
          <p:spPr>
            <a:xfrm flipV="1">
              <a:off x="3751317" y="4344453"/>
              <a:ext cx="1324739" cy="851012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 стрелкой 66"/>
            <p:cNvCxnSpPr>
              <a:endCxn id="56" idx="1"/>
            </p:cNvCxnSpPr>
            <p:nvPr/>
          </p:nvCxnSpPr>
          <p:spPr>
            <a:xfrm flipV="1">
              <a:off x="3751317" y="5121188"/>
              <a:ext cx="1324739" cy="252028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 стрелкой 68"/>
            <p:cNvCxnSpPr>
              <a:endCxn id="59" idx="1"/>
            </p:cNvCxnSpPr>
            <p:nvPr/>
          </p:nvCxnSpPr>
          <p:spPr>
            <a:xfrm>
              <a:off x="3657602" y="5447493"/>
              <a:ext cx="1418454" cy="501787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я со стрелкой 73"/>
            <p:cNvCxnSpPr/>
            <p:nvPr/>
          </p:nvCxnSpPr>
          <p:spPr>
            <a:xfrm flipV="1">
              <a:off x="5652120" y="4545124"/>
              <a:ext cx="0" cy="360040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я со стрелкой 74"/>
            <p:cNvCxnSpPr/>
            <p:nvPr/>
          </p:nvCxnSpPr>
          <p:spPr>
            <a:xfrm flipV="1">
              <a:off x="5684675" y="5336418"/>
              <a:ext cx="0" cy="360040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Прямая со стрелкой 75"/>
            <p:cNvCxnSpPr/>
            <p:nvPr/>
          </p:nvCxnSpPr>
          <p:spPr>
            <a:xfrm flipV="1">
              <a:off x="6156176" y="4581922"/>
              <a:ext cx="17748" cy="323242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 стрелкой 79"/>
            <p:cNvCxnSpPr/>
            <p:nvPr/>
          </p:nvCxnSpPr>
          <p:spPr>
            <a:xfrm>
              <a:off x="6147302" y="5390821"/>
              <a:ext cx="17748" cy="342435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Заголовок 8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Методы обучения</a:t>
            </a:r>
            <a:endParaRPr lang="ru-RU" b="1" dirty="0"/>
          </a:p>
        </p:txBody>
      </p:sp>
      <p:sp>
        <p:nvSpPr>
          <p:cNvPr id="89" name="TextBox 88"/>
          <p:cNvSpPr txBox="1"/>
          <p:nvPr/>
        </p:nvSpPr>
        <p:spPr>
          <a:xfrm>
            <a:off x="1515609" y="1119115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Пассивные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201816" y="1095127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Активные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708698" y="3526271"/>
            <a:ext cx="2735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Интерактивные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81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8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Актуальность исследования </a:t>
            </a:r>
            <a:r>
              <a:rPr lang="ru-RU" sz="2400" dirty="0"/>
              <a:t>обусловлена потребностью учителей в определении оптимальных способов применения и организации использования интерактивных средств на уроках математики в школе, т.е. создании с их помощью естественных ситуаций взаимодействия участников процесса обучения.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636912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Проблема исследования </a:t>
            </a:r>
            <a:r>
              <a:rPr lang="ru-RU" sz="2400" dirty="0"/>
              <a:t>заключается в выявленном противоречии между необходимостью включения в учебный процесс эффективных методов и приемов применения средств интерактивного взаимодействия и низким уровнем использования интерактивных технологий в практике преподавания математике.</a:t>
            </a:r>
          </a:p>
        </p:txBody>
      </p:sp>
    </p:spTree>
    <p:extLst>
      <p:ext uri="{BB962C8B-B14F-4D97-AF65-F5344CB8AC3E}">
        <p14:creationId xmlns:p14="http://schemas.microsoft.com/office/powerpoint/2010/main" val="80637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6295" y="200445"/>
            <a:ext cx="87129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Цель исследования</a:t>
            </a:r>
            <a:r>
              <a:rPr lang="ru-RU" sz="2800" dirty="0">
                <a:solidFill>
                  <a:srgbClr val="FF0000"/>
                </a:solidFill>
              </a:rPr>
              <a:t>: </a:t>
            </a:r>
            <a:r>
              <a:rPr lang="ru-RU" sz="2800" dirty="0"/>
              <a:t>отобрать, структурировать и экспериментально проверить эффективность использования комплекса методов и приемов по применению средств интерактивного обучения школьников на уроках математики в школе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024" y="2996952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Объект исследования: </a:t>
            </a:r>
            <a:r>
              <a:rPr lang="ru-RU" sz="2800" dirty="0"/>
              <a:t>процесс интерактивного обучения в средней школе.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Предмет исследования: </a:t>
            </a:r>
            <a:r>
              <a:rPr lang="ru-RU" sz="2800" dirty="0"/>
              <a:t>средства,</a:t>
            </a:r>
            <a:r>
              <a:rPr lang="ru-RU" sz="2800" b="1" dirty="0"/>
              <a:t> </a:t>
            </a:r>
            <a:r>
              <a:rPr lang="ru-RU" sz="2800" dirty="0"/>
              <a:t>методы и приемы интерактивного обучения на уроках математики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1254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Гипотеза исследования</a:t>
            </a:r>
            <a:r>
              <a:rPr lang="ru-RU" sz="2400" dirty="0" smtClean="0">
                <a:solidFill>
                  <a:srgbClr val="FF0000"/>
                </a:solidFill>
              </a:rPr>
              <a:t>: </a:t>
            </a:r>
            <a:r>
              <a:rPr lang="ru-RU" sz="2400" dirty="0" smtClean="0"/>
              <a:t>если на уроках математики в школе применять комплекс методов и приемов использования средств интерактивного обучения, то, вероятно, это будет способствовать положительной динамике формирования познавательных и регулятивных универсальных учебных действий школьников.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214869"/>
            <a:ext cx="87129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Задачи исследования</a:t>
            </a:r>
            <a:r>
              <a:rPr lang="ru-RU" sz="2400" dirty="0">
                <a:solidFill>
                  <a:srgbClr val="FF0000"/>
                </a:solidFill>
              </a:rPr>
              <a:t>: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Проанализировать педагогическую литературу по проблеме исследования.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Структурировать и реализовать комплекс методов и приемов </a:t>
            </a:r>
            <a:br>
              <a:rPr lang="ru-RU" sz="2400" dirty="0"/>
            </a:br>
            <a:r>
              <a:rPr lang="ru-RU" sz="2400" dirty="0"/>
              <a:t>использования средств интерактивного обучения школьников на уроках математики.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400" dirty="0"/>
              <a:t>Отследить динамику уровня </a:t>
            </a:r>
            <a:r>
              <a:rPr lang="ru-RU" sz="2400" dirty="0" err="1"/>
              <a:t>сформированности</a:t>
            </a:r>
            <a:r>
              <a:rPr lang="ru-RU" sz="2400" dirty="0"/>
              <a:t> познавательных и регулятивных универсальных учебных действий 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val="113791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Методы исследования</a:t>
            </a:r>
            <a:r>
              <a:rPr lang="ru-RU" sz="2400" dirty="0"/>
              <a:t>: изучение научной и методической литературы по данной проблеме, естественный педагогический эксперимент, тестирование, математическая обработка результатов диагностики.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База исследования: </a:t>
            </a:r>
            <a:r>
              <a:rPr lang="ru-RU" sz="2400" dirty="0" smtClean="0"/>
              <a:t>28 </a:t>
            </a:r>
            <a:r>
              <a:rPr lang="ru-RU" sz="2400" dirty="0"/>
              <a:t>учащихся </a:t>
            </a:r>
            <a:r>
              <a:rPr lang="ru-RU" sz="2400" dirty="0" smtClean="0"/>
              <a:t>5 «А» </a:t>
            </a:r>
            <a:r>
              <a:rPr lang="ru-RU" sz="2400" dirty="0"/>
              <a:t>класса, </a:t>
            </a:r>
            <a:r>
              <a:rPr lang="ru-RU" sz="2400" dirty="0" smtClean="0"/>
              <a:t>27 </a:t>
            </a:r>
            <a:r>
              <a:rPr lang="ru-RU" sz="2400" dirty="0"/>
              <a:t>учащихся </a:t>
            </a:r>
            <a:r>
              <a:rPr lang="ru-RU" sz="2400" dirty="0" smtClean="0"/>
              <a:t>5«В</a:t>
            </a:r>
            <a:r>
              <a:rPr lang="ru-RU" sz="2400" dirty="0"/>
              <a:t>» класса </a:t>
            </a:r>
            <a:endParaRPr lang="ru-RU" sz="2400" dirty="0" smtClean="0"/>
          </a:p>
          <a:p>
            <a:r>
              <a:rPr lang="ru-RU" sz="2400" dirty="0" smtClean="0"/>
              <a:t>27 учащихся 6 «Г» и 30 учащихся 6 «</a:t>
            </a:r>
            <a:r>
              <a:rPr lang="ru-RU" sz="2400" dirty="0"/>
              <a:t>В</a:t>
            </a:r>
            <a:r>
              <a:rPr lang="ru-RU" sz="2400" dirty="0" smtClean="0"/>
              <a:t>» МБОУ СОШ № 3 г</a:t>
            </a:r>
            <a:r>
              <a:rPr lang="ru-RU" sz="2400" dirty="0"/>
              <a:t>. </a:t>
            </a:r>
            <a:r>
              <a:rPr lang="ru-RU" sz="2400" dirty="0" smtClean="0"/>
              <a:t>Южно-Сахалинска. </a:t>
            </a:r>
            <a:r>
              <a:rPr lang="ru-RU" sz="2400" dirty="0"/>
              <a:t>Всего: </a:t>
            </a:r>
            <a:r>
              <a:rPr lang="ru-RU" sz="2400" dirty="0" smtClean="0"/>
              <a:t>112 учащихся.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Время:</a:t>
            </a:r>
            <a:r>
              <a:rPr lang="ru-RU" sz="2400" dirty="0" smtClean="0"/>
              <a:t>2015-2016 учебный год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54615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79208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</a:rPr>
              <a:t>Технологии интерактивного обучения.</a:t>
            </a:r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2400" dirty="0"/>
              <a:t>1)Работа в парах.</a:t>
            </a:r>
          </a:p>
          <a:p>
            <a:r>
              <a:rPr lang="ru-RU" sz="2400" dirty="0"/>
              <a:t>2)Ротационные (сменные) тройки.</a:t>
            </a:r>
          </a:p>
          <a:p>
            <a:r>
              <a:rPr lang="ru-RU" sz="2400" dirty="0"/>
              <a:t>3)Карусель.</a:t>
            </a:r>
          </a:p>
          <a:p>
            <a:r>
              <a:rPr lang="ru-RU" sz="2400" dirty="0"/>
              <a:t>4)Работа в малых группах.</a:t>
            </a:r>
          </a:p>
          <a:p>
            <a:r>
              <a:rPr lang="ru-RU" sz="2400" dirty="0"/>
              <a:t>5)Аквариум.</a:t>
            </a:r>
          </a:p>
          <a:p>
            <a:r>
              <a:rPr lang="ru-RU" sz="2400" dirty="0"/>
              <a:t>6)Незаконченное предложение.</a:t>
            </a:r>
          </a:p>
          <a:p>
            <a:r>
              <a:rPr lang="ru-RU" sz="2400" dirty="0"/>
              <a:t>7)Мозговой штурм.</a:t>
            </a:r>
          </a:p>
          <a:p>
            <a:r>
              <a:rPr lang="ru-RU" sz="2400" dirty="0"/>
              <a:t>8)Броуновское движение.</a:t>
            </a:r>
          </a:p>
          <a:p>
            <a:r>
              <a:rPr lang="ru-RU" sz="2400" dirty="0"/>
              <a:t>9)Дерево решений.</a:t>
            </a:r>
          </a:p>
          <a:p>
            <a:r>
              <a:rPr lang="ru-RU" sz="2400" dirty="0"/>
              <a:t>10)Суд от своего имени.</a:t>
            </a:r>
          </a:p>
          <a:p>
            <a:r>
              <a:rPr lang="ru-RU" sz="2400" dirty="0"/>
              <a:t>11)Гражданские слушания.</a:t>
            </a:r>
          </a:p>
          <a:p>
            <a:r>
              <a:rPr lang="ru-RU" sz="2400" dirty="0"/>
              <a:t>12)Ролевая (деловая) игра.</a:t>
            </a:r>
          </a:p>
          <a:p>
            <a:r>
              <a:rPr lang="ru-RU" sz="2400" dirty="0"/>
              <a:t>13)Метод пресс.</a:t>
            </a:r>
          </a:p>
          <a:p>
            <a:r>
              <a:rPr lang="ru-RU" sz="2400" dirty="0"/>
              <a:t>14)Займи позицию.</a:t>
            </a:r>
          </a:p>
          <a:p>
            <a:r>
              <a:rPr lang="ru-RU" sz="2400" dirty="0"/>
              <a:t>15)Дискуссия.</a:t>
            </a:r>
          </a:p>
          <a:p>
            <a:r>
              <a:rPr lang="ru-RU" sz="2400" dirty="0"/>
              <a:t>16)Дебаты.</a:t>
            </a:r>
          </a:p>
        </p:txBody>
      </p:sp>
    </p:spTree>
    <p:extLst>
      <p:ext uri="{BB962C8B-B14F-4D97-AF65-F5344CB8AC3E}">
        <p14:creationId xmlns:p14="http://schemas.microsoft.com/office/powerpoint/2010/main" val="140025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3624" y="188640"/>
            <a:ext cx="843086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Работа в парах на уроке по теме </a:t>
            </a:r>
          </a:p>
          <a:p>
            <a:r>
              <a:rPr lang="ru-RU" sz="2400" dirty="0"/>
              <a:t>«Площадь прямоугольника. Единицы площади» в 5 классе</a:t>
            </a:r>
          </a:p>
          <a:p>
            <a:r>
              <a:rPr lang="ru-RU" sz="2400" b="1" dirty="0"/>
              <a:t>1 вариант.</a:t>
            </a:r>
            <a:endParaRPr lang="ru-RU" sz="2400" dirty="0"/>
          </a:p>
          <a:p>
            <a:pPr lvl="0"/>
            <a:r>
              <a:rPr lang="ru-RU" sz="2400" dirty="0"/>
              <a:t>Площадь листа бумаги 600см</a:t>
            </a:r>
            <a:r>
              <a:rPr lang="ru-RU" sz="2400" baseline="30000" dirty="0"/>
              <a:t>2</a:t>
            </a:r>
            <a:r>
              <a:rPr lang="ru-RU" sz="2400" dirty="0"/>
              <a:t>.</a:t>
            </a:r>
          </a:p>
          <a:p>
            <a:pPr lvl="0"/>
            <a:r>
              <a:rPr lang="ru-RU" sz="2400" dirty="0"/>
              <a:t>С какой площади потребуется вырубить лес, чтобы изготовить 100 пачек ( в каждой пачке 100 листов), если с 1а получается 50м</a:t>
            </a:r>
            <a:r>
              <a:rPr lang="ru-RU" sz="2400" baseline="30000" dirty="0"/>
              <a:t>2</a:t>
            </a:r>
            <a:r>
              <a:rPr lang="ru-RU" sz="2400" dirty="0"/>
              <a:t> бумаги?</a:t>
            </a:r>
          </a:p>
          <a:p>
            <a:pPr lvl="0"/>
            <a:r>
              <a:rPr lang="ru-RU" sz="2400" dirty="0"/>
              <a:t>Размеры оконного стекла - 100см · 150см. Сколько потребуется денег для установки 12 пластиковых окон, если 1м</a:t>
            </a:r>
            <a:r>
              <a:rPr lang="ru-RU" sz="2400" baseline="30000" dirty="0"/>
              <a:t>2</a:t>
            </a:r>
            <a:r>
              <a:rPr lang="ru-RU" sz="2400" dirty="0"/>
              <a:t> пластиковых окон стоит 4000 руб.? </a:t>
            </a:r>
          </a:p>
          <a:p>
            <a:r>
              <a:rPr lang="ru-RU" sz="2400" b="1" dirty="0"/>
              <a:t>2  вариант.</a:t>
            </a:r>
            <a:endParaRPr lang="ru-RU" sz="2400" dirty="0"/>
          </a:p>
          <a:p>
            <a:pPr lvl="0"/>
            <a:r>
              <a:rPr lang="ru-RU" sz="2400" dirty="0"/>
              <a:t>Площадь тетрадного листа - 300см</a:t>
            </a:r>
            <a:r>
              <a:rPr lang="ru-RU" sz="2400" baseline="30000" dirty="0"/>
              <a:t>2</a:t>
            </a:r>
            <a:r>
              <a:rPr lang="ru-RU" sz="2400" dirty="0"/>
              <a:t>.</a:t>
            </a:r>
          </a:p>
          <a:p>
            <a:pPr lvl="0"/>
            <a:r>
              <a:rPr lang="ru-RU" sz="2400" dirty="0"/>
              <a:t>С какой площади потребуется вырубить лес, чтобы изготовить 500 тетрадей  ( в каждой тетради 40 листов), если с 1а получается 50м</a:t>
            </a:r>
            <a:r>
              <a:rPr lang="ru-RU" sz="2400" baseline="30000" dirty="0"/>
              <a:t>2</a:t>
            </a:r>
            <a:r>
              <a:rPr lang="ru-RU" sz="2400" dirty="0"/>
              <a:t> бумаги?</a:t>
            </a:r>
          </a:p>
          <a:p>
            <a:pPr lvl="0"/>
            <a:r>
              <a:rPr lang="ru-RU" sz="2400" dirty="0"/>
              <a:t>Размеры оконного стекла - 100см · 150см. Сколько потребуется денег для установки 22простых окон, если 1м</a:t>
            </a:r>
            <a:r>
              <a:rPr lang="ru-RU" sz="2400" baseline="30000" dirty="0"/>
              <a:t>2 </a:t>
            </a:r>
            <a:r>
              <a:rPr lang="ru-RU" sz="2400" dirty="0"/>
              <a:t>стекольного полотна стоит 2000 руб</a:t>
            </a:r>
            <a:r>
              <a:rPr lang="ru-RU" sz="2800" dirty="0"/>
              <a:t>.?</a:t>
            </a:r>
          </a:p>
        </p:txBody>
      </p:sp>
    </p:spTree>
    <p:extLst>
      <p:ext uri="{BB962C8B-B14F-4D97-AF65-F5344CB8AC3E}">
        <p14:creationId xmlns:p14="http://schemas.microsoft.com/office/powerpoint/2010/main" val="295582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78" name="Group 82"/>
          <p:cNvGraphicFramePr>
            <a:graphicFrameLocks noGrp="1"/>
          </p:cNvGraphicFramePr>
          <p:nvPr/>
        </p:nvGraphicFramePr>
        <p:xfrm>
          <a:off x="539750" y="1397000"/>
          <a:ext cx="7915275" cy="4064001"/>
        </p:xfrm>
        <a:graphic>
          <a:graphicData uri="http://schemas.openxmlformats.org/drawingml/2006/table">
            <a:tbl>
              <a:tblPr/>
              <a:tblGrid>
                <a:gridCol w="2016125"/>
                <a:gridCol w="1474788"/>
                <a:gridCol w="1474787"/>
                <a:gridCol w="1474788"/>
                <a:gridCol w="1474787"/>
              </a:tblGrid>
              <a:tr h="1354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Arial" charset="0"/>
                        </a:rPr>
                        <a:t>1 балл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/>
                    </a:solidFill>
                  </a:tcPr>
                </a:tc>
              </a:tr>
              <a:tr h="1355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charset="0"/>
                        </a:rPr>
                        <a:t>2 балла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(-1)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354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charset="0"/>
                        </a:rPr>
                        <a:t>3 балла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(-2)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99FF"/>
                    </a:solidFill>
                  </a:tcPr>
                </a:tc>
              </a:tr>
            </a:tbl>
          </a:graphicData>
        </a:graphic>
      </p:graphicFrame>
      <p:sp>
        <p:nvSpPr>
          <p:cNvPr id="4124" name="AutoShape 8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80288" y="1773238"/>
            <a:ext cx="719137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25" name="AutoShape 8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16238" y="1773238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26" name="AutoShape 8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427538" y="1773238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27" name="AutoShape 8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425" y="1773238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28" name="AutoShape 87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87675" y="3141663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29" name="AutoShape 88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00563" y="3141663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0" name="AutoShape 89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425" y="3141663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1" name="AutoShape 90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51725" y="3141663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2" name="AutoShape 91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87675" y="4437063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3" name="AutoShape 9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500563" y="4508500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4" name="AutoShape 93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940425" y="4508500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35" name="AutoShape 94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451725" y="4508500"/>
            <a:ext cx="647700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92" name="Text Box 96"/>
          <p:cNvSpPr txBox="1">
            <a:spLocks noChangeArrowheads="1"/>
          </p:cNvSpPr>
          <p:nvPr/>
        </p:nvSpPr>
        <p:spPr bwMode="auto">
          <a:xfrm>
            <a:off x="755650" y="38234"/>
            <a:ext cx="734377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44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hlinkClick r:id="rId11" action="ppaction://hlinkpres?slideindex=1&amp;slidetitle="/>
              </a:rPr>
              <a:t>Аукцион задач(работа в группах)</a:t>
            </a:r>
            <a:endParaRPr lang="ru-RU" altLang="ru-RU" sz="4400" dirty="0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4138" name="AutoShape 9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188" y="5589588"/>
            <a:ext cx="1800225" cy="647700"/>
          </a:xfrm>
          <a:prstGeom prst="actionButtonDocumen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885954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9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Очень </a:t>
            </a:r>
            <a:r>
              <a:rPr lang="ru-RU" b="1" dirty="0"/>
              <a:t>сложно классифицировать интерактивные методы</a:t>
            </a:r>
            <a:r>
              <a:rPr lang="ru-RU" dirty="0"/>
              <a:t>, так как многие из них являются сложным переплетением нескольких приёмов: однако основные интерактивные подходы можно назвать. Это творческие задания, работа в малых группах, обучающие игры, использование общественных ресурсов, социальные проекты и другие внеаудиторные методы обучения. Остановлюсь на обучающих играх, которые наряду с творческими заданиями и работой в малых группах являются основным приёмом на интерактивных занятиях. 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Условно выделим </a:t>
            </a:r>
            <a:r>
              <a:rPr lang="ru-RU" dirty="0"/>
              <a:t>несколько видов обучающих игр:</a:t>
            </a:r>
          </a:p>
          <a:p>
            <a:r>
              <a:rPr lang="ru-RU" dirty="0"/>
              <a:t>– </a:t>
            </a:r>
            <a:r>
              <a:rPr lang="ru-RU" i="1" dirty="0"/>
              <a:t>ролевые игры и имитация,</a:t>
            </a:r>
          </a:p>
          <a:p>
            <a:r>
              <a:rPr lang="ru-RU" i="1" dirty="0"/>
              <a:t>– деловые игры и моделирование,</a:t>
            </a:r>
          </a:p>
          <a:p>
            <a:r>
              <a:rPr lang="ru-RU" i="1" dirty="0"/>
              <a:t>– образовательные игры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49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70485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начале урока математики рекомендуется проводить разминку в виде устного счёта, которая имеет целью привлечь или сконцентрировать внимание учащихся к теме урока, а если это в середине урока, то дать им разрядку. Разминкой может служить любое интересное упражнение или игра..</a:t>
            </a:r>
          </a:p>
          <a:p>
            <a:r>
              <a:rPr lang="ru-RU" sz="2400" u="sng" dirty="0" smtClean="0">
                <a:solidFill>
                  <a:schemeClr val="accent1"/>
                </a:solidFill>
              </a:rPr>
              <a:t>Работа </a:t>
            </a:r>
            <a:r>
              <a:rPr lang="ru-RU" sz="2400" u="sng" dirty="0" smtClean="0">
                <a:solidFill>
                  <a:schemeClr val="accent1"/>
                </a:solidFill>
              </a:rPr>
              <a:t>с применением интерактивной доски:</a:t>
            </a:r>
          </a:p>
          <a:p>
            <a:r>
              <a:rPr lang="ru-RU" sz="2400" dirty="0" smtClean="0">
                <a:solidFill>
                  <a:schemeClr val="accent1"/>
                </a:solidFill>
                <a:hlinkClick r:id="rId2" action="ppaction://hlinkfile"/>
              </a:rPr>
              <a:t>Устный счет 1 </a:t>
            </a:r>
            <a:endParaRPr lang="ru-RU" sz="2400" dirty="0">
              <a:solidFill>
                <a:schemeClr val="accent1"/>
              </a:solidFill>
            </a:endParaRPr>
          </a:p>
          <a:p>
            <a:r>
              <a:rPr lang="ru-RU" sz="2400" dirty="0" smtClean="0">
                <a:solidFill>
                  <a:schemeClr val="accent1"/>
                </a:solidFill>
                <a:hlinkClick r:id="rId3" action="ppaction://hlinkfile"/>
              </a:rPr>
              <a:t>Устный счет 2</a:t>
            </a:r>
            <a:endParaRPr lang="ru-RU" sz="2400" dirty="0" smtClean="0">
              <a:solidFill>
                <a:schemeClr val="accent1"/>
              </a:solidFill>
            </a:endParaRPr>
          </a:p>
          <a:p>
            <a:r>
              <a:rPr lang="ru-RU" sz="2400" dirty="0" smtClean="0">
                <a:solidFill>
                  <a:schemeClr val="accent1"/>
                </a:solidFill>
                <a:hlinkClick r:id="rId4" action="ppaction://hlinkfile"/>
              </a:rPr>
              <a:t>Устный счет 3</a:t>
            </a:r>
            <a:endParaRPr lang="ru-RU" sz="2400" dirty="0" smtClean="0">
              <a:solidFill>
                <a:schemeClr val="accent1"/>
              </a:solidFill>
            </a:endParaRPr>
          </a:p>
          <a:p>
            <a:r>
              <a:rPr lang="ru-RU" sz="2400" dirty="0" smtClean="0">
                <a:solidFill>
                  <a:schemeClr val="accent1"/>
                </a:solidFill>
                <a:hlinkClick r:id="rId5" action="ppaction://hlinkpres?slideindex=1&amp;slidetitle="/>
              </a:rPr>
              <a:t>Устный счет 4</a:t>
            </a:r>
            <a:endParaRPr lang="ru-RU" sz="2400" dirty="0" smtClean="0">
              <a:solidFill>
                <a:schemeClr val="accent1"/>
              </a:solidFill>
            </a:endParaRPr>
          </a:p>
          <a:p>
            <a:r>
              <a:rPr lang="ru-RU" sz="2400" dirty="0" smtClean="0">
                <a:solidFill>
                  <a:schemeClr val="accent1"/>
                </a:solidFill>
                <a:hlinkClick r:id="rId6" action="ppaction://hlinkfile"/>
              </a:rPr>
              <a:t>Построение </a:t>
            </a:r>
            <a:r>
              <a:rPr lang="ru-RU" sz="2400" dirty="0" smtClean="0">
                <a:solidFill>
                  <a:schemeClr val="accent1"/>
                </a:solidFill>
                <a:hlinkClick r:id="rId6" action="ppaction://hlinkfile"/>
              </a:rPr>
              <a:t>сечений</a:t>
            </a:r>
            <a:endParaRPr lang="ru-RU" sz="2400" dirty="0" smtClean="0">
              <a:solidFill>
                <a:schemeClr val="accent1"/>
              </a:solidFill>
            </a:endParaRPr>
          </a:p>
          <a:p>
            <a:r>
              <a:rPr lang="ru-RU" sz="2400" dirty="0" smtClean="0">
                <a:solidFill>
                  <a:schemeClr val="accent1"/>
                </a:solidFill>
              </a:rPr>
              <a:t>Организация индивидуальной работы</a:t>
            </a:r>
            <a:endParaRPr lang="ru-RU" sz="2400" dirty="0" smtClean="0">
              <a:solidFill>
                <a:schemeClr val="accent1"/>
              </a:solidFill>
            </a:endParaRPr>
          </a:p>
          <a:p>
            <a:r>
              <a:rPr lang="ru-RU" sz="2400" dirty="0">
                <a:solidFill>
                  <a:schemeClr val="accent1"/>
                </a:solidFill>
                <a:hlinkClick r:id="rId7" action="ppaction://hlinkfile"/>
              </a:rPr>
              <a:t>Индивидуальная работа с оцениваем</a:t>
            </a:r>
            <a:endParaRPr lang="ru-RU" sz="2400" dirty="0">
              <a:solidFill>
                <a:schemeClr val="accent1"/>
              </a:solidFill>
            </a:endParaRPr>
          </a:p>
          <a:p>
            <a:r>
              <a:rPr lang="ru-RU" sz="2400" dirty="0">
                <a:solidFill>
                  <a:schemeClr val="accent1"/>
                </a:solidFill>
                <a:hlinkClick r:id="rId8" action="ppaction://hlinksldjump"/>
              </a:rPr>
              <a:t>Игра «координатная плоскость</a:t>
            </a:r>
            <a:endParaRPr lang="ru-RU" sz="2400" dirty="0">
              <a:solidFill>
                <a:schemeClr val="accent1"/>
              </a:solidFill>
            </a:endParaRPr>
          </a:p>
          <a:p>
            <a:endParaRPr lang="ru-RU" sz="24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9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11" y="332656"/>
            <a:ext cx="8551469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назад 1">
            <a:hlinkClick r:id="" action="ppaction://hlinkshowjump?jump=previousslide" highlightClick="1"/>
          </p:cNvPr>
          <p:cNvSpPr/>
          <p:nvPr/>
        </p:nvSpPr>
        <p:spPr>
          <a:xfrm>
            <a:off x="251520" y="6159031"/>
            <a:ext cx="576064" cy="47667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71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Диагностика результатов </a:t>
            </a:r>
            <a:r>
              <a:rPr lang="ru-RU" sz="3600" dirty="0" smtClean="0"/>
              <a:t>(методика направленности на приобретение знаний  Е.П Ильина и Н. А. </a:t>
            </a:r>
            <a:r>
              <a:rPr lang="ru-RU" sz="3600" dirty="0" err="1" smtClean="0"/>
              <a:t>Курдюковой</a:t>
            </a:r>
            <a:r>
              <a:rPr lang="ru-RU" sz="3600" dirty="0" smtClean="0"/>
              <a:t> )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28115760"/>
              </p:ext>
            </p:extLst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368481226"/>
              </p:ext>
            </p:extLst>
          </p:nvPr>
        </p:nvGraphicFramePr>
        <p:xfrm>
          <a:off x="4645025" y="2174875"/>
          <a:ext cx="404177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556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Результаты и выводы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1986" y="102660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  В </a:t>
            </a:r>
            <a:r>
              <a:rPr lang="ru-RU" dirty="0"/>
              <a:t>процессе работы мы пришли к выводу, что интерактивное обучение – это обучение таким образом, когда практически все учащиеся оказываются вовлеченными в процесс познания; имеют возможность понимать и рефлексировать по поводу того, что они знают и думают, за счет обмена знаниями, идеями, способами деятельности</a:t>
            </a:r>
            <a:r>
              <a:rPr lang="ru-RU" dirty="0" smtClean="0"/>
              <a:t>.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1986" y="2492896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    Интерактивная </a:t>
            </a:r>
            <a:r>
              <a:rPr lang="ru-RU" dirty="0"/>
              <a:t>деятельность на уроках предполагает организацию и развитие диалогового общения, которое ведет к взаимопониманию, взаимодействию, к совместному решению общих, но значимых для каждого участника задач.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4218" y="3693225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      В ходе диалогового обучения учащиеся учатся критически мыслить, решать сложные проблемы на основе анализа обстоятельств и соответствующей информации, взвешивать альтернативные мнения, принимать продуманные решения, участвовать в дискуссиях, общаться с другими людьми. </a:t>
            </a:r>
            <a:r>
              <a:rPr lang="ru-RU" dirty="0"/>
              <a:t>Место учителя в интерактивных уроках сводится к направлению деятельности учащихся на достижение целей урока.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5445224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Гипотеза </a:t>
            </a:r>
            <a:r>
              <a:rPr lang="ru-RU" dirty="0"/>
              <a:t>о том, если на уроках математики в школе применять комплекс методов и приемов использования средств интерактивного обучения, то это будет способствовать положительной динамике формирования познавательных и регулятивных универсальных учебных действий школьников, подтвердилась.</a:t>
            </a:r>
          </a:p>
        </p:txBody>
      </p:sp>
    </p:spTree>
    <p:extLst>
      <p:ext uri="{BB962C8B-B14F-4D97-AF65-F5344CB8AC3E}">
        <p14:creationId xmlns:p14="http://schemas.microsoft.com/office/powerpoint/2010/main" val="319852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899</Words>
  <Application>Microsoft Office PowerPoint</Application>
  <PresentationFormat>Экран (4:3)</PresentationFormat>
  <Paragraphs>95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Методы обучения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Диагностика результатов (методика направленности на приобретение знаний  Е.П Ильина и Н. А. Курдюковой )</vt:lpstr>
      <vt:lpstr>Результаты и выводы</vt:lpstr>
    </vt:vector>
  </TitlesOfParts>
  <Company>BlackShine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</dc:creator>
  <cp:lastModifiedBy>Юля</cp:lastModifiedBy>
  <cp:revision>19</cp:revision>
  <dcterms:created xsi:type="dcterms:W3CDTF">2016-11-30T20:14:22Z</dcterms:created>
  <dcterms:modified xsi:type="dcterms:W3CDTF">2016-12-01T06:02:45Z</dcterms:modified>
</cp:coreProperties>
</file>