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3" r:id="rId3"/>
    <p:sldId id="269" r:id="rId4"/>
    <p:sldId id="259" r:id="rId5"/>
    <p:sldId id="260" r:id="rId6"/>
    <p:sldId id="261" r:id="rId7"/>
    <p:sldId id="262" r:id="rId8"/>
    <p:sldId id="264" r:id="rId9"/>
    <p:sldId id="265" r:id="rId10"/>
    <p:sldId id="257" r:id="rId11"/>
    <p:sldId id="258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855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62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06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419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741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38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375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878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993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489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4356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794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39849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3082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073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911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06BDE-3B41-40B8-B92C-3C06AFEF902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515F126-00A5-4A2F-BD9F-253BDB969D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328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9175" y="447675"/>
            <a:ext cx="10696575" cy="485776"/>
          </a:xfrm>
        </p:spPr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18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18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18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80999" y="180975"/>
            <a:ext cx="116490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Государственное </a:t>
            </a:r>
            <a:r>
              <a:rPr lang="ru-RU" sz="1600" dirty="0" smtClean="0"/>
              <a:t>бюджетное </a:t>
            </a:r>
            <a:r>
              <a:rPr lang="ru-RU" sz="1600" dirty="0" smtClean="0"/>
              <a:t>образовательное учреждение </a:t>
            </a:r>
            <a:r>
              <a:rPr lang="ru-RU" sz="1600" dirty="0" smtClean="0"/>
              <a:t>школа</a:t>
            </a:r>
            <a:r>
              <a:rPr lang="ru-RU" sz="1600" dirty="0" smtClean="0"/>
              <a:t> №</a:t>
            </a:r>
            <a:r>
              <a:rPr lang="ru-RU" sz="1600" dirty="0" smtClean="0"/>
              <a:t>17</a:t>
            </a:r>
            <a:endParaRPr lang="ru-RU" sz="1600" dirty="0" smtClean="0"/>
          </a:p>
          <a:p>
            <a:pPr algn="ctr"/>
            <a:r>
              <a:rPr lang="ru-RU" sz="1600" dirty="0" smtClean="0"/>
              <a:t>Невского района Санкт-Петербурга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1638300" y="1752600"/>
            <a:ext cx="9277350" cy="175432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«</a:t>
            </a:r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ФОРМИРОВАНИЕ МОТОРНЫХ НАВЫКОВ У</a:t>
            </a:r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ДЕТЕЙ </a:t>
            </a:r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с ТМНР</a:t>
            </a:r>
            <a:endParaRPr lang="ru-RU" sz="36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ЧЕРЕЗ </a:t>
            </a:r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ИГРОВУЮ ДЕЯТЕЛЬНОСТЬ»</a:t>
            </a:r>
            <a:endParaRPr lang="ru-RU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066362" y="4429125"/>
            <a:ext cx="27160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Воспитатель: </a:t>
            </a:r>
            <a:endParaRPr lang="ru-RU" dirty="0" smtClean="0"/>
          </a:p>
          <a:p>
            <a:pPr algn="ctr"/>
            <a:r>
              <a:rPr lang="ru-RU" dirty="0" smtClean="0"/>
              <a:t>Городняя </a:t>
            </a:r>
          </a:p>
          <a:p>
            <a:pPr algn="ctr"/>
            <a:r>
              <a:rPr lang="ru-RU" dirty="0" smtClean="0"/>
              <a:t>Ирина Анатолиевна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524375" y="5953125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Санкт-Петербург</a:t>
            </a:r>
          </a:p>
          <a:p>
            <a:pPr algn="ctr"/>
            <a:r>
              <a:rPr lang="ru-RU" dirty="0" smtClean="0"/>
              <a:t>2019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80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9725" y="628650"/>
            <a:ext cx="10163175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700" dirty="0"/>
              <a:t>О пользе развития мелкой моторики знают все. Слова В.А.Сухомлинского о том, что </a:t>
            </a:r>
            <a:r>
              <a:rPr lang="ru-RU" sz="1700" i="1" dirty="0"/>
              <a:t>«ум ребенка находится на кончиках его пальцев</a:t>
            </a:r>
            <a:r>
              <a:rPr lang="ru-RU" sz="1700" i="1" dirty="0" smtClean="0"/>
              <a:t>»</a:t>
            </a:r>
            <a:r>
              <a:rPr lang="ru-RU" sz="1700" dirty="0" smtClean="0"/>
              <a:t> </a:t>
            </a:r>
            <a:r>
              <a:rPr lang="ru-RU" sz="1700" dirty="0"/>
              <a:t>поддерживают и врачи, и логопеды. Малыш плохо говорит? Собирайте </a:t>
            </a:r>
            <a:r>
              <a:rPr lang="ru-RU" sz="1700" dirty="0" smtClean="0"/>
              <a:t>пазлы, </a:t>
            </a:r>
            <a:r>
              <a:rPr lang="ru-RU" sz="1700" dirty="0"/>
              <a:t>шнуровки, пирамидки! Но как связаны мелкая моторика и речь? Действительно ли развитие тонких движений рук — это та самая магическая кнопка,  при нажатии на которую у ребенка автоматически развивается не только речь, но и мышление</a:t>
            </a:r>
            <a:r>
              <a:rPr lang="ru-RU" sz="1700" dirty="0" smtClean="0"/>
              <a:t>?</a:t>
            </a:r>
          </a:p>
          <a:p>
            <a:pPr algn="just"/>
            <a:r>
              <a:rPr lang="ru-RU" sz="1700" dirty="0" smtClean="0"/>
              <a:t> На </a:t>
            </a:r>
            <a:r>
              <a:rPr lang="ru-RU" sz="1700" dirty="0"/>
              <a:t>практике же мы очень часто видим обратное. Есть дети, которые не могут сами завязать шнурки, прекрасно говорят. И дети, которые великолепно управляются и с ложкой, и с </a:t>
            </a:r>
            <a:r>
              <a:rPr lang="ru-RU" sz="1700" dirty="0" err="1"/>
              <a:t>пазлами</a:t>
            </a:r>
            <a:r>
              <a:rPr lang="ru-RU" sz="1700" dirty="0"/>
              <a:t>, и с любой застежкой — а при этом их речь малопонятна для окружающих и сильно отстает от сверстников</a:t>
            </a:r>
            <a:r>
              <a:rPr lang="ru-RU" sz="1700" dirty="0" smtClean="0"/>
              <a:t>. Тем более это касается детей с ТМНР.</a:t>
            </a:r>
          </a:p>
          <a:p>
            <a:pPr algn="just"/>
            <a:r>
              <a:rPr lang="ru-RU" dirty="0"/>
              <a:t>Познание ребенком окружающего мира начинается с </a:t>
            </a:r>
            <a:r>
              <a:rPr lang="ru-RU" i="1" dirty="0"/>
              <a:t>«живого </a:t>
            </a:r>
            <a:r>
              <a:rPr lang="ru-RU" i="1" dirty="0" smtClean="0"/>
              <a:t>созерцания", через</a:t>
            </a:r>
            <a:r>
              <a:rPr lang="ru-RU" dirty="0" smtClean="0"/>
              <a:t> </a:t>
            </a:r>
            <a:r>
              <a:rPr lang="ru-RU" dirty="0"/>
              <a:t>прикосновения и ощупывания сенсорно привлекательно объекта. Чем лучше </a:t>
            </a:r>
            <a:r>
              <a:rPr lang="ru-RU" b="1" dirty="0"/>
              <a:t>сформирована мелкая моторика</a:t>
            </a:r>
            <a:r>
              <a:rPr lang="ru-RU" dirty="0"/>
              <a:t>, тем больше </a:t>
            </a:r>
            <a:r>
              <a:rPr lang="ru-RU" b="1" dirty="0"/>
              <a:t>представлений о предмете получает ребенок</a:t>
            </a:r>
            <a:r>
              <a:rPr lang="ru-RU" dirty="0"/>
              <a:t>. </a:t>
            </a:r>
            <a:r>
              <a:rPr lang="ru-RU" dirty="0" err="1"/>
              <a:t>Олигофренопедагогами</a:t>
            </a:r>
            <a:r>
              <a:rPr lang="ru-RU" dirty="0"/>
              <a:t> и психологами доказано, что дети с умственной отсталостью испытывают выраженные затруднения в </a:t>
            </a:r>
            <a:r>
              <a:rPr lang="ru-RU" b="1" dirty="0"/>
              <a:t>формировании </a:t>
            </a:r>
            <a:r>
              <a:rPr lang="ru-RU" dirty="0"/>
              <a:t>"алгоритма движения" ввиду недостаточности кинетической основы произвольного действия (Л. С. Выготский, Л. В. </a:t>
            </a:r>
            <a:r>
              <a:rPr lang="ru-RU" dirty="0" err="1"/>
              <a:t>Занков</a:t>
            </a:r>
            <a:r>
              <a:rPr lang="ru-RU" dirty="0"/>
              <a:t>, А. Р. </a:t>
            </a:r>
            <a:r>
              <a:rPr lang="ru-RU" dirty="0" err="1"/>
              <a:t>Лурия</a:t>
            </a:r>
            <a:r>
              <a:rPr lang="ru-RU" dirty="0"/>
              <a:t>, В. М. Мозговой, В. Г. Петрова и др</a:t>
            </a:r>
            <a:r>
              <a:rPr lang="ru-RU" dirty="0" smtClean="0"/>
              <a:t>.).</a:t>
            </a:r>
          </a:p>
          <a:p>
            <a:pPr algn="just"/>
            <a:endParaRPr lang="ru-RU" sz="1700" dirty="0" smtClean="0"/>
          </a:p>
          <a:p>
            <a:pPr algn="just" fontAlgn="base"/>
            <a:r>
              <a:rPr lang="ru-RU" sz="1700" dirty="0"/>
              <a:t>На самом деле на развитие речи ребенка крайне положительно влияет </a:t>
            </a:r>
            <a:r>
              <a:rPr lang="ru-RU" sz="1700" b="1" i="1" dirty="0"/>
              <a:t>моторное планирование</a:t>
            </a:r>
            <a:r>
              <a:rPr lang="ru-RU" sz="1700" dirty="0"/>
              <a:t>. Что это такое</a:t>
            </a:r>
            <a:r>
              <a:rPr lang="ru-RU" sz="1700" dirty="0" smtClean="0"/>
              <a:t>?</a:t>
            </a:r>
          </a:p>
          <a:p>
            <a:pPr algn="just" fontAlgn="base"/>
            <a:endParaRPr lang="ru-RU" sz="1700" dirty="0"/>
          </a:p>
          <a:p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227768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08030" y="612475"/>
            <a:ext cx="948043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b="1" dirty="0"/>
              <a:t>Моторное планирование</a:t>
            </a:r>
            <a:r>
              <a:rPr lang="ru-RU" dirty="0"/>
              <a:t> — это умение выстроить логику действия. Например, Вам нужно выучить новый танец. Сперва Вы будете думать куда ставить ногу, как повернуться и т.д. Это и есть этап моторного планирования. Когда Вы перестанете задумываться о порядке действий, это значит, что они перешли на уровень двигательных навыков</a:t>
            </a:r>
            <a:r>
              <a:rPr lang="ru-RU" dirty="0" smtClean="0"/>
              <a:t>.</a:t>
            </a:r>
          </a:p>
          <a:p>
            <a:pPr algn="just" fontAlgn="base"/>
            <a:endParaRPr lang="ru-RU" dirty="0"/>
          </a:p>
          <a:p>
            <a:pPr algn="just" fontAlgn="base"/>
            <a:r>
              <a:rPr lang="ru-RU" b="1" dirty="0"/>
              <a:t>Произношение звуков требует сложного моторного планирования</a:t>
            </a:r>
            <a:r>
              <a:rPr lang="ru-RU" dirty="0"/>
              <a:t> у </a:t>
            </a:r>
            <a:r>
              <a:rPr lang="ru-RU" dirty="0" smtClean="0"/>
              <a:t>детей, </a:t>
            </a:r>
            <a:r>
              <a:rPr lang="ru-RU" dirty="0"/>
              <a:t>которые учатся говорить, и у детей с речевыми трудностями.</a:t>
            </a:r>
          </a:p>
          <a:p>
            <a:pPr algn="just" fontAlgn="base"/>
            <a:r>
              <a:rPr lang="ru-RU" dirty="0"/>
              <a:t>Тренировка моторного планирования крупных (ноги, руки, голова, тело)  и мелких (пальцы) движений действительно помогает постепенно воспитать более сложное моторное планирование, необходимое для произнесения звуков</a:t>
            </a:r>
            <a:r>
              <a:rPr lang="ru-RU" dirty="0" smtClean="0"/>
              <a:t>.</a:t>
            </a:r>
          </a:p>
          <a:p>
            <a:pPr algn="just" fontAlgn="base"/>
            <a:endParaRPr lang="ru-RU" dirty="0" smtClean="0"/>
          </a:p>
          <a:p>
            <a:pPr algn="just"/>
            <a:r>
              <a:rPr lang="ru-RU" b="1" dirty="0"/>
              <a:t>Чтобы был эффект</a:t>
            </a:r>
            <a:r>
              <a:rPr lang="ru-RU" dirty="0"/>
              <a:t>…</a:t>
            </a:r>
          </a:p>
          <a:p>
            <a:pPr algn="just"/>
            <a:r>
              <a:rPr lang="ru-RU" dirty="0"/>
              <a:t>Получается, не так важно, чем заниматься — мелкой моторикой или крупной, а важно — как. Важно, чтобы действия были непривычны для ребенка.</a:t>
            </a:r>
          </a:p>
          <a:p>
            <a:pPr algn="just"/>
            <a:endParaRPr lang="ru-RU" dirty="0"/>
          </a:p>
          <a:p>
            <a:pPr algn="just"/>
            <a:r>
              <a:rPr lang="ru-RU" dirty="0"/>
              <a:t>Если ребенок изо дня в день собирает одни и те же пазлы и пирамидки, эти действия уже не требуют моторного планирования, они становятся навыками, а значит, не способствуют развитию речи ребенка.</a:t>
            </a:r>
          </a:p>
          <a:p>
            <a:pPr algn="just" fontAlgn="base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992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0675" y="704851"/>
            <a:ext cx="100298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  <a:p>
            <a:pPr algn="just"/>
            <a:r>
              <a:rPr lang="ru-RU" dirty="0"/>
              <a:t>Такие действия как застегивание пуговиц, кнопок, крючков, шнурование ботинка дети с </a:t>
            </a:r>
            <a:r>
              <a:rPr lang="ru-RU" b="1" dirty="0"/>
              <a:t>ТМНР</a:t>
            </a:r>
            <a:r>
              <a:rPr lang="ru-RU" dirty="0"/>
              <a:t> не выполняют или выполняют в более медленном темпе, чем их сверстники с нормой развития. Обуславливается это </a:t>
            </a:r>
            <a:r>
              <a:rPr lang="ru-RU" dirty="0" err="1"/>
              <a:t>некоординированностью</a:t>
            </a:r>
            <a:r>
              <a:rPr lang="ru-RU" dirty="0"/>
              <a:t> движений, нарушением ритма и скорости. Таким образом, мелкая </a:t>
            </a:r>
            <a:r>
              <a:rPr lang="ru-RU" b="1" dirty="0"/>
              <a:t>моторика</a:t>
            </a:r>
            <a:r>
              <a:rPr lang="ru-RU" dirty="0"/>
              <a:t> пальцев и кистей рук - это движения, которые по своей сути не являются безусловным рефлексом, а требуют специального развития, что имеет большое значение в коррекции дефектов умственно отсталого ребенка. Поэтому </a:t>
            </a:r>
            <a:r>
              <a:rPr lang="ru-RU" dirty="0" smtClean="0"/>
              <a:t> развитию </a:t>
            </a:r>
            <a:r>
              <a:rPr lang="ru-RU" dirty="0"/>
              <a:t>мелкой и общей </a:t>
            </a:r>
            <a:r>
              <a:rPr lang="ru-RU" b="1" dirty="0" smtClean="0"/>
              <a:t>моторики</a:t>
            </a:r>
            <a:r>
              <a:rPr lang="ru-RU" dirty="0" smtClean="0"/>
              <a:t> </a:t>
            </a:r>
            <a:r>
              <a:rPr lang="ru-RU" dirty="0"/>
              <a:t>на занятиях </a:t>
            </a:r>
            <a:r>
              <a:rPr lang="ru-RU" dirty="0" smtClean="0"/>
              <a:t>уделяется большое внимание.</a:t>
            </a:r>
            <a:endParaRPr lang="ru-RU" dirty="0" smtClean="0"/>
          </a:p>
          <a:p>
            <a:pPr algn="just"/>
            <a:endParaRPr lang="ru-RU" dirty="0" smtClean="0"/>
          </a:p>
          <a:p>
            <a:pPr algn="just"/>
            <a:r>
              <a:rPr lang="ru-RU" b="1" dirty="0" smtClean="0"/>
              <a:t>Главный </a:t>
            </a:r>
            <a:r>
              <a:rPr lang="ru-RU" b="1" dirty="0"/>
              <a:t>принцип проведения упражнений и игр для развития мелкой моторики </a:t>
            </a:r>
            <a:r>
              <a:rPr lang="ru-RU" b="1" dirty="0" smtClean="0"/>
              <a:t>и речи такой</a:t>
            </a:r>
            <a:r>
              <a:rPr lang="ru-RU" dirty="0"/>
              <a:t> – если у </a:t>
            </a:r>
            <a:r>
              <a:rPr lang="ru-RU" dirty="0" smtClean="0"/>
              <a:t>ребенка</a:t>
            </a:r>
            <a:r>
              <a:rPr lang="ru-RU" dirty="0" smtClean="0"/>
              <a:t> </a:t>
            </a:r>
            <a:r>
              <a:rPr lang="ru-RU" dirty="0"/>
              <a:t>движение быстро и легко получается, то мы его быстро делаем, пропускаем и идем дальше. А вот если упражнение не получается? Тогда мы останавливаемся на нем и отрабатываем данное движение до тех пор, пока движения не станут получаться легко, </a:t>
            </a:r>
            <a:r>
              <a:rPr lang="ru-RU" dirty="0" smtClean="0"/>
              <a:t>просто, </a:t>
            </a:r>
            <a:r>
              <a:rPr lang="ru-RU" dirty="0"/>
              <a:t>красиво, четко. И идем дальше к освоению новых движений.</a:t>
            </a:r>
          </a:p>
          <a:p>
            <a:pPr algn="just"/>
            <a:endParaRPr lang="ru-RU" dirty="0" smtClean="0">
              <a:solidFill>
                <a:srgbClr val="333333"/>
              </a:solidFill>
              <a:latin typeface="Roboto"/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748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2922" y="476250"/>
            <a:ext cx="99536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Что включает развитие моторного планирования у </a:t>
            </a:r>
            <a:r>
              <a:rPr lang="ru-RU" b="1" dirty="0" smtClean="0"/>
              <a:t>детей</a:t>
            </a:r>
            <a:r>
              <a:rPr lang="ru-RU" dirty="0" smtClean="0"/>
              <a:t>:</a:t>
            </a:r>
            <a:endParaRPr lang="ru-RU" dirty="0" smtClean="0"/>
          </a:p>
          <a:p>
            <a:r>
              <a:rPr lang="ru-RU" b="1" i="1" dirty="0"/>
              <a:t>1.Хватательные движения:</a:t>
            </a:r>
            <a:endParaRPr lang="ru-RU" b="1" dirty="0"/>
          </a:p>
          <a:p>
            <a:r>
              <a:rPr lang="ru-RU" dirty="0"/>
              <a:t>Захватывание предмета разной формы всей ладонью одной рукой или двумя руками (погремушки, кубика, мяча и т.д.), для чего необходимо учесть его форму, величину, расположение, детали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Захватывание </a:t>
            </a:r>
            <a:r>
              <a:rPr lang="ru-RU" dirty="0"/>
              <a:t>предмета или вещества щепотью (тремя пальчиками</a:t>
            </a:r>
            <a:r>
              <a:rPr lang="ru-RU" dirty="0" smtClean="0"/>
              <a:t>)</a:t>
            </a:r>
          </a:p>
          <a:p>
            <a:r>
              <a:rPr lang="ru-RU" dirty="0" smtClean="0"/>
              <a:t>Захватывание </a:t>
            </a:r>
            <a:r>
              <a:rPr lang="ru-RU" dirty="0"/>
              <a:t>предмета двумя пальчиками – указательным и большим (пинцетный захват).</a:t>
            </a:r>
          </a:p>
          <a:p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291" y="1997870"/>
            <a:ext cx="1505098" cy="12040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6937" y="1997870"/>
            <a:ext cx="1362074" cy="12040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0" y="1997870"/>
            <a:ext cx="1609726" cy="12040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t="9064" r="61924" b="22545"/>
          <a:stretch/>
        </p:blipFill>
        <p:spPr>
          <a:xfrm>
            <a:off x="2201035" y="4547724"/>
            <a:ext cx="1139202" cy="14565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/>
          <a:srcRect l="16393" t="8964" r="19378" b="26532"/>
          <a:stretch/>
        </p:blipFill>
        <p:spPr>
          <a:xfrm>
            <a:off x="3998350" y="4547724"/>
            <a:ext cx="1031736" cy="14565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8199" y="4693165"/>
            <a:ext cx="1607459" cy="116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12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12616" y="550258"/>
            <a:ext cx="73313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2. Развитие соотносящих действий</a:t>
            </a:r>
          </a:p>
          <a:p>
            <a:endParaRPr lang="ru-RU" dirty="0"/>
          </a:p>
          <a:p>
            <a:r>
              <a:rPr lang="ru-RU" dirty="0"/>
              <a:t>Умение совмещать два предмета или две части одного предмета (вкладыши, </a:t>
            </a:r>
            <a:r>
              <a:rPr lang="ru-RU" dirty="0" err="1"/>
              <a:t>сортеры</a:t>
            </a:r>
            <a:r>
              <a:rPr lang="ru-RU" dirty="0"/>
              <a:t>, пирамидки, матрешки и другие подобные игрушки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1165252" y="2174565"/>
            <a:ext cx="1691238" cy="17015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2541" y="3599439"/>
            <a:ext cx="2599626" cy="17170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8567" y="2174565"/>
            <a:ext cx="1853075" cy="22593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6833" y="3202253"/>
            <a:ext cx="2648288" cy="264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40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4523" y="226577"/>
            <a:ext cx="950004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3. Развитие движений пальчиков рук – выполнение разнообразных фигур и движений </a:t>
            </a:r>
            <a:r>
              <a:rPr lang="ru-RU" dirty="0" smtClean="0"/>
              <a:t>пальчиками</a:t>
            </a:r>
          </a:p>
          <a:p>
            <a:r>
              <a:rPr lang="ru-RU" dirty="0"/>
              <a:t>Сначала эти движения неуклюжие, с ошибками, а со временем становятся всё более </a:t>
            </a:r>
            <a:r>
              <a:rPr lang="ru-RU" dirty="0" smtClean="0"/>
              <a:t>правильными. </a:t>
            </a:r>
            <a:r>
              <a:rPr lang="ru-RU" dirty="0"/>
              <a:t>Важно также умение подражать тем движениям, которые показывает взрослый.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100" y="2133262"/>
            <a:ext cx="4749688" cy="37497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8690" y="2133263"/>
            <a:ext cx="4070294" cy="374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1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5972" y="469337"/>
            <a:ext cx="968616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Также развивают </a:t>
            </a:r>
            <a:r>
              <a:rPr lang="ru-RU" dirty="0"/>
              <a:t>моторное планирование у </a:t>
            </a:r>
            <a:r>
              <a:rPr lang="ru-RU" dirty="0" smtClean="0"/>
              <a:t>ребенка:</a:t>
            </a:r>
          </a:p>
          <a:p>
            <a:r>
              <a:rPr lang="ru-RU" dirty="0"/>
              <a:t>– всевозможные шнуровки;</a:t>
            </a:r>
          </a:p>
          <a:p>
            <a:r>
              <a:rPr lang="ru-RU" dirty="0"/>
              <a:t>– различные застежки, крышки, липучки, заколки, резинки;</a:t>
            </a:r>
          </a:p>
          <a:p>
            <a:r>
              <a:rPr lang="ru-RU" dirty="0"/>
              <a:t>– игрушки вкладыши, логические кубы;</a:t>
            </a:r>
          </a:p>
          <a:p>
            <a:r>
              <a:rPr lang="ru-RU" dirty="0"/>
              <a:t>– игры с мозаикой, пазлы;</a:t>
            </a:r>
          </a:p>
          <a:p>
            <a:r>
              <a:rPr lang="ru-RU" dirty="0"/>
              <a:t>– игры с мелкими и крупными </a:t>
            </a:r>
            <a:r>
              <a:rPr lang="ru-RU" b="1" dirty="0"/>
              <a:t>предметами </a:t>
            </a:r>
            <a:r>
              <a:rPr lang="ru-RU" i="1" dirty="0"/>
              <a:t>(бусинами, пуговицами, камушками, зернами)</a:t>
            </a:r>
            <a:r>
              <a:rPr lang="ru-RU" dirty="0"/>
              <a:t> пересыпания, перекладывание;</a:t>
            </a:r>
          </a:p>
          <a:p>
            <a:r>
              <a:rPr lang="ru-RU" dirty="0"/>
              <a:t>- игры с водой;</a:t>
            </a:r>
          </a:p>
          <a:p>
            <a:r>
              <a:rPr lang="ru-RU" dirty="0"/>
              <a:t>- работа с бумагой, картоном;</a:t>
            </a:r>
          </a:p>
          <a:p>
            <a:r>
              <a:rPr lang="ru-RU" dirty="0"/>
              <a:t>- игры и упражнения с кинетическим песком, </a:t>
            </a:r>
            <a:r>
              <a:rPr lang="ru-RU" dirty="0" smtClean="0"/>
              <a:t>глиной, </a:t>
            </a:r>
            <a:r>
              <a:rPr lang="ru-RU" dirty="0"/>
              <a:t>тестом, пластилином;</a:t>
            </a:r>
          </a:p>
          <a:p>
            <a:r>
              <a:rPr lang="ru-RU" dirty="0"/>
              <a:t>– игры с прищепками, </a:t>
            </a:r>
            <a:r>
              <a:rPr lang="ru-RU" i="1" dirty="0"/>
              <a:t>«репейниками»</a:t>
            </a:r>
            <a:r>
              <a:rPr lang="ru-RU" dirty="0"/>
              <a:t>, магнитами</a:t>
            </a:r>
            <a:r>
              <a:rPr lang="ru-RU" dirty="0" smtClean="0"/>
              <a:t>.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Использовать подручные материалы: закручивать </a:t>
            </a:r>
            <a:r>
              <a:rPr lang="ru-RU" dirty="0"/>
              <a:t>крышки на </a:t>
            </a:r>
            <a:r>
              <a:rPr lang="ru-RU" dirty="0" smtClean="0"/>
              <a:t>бутылочки, пересыпание фасоли в разные емкости, камушки </a:t>
            </a:r>
            <a:r>
              <a:rPr lang="ru-RU" dirty="0" err="1" smtClean="0"/>
              <a:t>Марблс</a:t>
            </a:r>
            <a:r>
              <a:rPr lang="ru-RU" dirty="0" smtClean="0"/>
              <a:t> и т.д.</a:t>
            </a:r>
          </a:p>
          <a:p>
            <a:pPr marL="285750" indent="-285750">
              <a:buFontTx/>
              <a:buChar char="-"/>
            </a:pPr>
            <a:endParaRPr lang="ru-RU" dirty="0"/>
          </a:p>
          <a:p>
            <a:r>
              <a:rPr lang="ru-RU" dirty="0"/>
              <a:t>Работу следует начать с выявления у детей зоны актуального развития. </a:t>
            </a:r>
            <a:r>
              <a:rPr lang="ru-RU" dirty="0" smtClean="0"/>
              <a:t>Поэтому занятия </a:t>
            </a:r>
            <a:r>
              <a:rPr lang="ru-RU" dirty="0"/>
              <a:t>с детьми </a:t>
            </a:r>
            <a:r>
              <a:rPr lang="ru-RU" dirty="0" smtClean="0"/>
              <a:t>лучше проводить </a:t>
            </a:r>
            <a:r>
              <a:rPr lang="ru-RU" dirty="0"/>
              <a:t>индивидуально, на начальных </a:t>
            </a:r>
            <a:r>
              <a:rPr lang="ru-RU" dirty="0" smtClean="0"/>
              <a:t>этапах, </a:t>
            </a:r>
            <a:r>
              <a:rPr lang="ru-RU" dirty="0"/>
              <a:t>в </a:t>
            </a:r>
            <a:r>
              <a:rPr lang="ru-RU" dirty="0" smtClean="0"/>
              <a:t>основном, </a:t>
            </a:r>
            <a:r>
              <a:rPr lang="ru-RU" b="1" dirty="0"/>
              <a:t> </a:t>
            </a:r>
            <a:r>
              <a:rPr lang="ru-RU" i="1" dirty="0"/>
              <a:t>«рука в руку»</a:t>
            </a:r>
            <a:r>
              <a:rPr lang="ru-RU" dirty="0"/>
              <a:t>. Далее дети стараются выполнять задания по показу с помощью учителя</a:t>
            </a:r>
            <a:r>
              <a:rPr lang="ru-RU" dirty="0" smtClean="0"/>
              <a:t>.</a:t>
            </a:r>
          </a:p>
          <a:p>
            <a:r>
              <a:rPr lang="ru-RU" dirty="0">
                <a:solidFill>
                  <a:srgbClr val="333333"/>
                </a:solidFill>
                <a:latin typeface="Roboto"/>
                <a:ea typeface="Gadugi" panose="020B0502040204020203" pitchFamily="34" charset="0"/>
              </a:rPr>
              <a:t>Особенно эффективно выполнение непривычных действий по сигналу.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55972" y="1561381"/>
            <a:ext cx="73880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932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2" t="1844" r="5902" b="41058"/>
          <a:stretch/>
        </p:blipFill>
        <p:spPr>
          <a:xfrm>
            <a:off x="1693719" y="566363"/>
            <a:ext cx="3811348" cy="15122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628" y="2642935"/>
            <a:ext cx="1985878" cy="26478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916" y="2686497"/>
            <a:ext cx="2875775" cy="25607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939" y="540364"/>
            <a:ext cx="3869149" cy="15642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892" y="2813737"/>
            <a:ext cx="3074973" cy="2306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92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8656" t="9938" r="56850" b="15156"/>
          <a:stretch/>
        </p:blipFill>
        <p:spPr>
          <a:xfrm>
            <a:off x="1715510" y="310782"/>
            <a:ext cx="8609927" cy="56287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328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9556" t="28518" r="56133" b="25259"/>
          <a:stretch/>
        </p:blipFill>
        <p:spPr>
          <a:xfrm>
            <a:off x="659326" y="106155"/>
            <a:ext cx="8229600" cy="304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0968" t="21803" r="67608" b="35629"/>
          <a:stretch/>
        </p:blipFill>
        <p:spPr>
          <a:xfrm>
            <a:off x="8888926" y="174471"/>
            <a:ext cx="3048000" cy="29113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9753" t="11507" r="79036" b="62179"/>
          <a:stretch/>
        </p:blipFill>
        <p:spPr>
          <a:xfrm>
            <a:off x="1557716" y="3638758"/>
            <a:ext cx="3648075" cy="27068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32388" t="67651" r="57160" b="7963"/>
          <a:stretch/>
        </p:blipFill>
        <p:spPr>
          <a:xfrm>
            <a:off x="6298417" y="3542177"/>
            <a:ext cx="3583813" cy="250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91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59789" y="224288"/>
            <a:ext cx="8751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Возвращаясь к моторному планированию, можно использовать шарики Су-</a:t>
            </a:r>
            <a:r>
              <a:rPr lang="ru-RU" dirty="0" err="1" smtClean="0"/>
              <a:t>Джок</a:t>
            </a:r>
            <a:r>
              <a:rPr lang="ru-RU" dirty="0" smtClean="0"/>
              <a:t>, сопровождая движения </a:t>
            </a:r>
            <a:r>
              <a:rPr lang="ru-RU" dirty="0" smtClean="0"/>
              <a:t> словами.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789" y="1048150"/>
            <a:ext cx="1982624" cy="14225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5726" y="1075639"/>
            <a:ext cx="1943595" cy="13950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4470" y="1089384"/>
            <a:ext cx="1854813" cy="13950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0333" y="2579298"/>
            <a:ext cx="1136961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С</a:t>
            </a:r>
            <a:r>
              <a:rPr lang="ru-RU" sz="1600" dirty="0" smtClean="0"/>
              <a:t>истематическая </a:t>
            </a:r>
            <a:r>
              <a:rPr lang="ru-RU" sz="1600" dirty="0"/>
              <a:t>и целенаправленная </a:t>
            </a:r>
            <a:r>
              <a:rPr lang="ru-RU" sz="1600" b="1" dirty="0"/>
              <a:t>предметно – практическая деятельность</a:t>
            </a:r>
            <a:r>
              <a:rPr lang="ru-RU" sz="1600" dirty="0"/>
              <a:t> с ребенком использованием как традиционных, так и нетрадиционных материалов дает положительные </a:t>
            </a:r>
            <a:r>
              <a:rPr lang="ru-RU" sz="1600" u="sng" dirty="0"/>
              <a:t>результаты</a:t>
            </a:r>
            <a:r>
              <a:rPr lang="ru-RU" sz="1600" dirty="0"/>
              <a:t>:</a:t>
            </a:r>
          </a:p>
          <a:p>
            <a:r>
              <a:rPr lang="ru-RU" sz="1600" dirty="0"/>
              <a:t>- у детей наблюдается согласованность движений пальцев рук, регулируется сила мышечных усилий, рука приобретает </a:t>
            </a:r>
            <a:r>
              <a:rPr lang="ru-RU" sz="1600" dirty="0" smtClean="0"/>
              <a:t>уверенность, </a:t>
            </a:r>
            <a:r>
              <a:rPr lang="ru-RU" sz="1600" dirty="0"/>
              <a:t>что имеет важное значение для дальнейшей практической </a:t>
            </a:r>
            <a:r>
              <a:rPr lang="ru-RU" sz="1600" b="1" dirty="0"/>
              <a:t>деятельности</a:t>
            </a:r>
            <a:r>
              <a:rPr lang="ru-RU" sz="1600" dirty="0"/>
              <a:t>:</a:t>
            </a:r>
          </a:p>
          <a:p>
            <a:r>
              <a:rPr lang="ru-RU" sz="1600" dirty="0"/>
              <a:t>- </a:t>
            </a:r>
            <a:r>
              <a:rPr lang="ru-RU" sz="1600" dirty="0" smtClean="0"/>
              <a:t>дети </a:t>
            </a:r>
            <a:r>
              <a:rPr lang="ru-RU" sz="1600" dirty="0"/>
              <a:t>начинают различать цвет, </a:t>
            </a:r>
            <a:r>
              <a:rPr lang="ru-RU" sz="1600" b="1" dirty="0"/>
              <a:t>форму</a:t>
            </a:r>
            <a:r>
              <a:rPr lang="ru-RU" sz="1600" dirty="0"/>
              <a:t>, величину </a:t>
            </a:r>
            <a:r>
              <a:rPr lang="ru-RU" sz="1600" b="1" dirty="0"/>
              <a:t>предметов</a:t>
            </a:r>
            <a:r>
              <a:rPr lang="ru-RU" sz="1600" dirty="0"/>
              <a:t>;</a:t>
            </a:r>
          </a:p>
          <a:p>
            <a:r>
              <a:rPr lang="ru-RU" sz="1600" dirty="0"/>
              <a:t>-занятия </a:t>
            </a:r>
            <a:r>
              <a:rPr lang="ru-RU" sz="1600" dirty="0" smtClean="0"/>
              <a:t>воспитывают </a:t>
            </a:r>
            <a:r>
              <a:rPr lang="ru-RU" sz="1600" dirty="0"/>
              <a:t>усидчивость, внимательность, благотворно влияют на эмоциональный настрой</a:t>
            </a:r>
            <a:r>
              <a:rPr lang="ru-RU" sz="1600" dirty="0" smtClean="0"/>
              <a:t>.</a:t>
            </a:r>
          </a:p>
          <a:p>
            <a:endParaRPr lang="ru-RU" sz="1600" dirty="0"/>
          </a:p>
          <a:p>
            <a:r>
              <a:rPr lang="ru-RU" sz="1600" dirty="0"/>
              <a:t>Кроме того, занятия </a:t>
            </a:r>
            <a:r>
              <a:rPr lang="ru-RU" sz="1600" b="1" dirty="0"/>
              <a:t>предметно – практической деятельностью</a:t>
            </a:r>
            <a:r>
              <a:rPr lang="ru-RU" sz="1600" dirty="0"/>
              <a:t> с применением нетрадиционных материалов и техник способствует развитию у ребё</a:t>
            </a:r>
            <a:r>
              <a:rPr lang="ru-RU" sz="1600" u="sng" dirty="0"/>
              <a:t>нка</a:t>
            </a:r>
            <a:r>
              <a:rPr lang="ru-RU" sz="1600" dirty="0"/>
              <a:t>:</a:t>
            </a:r>
          </a:p>
          <a:p>
            <a:r>
              <a:rPr lang="ru-RU" sz="1600" dirty="0"/>
              <a:t>• мелкой </a:t>
            </a:r>
            <a:r>
              <a:rPr lang="ru-RU" sz="1600" b="1" dirty="0"/>
              <a:t>моторики</a:t>
            </a:r>
            <a:r>
              <a:rPr lang="ru-RU" sz="1600" dirty="0"/>
              <a:t> рук и тактильного восприятия;</a:t>
            </a:r>
          </a:p>
          <a:p>
            <a:r>
              <a:rPr lang="ru-RU" sz="1600" dirty="0"/>
              <a:t>• пространственной ориентировки, зрительного восприятия;</a:t>
            </a:r>
          </a:p>
          <a:p>
            <a:r>
              <a:rPr lang="ru-RU" sz="1600" dirty="0"/>
              <a:t>• внимания и усидчивости;</a:t>
            </a:r>
          </a:p>
          <a:p>
            <a:r>
              <a:rPr lang="ru-RU" sz="1600" dirty="0"/>
              <a:t>• мышления;</a:t>
            </a:r>
          </a:p>
          <a:p>
            <a:r>
              <a:rPr lang="ru-RU" sz="1600" dirty="0"/>
              <a:t>• </a:t>
            </a:r>
            <a:r>
              <a:rPr lang="ru-RU" sz="1600" b="1" dirty="0"/>
              <a:t>формируются навыки</a:t>
            </a:r>
            <a:r>
              <a:rPr lang="ru-RU" sz="1600" dirty="0"/>
              <a:t> контроля и самоконтроля, самообслуживания.</a:t>
            </a:r>
          </a:p>
        </p:txBody>
      </p:sp>
    </p:spTree>
    <p:extLst>
      <p:ext uri="{BB962C8B-B14F-4D97-AF65-F5344CB8AC3E}">
        <p14:creationId xmlns:p14="http://schemas.microsoft.com/office/powerpoint/2010/main" val="354505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292</TotalTime>
  <Words>386</Words>
  <Application>Microsoft Office PowerPoint</Application>
  <PresentationFormat>Широкоэкранный</PresentationFormat>
  <Paragraphs>70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Century Gothic</vt:lpstr>
      <vt:lpstr>Gadugi</vt:lpstr>
      <vt:lpstr>Roboto</vt:lpstr>
      <vt:lpstr>Wingdings 3</vt:lpstr>
      <vt:lpstr>Легкий дым</vt:lpstr>
      <vt:lpstr>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Juli</dc:creator>
  <cp:lastModifiedBy>Juli</cp:lastModifiedBy>
  <cp:revision>20</cp:revision>
  <dcterms:created xsi:type="dcterms:W3CDTF">2018-11-22T15:04:34Z</dcterms:created>
  <dcterms:modified xsi:type="dcterms:W3CDTF">2019-04-18T16:14:37Z</dcterms:modified>
</cp:coreProperties>
</file>